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81" r:id="rId9"/>
    <p:sldId id="282" r:id="rId10"/>
    <p:sldId id="265" r:id="rId11"/>
    <p:sldId id="266" r:id="rId12"/>
    <p:sldId id="283" r:id="rId13"/>
    <p:sldId id="267" r:id="rId14"/>
    <p:sldId id="268" r:id="rId15"/>
    <p:sldId id="269" r:id="rId16"/>
    <p:sldId id="284" r:id="rId17"/>
    <p:sldId id="285" r:id="rId18"/>
    <p:sldId id="286" r:id="rId19"/>
    <p:sldId id="309" r:id="rId20"/>
    <p:sldId id="289" r:id="rId21"/>
    <p:sldId id="290" r:id="rId22"/>
    <p:sldId id="308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9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7DCC4-7C61-4261-BA2A-5C83848E8F00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07CC8-77C1-49D6-83AE-0EAAA83F7C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B3DF9E-F45C-4A4E-96D4-61CA95C1F41E}" type="datetimeFigureOut">
              <a:rPr lang="es-ES" smtClean="0"/>
              <a:pPr/>
              <a:t>26/07/2016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ENFERMEDADES TRANSMISIBLES: MEDIDAS DE CONTROL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429256" y="4643446"/>
            <a:ext cx="30003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Dr. Douglas Tenorio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215206" y="57148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SCFIV</a:t>
            </a:r>
            <a:endParaRPr lang="es-E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0178" name="Picture 2" descr="http://www.cosale.cl/wp-content/uploads/2016/01/lavadom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643314"/>
            <a:ext cx="3638550" cy="24098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5286380" y="928670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Tipos de aislamiento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  <p:pic>
        <p:nvPicPr>
          <p:cNvPr id="40962" name="Picture 2" descr="https://i.ytimg.com/vi/l-GQduMsR8o/maxresdefault.jpg"/>
          <p:cNvPicPr>
            <a:picLocks noChangeAspect="1" noChangeArrowheads="1"/>
          </p:cNvPicPr>
          <p:nvPr/>
        </p:nvPicPr>
        <p:blipFill>
          <a:blip r:embed="rId2" cstate="print"/>
          <a:srcRect l="26367" r="16796" b="-1042"/>
          <a:stretch>
            <a:fillRect/>
          </a:stretch>
        </p:blipFill>
        <p:spPr bwMode="auto">
          <a:xfrm>
            <a:off x="4500562" y="1643050"/>
            <a:ext cx="4357718" cy="435771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71472" y="4429132"/>
            <a:ext cx="457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ES" dirty="0" smtClean="0"/>
              <a:t>Enfermedad meningocócica, fiebre tifoidea y leptospirosis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71472" y="1785926"/>
            <a:ext cx="4714908" cy="147732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Hospitalario </a:t>
            </a:r>
          </a:p>
          <a:p>
            <a:endParaRPr lang="es-ES" dirty="0" smtClean="0"/>
          </a:p>
          <a:p>
            <a:r>
              <a:rPr lang="es-ES" dirty="0" smtClean="0"/>
              <a:t>1  Se efectúa en salas de infecciosos </a:t>
            </a:r>
          </a:p>
          <a:p>
            <a:r>
              <a:rPr lang="es-ES" dirty="0" smtClean="0"/>
              <a:t>2  Con determinadas normas especificas para estos servicios.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cdn.emol.cl/temas-legales/files/2012/06/tratamiento-med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000108"/>
            <a:ext cx="4229879" cy="321471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143372" y="1000108"/>
            <a:ext cx="471490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El tratamiento especifico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Como medida de control sobre el reservorio, esta dirigido a lograr la curación de la persona, evitar las secuelas y acortar lo mas rápidamente posible el periodo de trasmisión, mediante la eliminación de los agentes infecciosos.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285852" y="4380564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/>
              <a:t>Ej</a:t>
            </a:r>
            <a:r>
              <a:rPr lang="es-ES" dirty="0" smtClean="0"/>
              <a:t>: la rabia y la brucelosis donde se toman medidas de eliminación del reservorio: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1. El saneamiento canino  </a:t>
            </a:r>
          </a:p>
          <a:p>
            <a:pPr algn="ctr"/>
            <a:r>
              <a:rPr lang="es-ES" dirty="0" smtClean="0"/>
              <a:t>2. La segregación de ganado brucelosico.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1069430"/>
            <a:ext cx="799288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La confección de la historia epidemiológic</a:t>
            </a:r>
            <a:r>
              <a:rPr lang="es-ES" dirty="0" smtClean="0"/>
              <a:t>a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Un documento operativo destinado a lograr que una vez conocida la existencia de un caso por la notificación, se realicen actividades destinadas a evitar la diseminación del proceso patológico y el control del foco.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971600" y="294163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Se utilizan formularios y se diseñan a los efectos del trabajo en cada país, pero contienen elementos comunes que nos ayudan a emplear el método epidemiológico, son: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- Identidad del paciente </a:t>
            </a:r>
          </a:p>
          <a:p>
            <a:pPr algn="ctr"/>
            <a:r>
              <a:rPr lang="es-ES" dirty="0" smtClean="0"/>
              <a:t>- Datos de la enfermedad </a:t>
            </a:r>
          </a:p>
          <a:p>
            <a:pPr algn="ctr"/>
            <a:r>
              <a:rPr lang="es-ES" dirty="0" smtClean="0"/>
              <a:t>- Estudio del foco </a:t>
            </a:r>
          </a:p>
          <a:p>
            <a:pPr algn="ctr"/>
            <a:r>
              <a:rPr lang="es-ES" dirty="0" smtClean="0"/>
              <a:t>- Contactos y convivientes </a:t>
            </a:r>
          </a:p>
          <a:p>
            <a:pPr algn="ctr"/>
            <a:r>
              <a:rPr lang="es-ES" dirty="0" smtClean="0"/>
              <a:t>- Medidas tomadas </a:t>
            </a:r>
          </a:p>
          <a:p>
            <a:pPr algn="ctr"/>
            <a:r>
              <a:rPr lang="es-ES" dirty="0" smtClean="0"/>
              <a:t>- Evolución del enfermo </a:t>
            </a:r>
          </a:p>
          <a:p>
            <a:pPr algn="ctr"/>
            <a:r>
              <a:rPr lang="es-ES" dirty="0" smtClean="0"/>
              <a:t>- Conclusiones </a:t>
            </a:r>
          </a:p>
          <a:p>
            <a:pPr algn="ctr"/>
            <a:r>
              <a:rPr lang="es-ES" dirty="0" smtClean="0"/>
              <a:t>- Recomendaciones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0034" y="4389318"/>
            <a:ext cx="828680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Educación para la Salud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Instrumento valioso para modificar comportamientos e imprescindible medida de control para la eliminación del reservorio teniendo en cuenta que las personas aprenden a promover, proteger o restablecer su salud.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  <p:pic>
        <p:nvPicPr>
          <p:cNvPr id="37890" name="Picture 2" descr="http://gdb.martinoticias.org/E1F55B5F-EB8F-418C-AA6A-AD0BA826B2B6_mw1024_mh102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500726" cy="363671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1916832"/>
            <a:ext cx="595840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Alta Epidemiológica </a:t>
            </a:r>
          </a:p>
          <a:p>
            <a:pPr algn="ctr"/>
            <a:endParaRPr lang="es-ES" b="1" dirty="0" smtClean="0"/>
          </a:p>
          <a:p>
            <a:pPr algn="ctr"/>
            <a:r>
              <a:rPr lang="es-ES" dirty="0" smtClean="0"/>
              <a:t>- Es emitida cuando el enfermo deja de ser infectante para la colectividad </a:t>
            </a:r>
          </a:p>
          <a:p>
            <a:pPr algn="ctr"/>
            <a:r>
              <a:rPr lang="es-ES" dirty="0" smtClean="0"/>
              <a:t>- Se basa en un criterio clínico-bacteriológico, a partir de la comprobación de que el reservorio ya no expulsa al exterior los agentes infecciosos y dejan de constituir un riesgo en la propagación de la enfermedad.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85852" y="1142984"/>
            <a:ext cx="67151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Interrupción de la Vía de Transmisión </a:t>
            </a:r>
          </a:p>
        </p:txBody>
      </p:sp>
      <p:pic>
        <p:nvPicPr>
          <p:cNvPr id="35842" name="Picture 2" descr="http://fotos.lahora.com.ec/cache/d/d9/d9e/d9ef/ee-uu--confirma-caso-de-zika-por-transmision-sexual-2016022072553-d9efcae3a870e879d31a9bfb6fe9bbb4.jpg"/>
          <p:cNvPicPr>
            <a:picLocks noChangeAspect="1" noChangeArrowheads="1"/>
          </p:cNvPicPr>
          <p:nvPr/>
        </p:nvPicPr>
        <p:blipFill>
          <a:blip r:embed="rId2" cstate="print"/>
          <a:srcRect l="14667" r="25333"/>
          <a:stretch>
            <a:fillRect/>
          </a:stretch>
        </p:blipFill>
        <p:spPr bwMode="auto">
          <a:xfrm>
            <a:off x="357158" y="2285992"/>
            <a:ext cx="3214710" cy="3577263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857620" y="2643182"/>
            <a:ext cx="471490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Crean barreras entre el reservorio y el huésped susceptible y entre sus acciones fundamentales se encuentran:</a:t>
            </a:r>
          </a:p>
          <a:p>
            <a:pPr algn="ctr"/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 Desinfección</a:t>
            </a:r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 Control Higiénico del Medio Ambiente. 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expoclean.com.ar/sites/default/files/field/image/Desinfeccion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52" y="928670"/>
            <a:ext cx="7620000" cy="471487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143372" y="4143380"/>
            <a:ext cx="457206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La desinfección</a:t>
            </a:r>
          </a:p>
          <a:p>
            <a:endParaRPr lang="es-ES" b="1" dirty="0" smtClean="0"/>
          </a:p>
          <a:p>
            <a:r>
              <a:rPr lang="es-ES" b="1" dirty="0" smtClean="0"/>
              <a:t> </a:t>
            </a:r>
            <a:r>
              <a:rPr lang="es-ES" dirty="0" smtClean="0"/>
              <a:t>Es una medida de control dirigida a destruir los agentes infecciosos que se encuentran fuera del organismo, mediante la aplicación de medios físicos y químicos.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71472" y="4643446"/>
            <a:ext cx="292895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Dos tipos: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1 Concurrente </a:t>
            </a:r>
            <a:endParaRPr kumimoji="0" lang="es-V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Terminal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86116" y="142852"/>
            <a:ext cx="571504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Interrupción de la Vía de Transmisión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8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14414" y="857232"/>
            <a:ext cx="635798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 </a:t>
            </a:r>
            <a:r>
              <a:rPr lang="es-ES" b="1" dirty="0" smtClean="0"/>
              <a:t>Desinfección Concurrente</a:t>
            </a:r>
          </a:p>
          <a:p>
            <a:endParaRPr lang="es-ES" b="1" dirty="0" smtClean="0"/>
          </a:p>
          <a:p>
            <a:r>
              <a:rPr lang="es-ES" b="1" dirty="0" smtClean="0"/>
              <a:t> </a:t>
            </a:r>
            <a:r>
              <a:rPr lang="es-ES" dirty="0" smtClean="0"/>
              <a:t>Aplicación inmediata de desinfectantes y se realiza después de la expulsión de materias infecciosas del reservorio o cuando algunos objetos se han contaminado.</a:t>
            </a:r>
          </a:p>
          <a:p>
            <a:r>
              <a:rPr lang="es-ES" dirty="0" smtClean="0"/>
              <a:t>Incluye secreciones y excreciones que puedan constituir vehículos de salida de agentes infecciosos</a:t>
            </a:r>
            <a:endParaRPr lang="es-VE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143240" y="3571876"/>
            <a:ext cx="264320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-Heces fecales 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Orina 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Ropa en contacto con el enfermo 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Utensilios de comida y bebida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Instrumental médico</a:t>
            </a: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86116" y="142852"/>
            <a:ext cx="571504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Interrupción de la Vía de Transmisión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14414" y="857232"/>
            <a:ext cx="635798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Desinfección Terminal </a:t>
            </a:r>
          </a:p>
          <a:p>
            <a:endParaRPr lang="es-ES" b="1" dirty="0" smtClean="0"/>
          </a:p>
          <a:p>
            <a:r>
              <a:rPr lang="es-ES" dirty="0" smtClean="0"/>
              <a:t>Se realiza después de haber trasladado al paciente por ingreso hospitalario, alta epidemiológica o defunción, cuando ya el enfermo ha dejado de constituir una fuente de infección</a:t>
            </a:r>
            <a:endParaRPr lang="es-VE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0298" y="2928934"/>
            <a:ext cx="392909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/>
              <a:t>Se realiza limpieza mecánica, se ventilan las habitaciones, y se exponen a los rayos solares, muebles, ropa de cama, y otros objetos que hayan estado en contacto con el paciente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14414" y="47863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Ej</a:t>
            </a:r>
            <a:r>
              <a:rPr lang="es-ES" dirty="0" smtClean="0"/>
              <a:t>: salas de operación, servicios de enfermedades infecciosas, unidades de prematuros. </a:t>
            </a:r>
            <a:endParaRPr lang="es-VE" dirty="0"/>
          </a:p>
        </p:txBody>
      </p:sp>
      <p:sp>
        <p:nvSpPr>
          <p:cNvPr id="11" name="10 Rectángulo"/>
          <p:cNvSpPr/>
          <p:nvPr/>
        </p:nvSpPr>
        <p:spPr>
          <a:xfrm>
            <a:off x="3286116" y="142852"/>
            <a:ext cx="571504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Interrupción de la Vía de Transmisión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42910" y="584184"/>
            <a:ext cx="635798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Control higiénico del ambiente</a:t>
            </a:r>
            <a:endParaRPr lang="es-VE" dirty="0" smtClean="0"/>
          </a:p>
          <a:p>
            <a:endParaRPr lang="es-ES" dirty="0" smtClean="0"/>
          </a:p>
          <a:p>
            <a:r>
              <a:rPr lang="es-ES" dirty="0" smtClean="0"/>
              <a:t>Las disposiciones sanitarias están dirigidas en especial al control del:</a:t>
            </a:r>
            <a:endParaRPr lang="es-VE" dirty="0" smtClean="0"/>
          </a:p>
          <a:p>
            <a:r>
              <a:rPr lang="es-ES" dirty="0" smtClean="0"/>
              <a:t>- Agua </a:t>
            </a:r>
            <a:endParaRPr lang="es-VE" dirty="0" smtClean="0"/>
          </a:p>
          <a:p>
            <a:r>
              <a:rPr lang="es-ES" dirty="0" smtClean="0"/>
              <a:t>- Alimentos </a:t>
            </a:r>
            <a:endParaRPr lang="es-VE" dirty="0" smtClean="0"/>
          </a:p>
          <a:p>
            <a:r>
              <a:rPr lang="es-ES" dirty="0" smtClean="0"/>
              <a:t>- Excretos </a:t>
            </a:r>
            <a:endParaRPr lang="es-VE" dirty="0" smtClean="0"/>
          </a:p>
          <a:p>
            <a:r>
              <a:rPr lang="es-ES" dirty="0" smtClean="0"/>
              <a:t>- Residuales sólidos </a:t>
            </a:r>
            <a:endParaRPr lang="es-VE" dirty="0" smtClean="0"/>
          </a:p>
          <a:p>
            <a:r>
              <a:rPr lang="es-ES" dirty="0" smtClean="0"/>
              <a:t>- Vectores </a:t>
            </a:r>
            <a:endParaRPr lang="es-VE" dirty="0" smtClean="0"/>
          </a:p>
          <a:p>
            <a:r>
              <a:rPr lang="es-ES" dirty="0" smtClean="0"/>
              <a:t>- Riesgos biológicos laborales </a:t>
            </a:r>
            <a:endParaRPr lang="es-VE" dirty="0" smtClean="0"/>
          </a:p>
          <a:p>
            <a:r>
              <a:rPr lang="es-ES" dirty="0" smtClean="0"/>
              <a:t>- Aire acondicionado </a:t>
            </a:r>
            <a:endParaRPr lang="es-VE" dirty="0" smtClean="0"/>
          </a:p>
          <a:p>
            <a:r>
              <a:rPr lang="es-ES" dirty="0" smtClean="0"/>
              <a:t>- otras medidas de saneamiento básico.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286116" y="142852"/>
            <a:ext cx="571504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Interrupción de la Vía de Transmisión </a:t>
            </a:r>
          </a:p>
        </p:txBody>
      </p:sp>
      <p:pic>
        <p:nvPicPr>
          <p:cNvPr id="65538" name="Picture 2" descr="http://www.cubasolar.cu/biblioteca/Energia/Energia52/IMAGES/a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357430"/>
            <a:ext cx="2857500" cy="3981450"/>
          </a:xfrm>
          <a:prstGeom prst="rect">
            <a:avLst/>
          </a:prstGeom>
          <a:noFill/>
        </p:spPr>
      </p:pic>
      <p:pic>
        <p:nvPicPr>
          <p:cNvPr id="65540" name="Picture 4" descr="http://www.dfarmacia.com/ficheros/images/4/4v22n02/grande/4v22n02-13043203tab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29066"/>
            <a:ext cx="4619625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57752" y="1643050"/>
            <a:ext cx="371477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Es el sitio o lugar donde se localizan los reservorios así como las fuentes de infección de una enfermedad transmisible y el territorio geográfico circundante 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642910" y="642918"/>
            <a:ext cx="38058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800" b="1" dirty="0" smtClean="0"/>
              <a:t>Foco de infección </a:t>
            </a:r>
          </a:p>
        </p:txBody>
      </p:sp>
      <p:pic>
        <p:nvPicPr>
          <p:cNvPr id="49154" name="Picture 2" descr="http://www.lajornadaguerrero.com.mx/2008/01/15/fotos/por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00248"/>
            <a:ext cx="3929090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929190" y="1928802"/>
            <a:ext cx="350046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Medidas generales</a:t>
            </a:r>
          </a:p>
          <a:p>
            <a:pPr algn="ctr"/>
            <a:r>
              <a:rPr lang="es-VE" dirty="0" smtClean="0"/>
              <a:t>Medidas específicas</a:t>
            </a:r>
            <a:endParaRPr lang="es-VE" dirty="0"/>
          </a:p>
        </p:txBody>
      </p:sp>
      <p:sp>
        <p:nvSpPr>
          <p:cNvPr id="10" name="9 Rectángulo"/>
          <p:cNvSpPr/>
          <p:nvPr/>
        </p:nvSpPr>
        <p:spPr>
          <a:xfrm>
            <a:off x="1285852" y="714356"/>
            <a:ext cx="667682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Protección del organismo susceptible</a:t>
            </a:r>
          </a:p>
        </p:txBody>
      </p:sp>
      <p:pic>
        <p:nvPicPr>
          <p:cNvPr id="31747" name="Picture 3" descr="http://www.migueljara.com/wp-content/uploads/2013/10/vacunac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88" y="1419238"/>
            <a:ext cx="4163312" cy="4724406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72066" y="3357562"/>
            <a:ext cx="328614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Posibilitan promover, proteger o incrementar la resistencia de las personas contra las enfermedades.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7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://www.gob.mx/cms/uploads/article/main_image/19317/5-habitos-saludables-para-incorpora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6936817" cy="4619039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71802" y="3214686"/>
            <a:ext cx="542928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Wingdings" pitchFamily="2" charset="2"/>
              </a:rPr>
              <a:t>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Medidas generales: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Educación para la salud. </a:t>
            </a: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Alimentación adecuada </a:t>
            </a: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Hábitos de vida saludable </a:t>
            </a: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Higiene personal </a:t>
            </a: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Vivienda higiénica</a:t>
            </a:r>
          </a:p>
          <a:p>
            <a:r>
              <a:rPr lang="es-ES" sz="2000" dirty="0" smtClean="0"/>
              <a:t>-Condiciones de trabajo satisfactoria </a:t>
            </a:r>
            <a:endParaRPr lang="es-VE" sz="2000" dirty="0" smtClean="0"/>
          </a:p>
          <a:p>
            <a:r>
              <a:rPr lang="es-ES" sz="2000" dirty="0" smtClean="0"/>
              <a:t>- Prevención de la fatiga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71802" y="214290"/>
            <a:ext cx="57390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Protección del organismo susceptible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1285860"/>
            <a:ext cx="7572428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Medidas especificas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Inmunizaciones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 puede efectuarse de forma permanente con un programa de vacunación o de manera selectiva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Quimioprofilaxis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administración de una sustancia química o antibiótica, para prevenir el desarrollo de una infección o de su evolución hacia la forma activa y manifiesta de la enfermedad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V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Cuarentena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medidas de prevención aplicadas a personas susceptibles que por sus antecedentes epidemiológicos se encuentran en el periodo de incubación de una enfermedad transmisible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3240" y="214290"/>
            <a:ext cx="57390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Protección del organismo susceptible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1643050"/>
            <a:ext cx="735811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egún la restricción de movimientos:</a:t>
            </a:r>
            <a:endParaRPr kumimoji="0" 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Completa </a:t>
            </a:r>
            <a:endParaRPr kumimoji="0" 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Modificada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Vigilancia personal o segregación: la separación el cuidado y la observación especial de un grupo de personas o animales domestico para evitar que se propague una enfermedad transmisible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43240" y="214290"/>
            <a:ext cx="57390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Protección del organismo susceptible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.bp.blogspot.com/_nX5mPZfZaZ4/S7tYUkYMSnI/AAAAAAAALdU/gWvtvBkJ6lM/s1600/Campa%C3%B1a+de+Vacunaci%C3%B3n+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57270"/>
            <a:ext cx="7467584" cy="560068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43608" y="989942"/>
            <a:ext cx="71287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Medidas permanentes de control frente a un foco de infección</a:t>
            </a:r>
            <a:endParaRPr lang="es-VE" sz="24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2061512"/>
            <a:ext cx="792088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Campaña: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conjunto de acciones que se realizan de forma intensa durante un periodo limitado, con un fin determinado y específico, implica un grupo de tareas esporádicas y aisladas encaminadas a eliminar una fuente de infección, a proteger a un grupo específico de individuos susceptibles o a logar una disminución de un vector específico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4133214"/>
            <a:ext cx="792088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Programas: 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actividades planificadas y sistemáticas que se realizan en forma permanente, de acuerdo con las etapas bien definidas de planificación ejecución y evaluación. Objetivo: lograr la disminución del riesgo de contraer cierta enfermedad por una determinada población o eliminarla de la comunidad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43240" y="214290"/>
            <a:ext cx="57390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Protección del organismo susceptible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static.batanga.com/sites/default/files/styles/full/public/curiosidades.batanga.com/files/5-enfermedades-letales-que-la-ciencia-ha-logrado-curar-o-erradicar-1.jpg?itok=vd8Kss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8126070" cy="4643470"/>
          </a:xfrm>
          <a:prstGeom prst="rect">
            <a:avLst/>
          </a:prstGeom>
          <a:noFill/>
        </p:spPr>
      </p:pic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353425" cy="14287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ES" sz="2000" b="1" dirty="0" smtClean="0"/>
              <a:t>Disminución del riesgo </a:t>
            </a:r>
            <a:endParaRPr lang="es-VE" sz="2000" dirty="0" smtClean="0"/>
          </a:p>
          <a:p>
            <a:pPr>
              <a:buNone/>
            </a:pPr>
            <a:r>
              <a:rPr lang="es-ES" sz="2000" dirty="0" smtClean="0"/>
              <a:t> Programas de control: disminuyen la morbilidad y mortalidad, hasta llegar a un punto que deje de considerarse un problema de salud, ejemplo: programas contra la tuberculosis y lepra </a:t>
            </a:r>
            <a:endParaRPr lang="es-VE" sz="2000" dirty="0" smtClean="0"/>
          </a:p>
          <a:p>
            <a:pPr>
              <a:buNone/>
            </a:pPr>
            <a:r>
              <a:rPr lang="es-ES" sz="2000" dirty="0" smtClean="0"/>
              <a:t> </a:t>
            </a:r>
            <a:endParaRPr lang="es-VE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3786190"/>
            <a:ext cx="8353425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Eliminación de la enfermedad </a:t>
            </a:r>
            <a:endParaRPr kumimoji="0" lang="es-V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Programa de eliminación: cuando se elimina totalmente la enfermedad, y así su transmisión, ejemplo paludismo, poliomielitis y viruela. </a:t>
            </a:r>
            <a:endParaRPr kumimoji="0" lang="es-V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10" y="1142984"/>
            <a:ext cx="36433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VE" dirty="0" smtClean="0"/>
              <a:t>OBJETIVO DE LA CAMPAÑA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3214678" y="285728"/>
            <a:ext cx="57390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Protección del organismo susceptible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uiExpand="1" build="p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https://upload.wikimedia.org/wikipedia/commons/thumb/9/9d/Rahima_Banu.jpg/800px-Rahima_Banu.jpg"/>
          <p:cNvPicPr>
            <a:picLocks noChangeAspect="1" noChangeArrowheads="1"/>
          </p:cNvPicPr>
          <p:nvPr/>
        </p:nvPicPr>
        <p:blipFill>
          <a:blip r:embed="rId3" cstate="print"/>
          <a:srcRect b="15203"/>
          <a:stretch>
            <a:fillRect/>
          </a:stretch>
        </p:blipFill>
        <p:spPr bwMode="auto">
          <a:xfrm>
            <a:off x="4929190" y="1571612"/>
            <a:ext cx="3170334" cy="4143404"/>
          </a:xfrm>
          <a:prstGeom prst="rect">
            <a:avLst/>
          </a:prstGeom>
          <a:noFill/>
        </p:spPr>
      </p:pic>
      <p:pic>
        <p:nvPicPr>
          <p:cNvPr id="24583" name="Picture 7" descr="Child with Smallpox Banglade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71612"/>
            <a:ext cx="2714644" cy="413290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928670"/>
            <a:ext cx="7500990" cy="5000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s-ES" sz="2400" dirty="0" smtClean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Diferencias entre eliminación y erradicación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42910" y="2000240"/>
            <a:ext cx="800105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Eliminación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cuando se interrumpe definitivamente la transmisión de una enfermedad en un país, grupo de países o de un continente ejemplo, paludismo, tétanos neonatal, difteria, sarampión, rubéola, parotiditis epidémica y poliomielitis.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143240" y="214290"/>
            <a:ext cx="57390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Protección del organismo susceptible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86380" y="4857760"/>
            <a:ext cx="26432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200" dirty="0" err="1" smtClean="0"/>
              <a:t>Rahima</a:t>
            </a:r>
            <a:r>
              <a:rPr lang="es-VE" sz="1200" dirty="0" smtClean="0"/>
              <a:t> </a:t>
            </a:r>
            <a:r>
              <a:rPr lang="es-VE" sz="1200" dirty="0" err="1" smtClean="0"/>
              <a:t>Banu</a:t>
            </a:r>
            <a:r>
              <a:rPr lang="es-VE" sz="1200" dirty="0" smtClean="0"/>
              <a:t>, la última niña infectada de manera natural de la cepa </a:t>
            </a:r>
            <a:r>
              <a:rPr lang="es-VE" sz="1200" i="1" dirty="0" err="1" smtClean="0"/>
              <a:t>variola</a:t>
            </a:r>
            <a:r>
              <a:rPr lang="es-VE" sz="1200" i="1" dirty="0" smtClean="0"/>
              <a:t> </a:t>
            </a:r>
            <a:r>
              <a:rPr lang="es-VE" sz="1200" i="1" dirty="0" err="1" smtClean="0"/>
              <a:t>major</a:t>
            </a:r>
            <a:r>
              <a:rPr lang="es-VE" sz="1200" dirty="0" smtClean="0"/>
              <a:t> de la viruela en Bangladés en 1977</a:t>
            </a:r>
            <a:endParaRPr lang="es-VE" sz="1200" dirty="0"/>
          </a:p>
        </p:txBody>
      </p:sp>
      <p:sp>
        <p:nvSpPr>
          <p:cNvPr id="8" name="7 Rectángulo"/>
          <p:cNvSpPr/>
          <p:nvPr/>
        </p:nvSpPr>
        <p:spPr>
          <a:xfrm>
            <a:off x="642910" y="4357694"/>
            <a:ext cx="771530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Erradicación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momento en que una afección desaparece totalmente del ámbito mundial. Ejemplo viruela.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916660"/>
            <a:ext cx="8001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Actividades dirigidas a detener la propagación de una enfermedad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85720" y="760381"/>
            <a:ext cx="85725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 </a:t>
            </a:r>
            <a:r>
              <a:rPr lang="es-ES" sz="2800" b="1" dirty="0" smtClean="0"/>
              <a:t>Medidas de control frente a un foco de infección 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1000100" y="2425479"/>
            <a:ext cx="71287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se desarrollan sobre los tres componentes principales de la cadena epidemiológica: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2910" y="473775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 acuerdo que en el momento que estas medidas se desarrollan pueden ser: </a:t>
            </a:r>
          </a:p>
          <a:p>
            <a:r>
              <a:rPr lang="es-ES" dirty="0" smtClean="0"/>
              <a:t>- Inmediatas sobre el foco de infección. </a:t>
            </a:r>
          </a:p>
          <a:p>
            <a:r>
              <a:rPr lang="es-ES" dirty="0" smtClean="0"/>
              <a:t>- Permanentes en forma de campañas y programas de control o erradicación. 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1928794" y="3214686"/>
            <a:ext cx="5000660" cy="1428760"/>
            <a:chOff x="1928794" y="3000372"/>
            <a:chExt cx="5000660" cy="1428760"/>
          </a:xfrm>
        </p:grpSpPr>
        <p:sp>
          <p:nvSpPr>
            <p:cNvPr id="12" name="11 Rectángulo redondeado"/>
            <p:cNvSpPr/>
            <p:nvPr/>
          </p:nvSpPr>
          <p:spPr>
            <a:xfrm>
              <a:off x="1928794" y="3000372"/>
              <a:ext cx="1857388" cy="5715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AGENTE BIOLOGICO</a:t>
              </a:r>
              <a:endParaRPr lang="es-ES" dirty="0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5072066" y="3000372"/>
              <a:ext cx="1857388" cy="5715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HUESPED SUSCEPTIBLE</a:t>
              </a:r>
              <a:endParaRPr lang="es-ES" dirty="0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3643306" y="3857628"/>
              <a:ext cx="1857388" cy="57150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MEDIO AMBIENTE</a:t>
              </a:r>
              <a:endParaRPr lang="es-ES" dirty="0"/>
            </a:p>
          </p:txBody>
        </p:sp>
        <p:cxnSp>
          <p:nvCxnSpPr>
            <p:cNvPr id="15" name="14 Conector recto"/>
            <p:cNvCxnSpPr>
              <a:stCxn id="12" idx="3"/>
              <a:endCxn id="13" idx="1"/>
            </p:cNvCxnSpPr>
            <p:nvPr/>
          </p:nvCxnSpPr>
          <p:spPr>
            <a:xfrm>
              <a:off x="3786182" y="3286124"/>
              <a:ext cx="12858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>
              <a:stCxn id="12" idx="2"/>
              <a:endCxn id="14" idx="0"/>
            </p:cNvCxnSpPr>
            <p:nvPr/>
          </p:nvCxnSpPr>
          <p:spPr>
            <a:xfrm rot="16200000" flipH="1">
              <a:off x="3571868" y="2857496"/>
              <a:ext cx="285752" cy="17145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stCxn id="14" idx="0"/>
              <a:endCxn id="13" idx="2"/>
            </p:cNvCxnSpPr>
            <p:nvPr/>
          </p:nvCxnSpPr>
          <p:spPr>
            <a:xfrm rot="5400000" flipH="1" flipV="1">
              <a:off x="5143504" y="3000372"/>
              <a:ext cx="285752" cy="1428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786182" y="1428736"/>
            <a:ext cx="478634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Son específicas para cada enfermedad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7158" y="500042"/>
            <a:ext cx="600079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 Medidas inmediatas frente a un foco de infección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28662" y="1857364"/>
            <a:ext cx="74295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 smtClean="0"/>
              <a:t>Eliminación del reservorio </a:t>
            </a:r>
          </a:p>
          <a:p>
            <a:pPr marL="342900" indent="-342900">
              <a:buAutoNum type="arabicPeriod"/>
            </a:pPr>
            <a:r>
              <a:rPr lang="es-ES" sz="2400" dirty="0" smtClean="0"/>
              <a:t>Interrupción de la vía de trasmisión</a:t>
            </a:r>
          </a:p>
          <a:p>
            <a:pPr marL="342900" indent="-342900">
              <a:buAutoNum type="arabicPeriod"/>
            </a:pPr>
            <a:r>
              <a:rPr lang="es-ES" sz="2400" dirty="0" smtClean="0"/>
              <a:t>Protección de los organismos susceptibles. </a:t>
            </a:r>
            <a:endParaRPr lang="es-ES" sz="2400" dirty="0"/>
          </a:p>
        </p:txBody>
      </p:sp>
      <p:pic>
        <p:nvPicPr>
          <p:cNvPr id="47106" name="Picture 2" descr="http://elproyectomatriz.files.wordpress.com/2009/09/gripe-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286250" cy="30575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57158" y="1750207"/>
            <a:ext cx="407196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Las medidas de control son: </a:t>
            </a:r>
          </a:p>
          <a:p>
            <a:endParaRPr lang="es-ES" b="1" dirty="0" smtClean="0"/>
          </a:p>
          <a:p>
            <a:r>
              <a:rPr lang="es-ES" dirty="0" smtClean="0"/>
              <a:t>- Comprobación de la certeza del diagnóstico clínico. </a:t>
            </a:r>
          </a:p>
          <a:p>
            <a:r>
              <a:rPr lang="es-ES" dirty="0" smtClean="0"/>
              <a:t>- Notificación oficial de los casos. </a:t>
            </a:r>
          </a:p>
          <a:p>
            <a:r>
              <a:rPr lang="es-ES" dirty="0" smtClean="0"/>
              <a:t>- Aislamiento del enfermo y de los portadores. </a:t>
            </a:r>
          </a:p>
          <a:p>
            <a:r>
              <a:rPr lang="es-ES" dirty="0" smtClean="0"/>
              <a:t>- Tratamiento especifico. </a:t>
            </a:r>
          </a:p>
          <a:p>
            <a:r>
              <a:rPr lang="es-ES" dirty="0" smtClean="0"/>
              <a:t>- Confección de la historia epidemiológica. </a:t>
            </a:r>
          </a:p>
          <a:p>
            <a:r>
              <a:rPr lang="es-ES" dirty="0" smtClean="0"/>
              <a:t>- Educación para la salud.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85918" y="85723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  <p:pic>
        <p:nvPicPr>
          <p:cNvPr id="46082" name="Picture 2" descr="http://cdn.noticiaaldia.com/wp-content/uploads/2015/04/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0207"/>
            <a:ext cx="4238655" cy="317899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00034" y="1928802"/>
            <a:ext cx="281800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En salud pública con el diagnóstico se inicia un proceso que origina medidas de control dirigidas tanto a las personas sanas como a las enfermas y a la comunidad. 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2339752" y="857232"/>
            <a:ext cx="457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ES" b="1" dirty="0" smtClean="0"/>
              <a:t>Comprobación de la certeza del diagnóstico clínico. </a:t>
            </a:r>
            <a:endParaRPr lang="es-ES" b="1" dirty="0"/>
          </a:p>
        </p:txBody>
      </p:sp>
      <p:sp>
        <p:nvSpPr>
          <p:cNvPr id="24" name="23 Rectángulo"/>
          <p:cNvSpPr/>
          <p:nvPr/>
        </p:nvSpPr>
        <p:spPr>
          <a:xfrm>
            <a:off x="2214546" y="5286388"/>
            <a:ext cx="4572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ES" dirty="0" smtClean="0"/>
              <a:t>Por ejemplo es de gran importancia realizar el diagnóstico diferencial entre el cólera y la salmonelosis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  <p:pic>
        <p:nvPicPr>
          <p:cNvPr id="45058" name="Picture 2" descr="https://www.collinsattorneys.com/wp-content/uploads/2015/02/Errores-De-Diagn%C3%B3stico-Medic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4857784" cy="322772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827584" y="980728"/>
            <a:ext cx="777686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Notificación oficial de los casos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Es la comunicación oficial a la autoridad sanitaria correspondiente, de la existencia de un reservorio de una enfermedad transmisible, enfermo o portador, o de la presencia de una enfermedad de otra naturaleza, incluida dentro del grupo de las enfermedades de declaración obligatoria. 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899592" y="3546882"/>
            <a:ext cx="7344816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tiene que ser completa, oportuna y continua. </a:t>
            </a:r>
          </a:p>
          <a:p>
            <a:pPr algn="ctr"/>
            <a:r>
              <a:rPr lang="es-ES" dirty="0" smtClean="0"/>
              <a:t>debe efectuarse dentro de las 24 horas siguientes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214942" y="1986685"/>
            <a:ext cx="364330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El aislamiento del enfermo y de los portadores </a:t>
            </a:r>
          </a:p>
          <a:p>
            <a:pPr algn="ctr"/>
            <a:endParaRPr lang="es-ES" b="1" dirty="0" smtClean="0"/>
          </a:p>
          <a:p>
            <a:pPr algn="ctr"/>
            <a:r>
              <a:rPr lang="es-ES" dirty="0" smtClean="0"/>
              <a:t>Se define como la separación de personas o animales infectados o enfermos, durante todo el periodo de transmisión de la enfermedad.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  <p:pic>
        <p:nvPicPr>
          <p:cNvPr id="43010" name="Picture 2" descr="http://www.diariodeavisos.com/wp-content/uploads/2014/08/%C3%89BO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714908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907704" y="838453"/>
            <a:ext cx="53103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Dos formas diferentes de aislamiento:</a:t>
            </a:r>
          </a:p>
          <a:p>
            <a:pPr algn="ctr"/>
            <a:r>
              <a:rPr lang="es-ES" dirty="0" smtClean="0"/>
              <a:t> </a:t>
            </a:r>
            <a:r>
              <a:rPr lang="es-ES" b="1" dirty="0" smtClean="0"/>
              <a:t>domiciliario y hospitalario.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1990581"/>
            <a:ext cx="7056784" cy="203132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El domiciliario esta indicado cuando el enfermo puede ser observado por el equipo de salud: </a:t>
            </a:r>
          </a:p>
          <a:p>
            <a:pPr algn="ctr"/>
            <a:endParaRPr lang="es-ES" dirty="0" smtClean="0"/>
          </a:p>
          <a:p>
            <a:r>
              <a:rPr lang="es-ES" dirty="0" smtClean="0"/>
              <a:t>1  El tipo de enfermedad lo permita </a:t>
            </a:r>
          </a:p>
          <a:p>
            <a:r>
              <a:rPr lang="es-ES" dirty="0" smtClean="0"/>
              <a:t>2  Se cuente con los recursos necesarios tanto por la familia como por el equipo de salud para asegurar su atención integral.  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971600" y="45828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Enfermedad diarreica agudas, infección respiratoria, hepatitis A y varicela.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86116" y="142852"/>
            <a:ext cx="578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Eliminación del Reservorio </a:t>
            </a:r>
            <a:endParaRPr lang="es-VE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1683</TotalTime>
  <Words>1410</Words>
  <Application>Microsoft Office PowerPoint</Application>
  <PresentationFormat>Presentación en pantalla (4:3)</PresentationFormat>
  <Paragraphs>178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Aspecto</vt:lpstr>
      <vt:lpstr>  ENFERMEDADES TRANSMISIBLES: MEDIDAS DE CONTROL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Diferencias entre eliminación y erradicación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 ASIGNATURA ESTRUCTURA  SOCIAL Y SALUD</dc:title>
  <dc:creator>Centor</dc:creator>
  <cp:lastModifiedBy>Centor</cp:lastModifiedBy>
  <cp:revision>540</cp:revision>
  <dcterms:created xsi:type="dcterms:W3CDTF">2016-06-10T09:42:30Z</dcterms:created>
  <dcterms:modified xsi:type="dcterms:W3CDTF">2016-07-26T21:28:32Z</dcterms:modified>
</cp:coreProperties>
</file>