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81" r:id="rId10"/>
    <p:sldId id="282" r:id="rId11"/>
    <p:sldId id="265" r:id="rId12"/>
    <p:sldId id="266" r:id="rId13"/>
    <p:sldId id="283" r:id="rId14"/>
    <p:sldId id="267" r:id="rId15"/>
    <p:sldId id="268" r:id="rId16"/>
    <p:sldId id="269" r:id="rId17"/>
    <p:sldId id="284" r:id="rId18"/>
    <p:sldId id="285" r:id="rId19"/>
    <p:sldId id="286" r:id="rId20"/>
    <p:sldId id="289" r:id="rId21"/>
    <p:sldId id="290" r:id="rId22"/>
    <p:sldId id="308" r:id="rId23"/>
    <p:sldId id="291" r:id="rId24"/>
    <p:sldId id="292" r:id="rId25"/>
    <p:sldId id="293" r:id="rId26"/>
    <p:sldId id="294" r:id="rId27"/>
    <p:sldId id="295" r:id="rId28"/>
    <p:sldId id="296" r:id="rId29"/>
    <p:sldId id="298" r:id="rId30"/>
    <p:sldId id="299" r:id="rId31"/>
    <p:sldId id="301" r:id="rId32"/>
    <p:sldId id="302" r:id="rId33"/>
    <p:sldId id="303" r:id="rId34"/>
    <p:sldId id="304" r:id="rId35"/>
    <p:sldId id="305" r:id="rId36"/>
    <p:sldId id="306" r:id="rId37"/>
    <p:sldId id="307" r:id="rId3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39" autoAdjust="0"/>
  </p:normalViewPr>
  <p:slideViewPr>
    <p:cSldViewPr>
      <p:cViewPr varScale="1">
        <p:scale>
          <a:sx n="52" d="100"/>
          <a:sy n="52" d="100"/>
        </p:scale>
        <p:origin x="-4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7DCC4-7C61-4261-BA2A-5C83848E8F00}" type="datetimeFigureOut">
              <a:rPr lang="es-ES" smtClean="0"/>
              <a:pPr/>
              <a:t>30/06/2016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07CC8-77C1-49D6-83AE-0EAAA83F7C1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B3DF9E-F45C-4A4E-96D4-61CA95C1F41E}" type="datetimeFigureOut">
              <a:rPr lang="es-ES" smtClean="0"/>
              <a:pPr/>
              <a:t>30/06/2016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sh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B3DF9E-F45C-4A4E-96D4-61CA95C1F41E}" type="datetimeFigureOut">
              <a:rPr lang="es-ES" smtClean="0"/>
              <a:pPr/>
              <a:t>30/06/2016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B3DF9E-F45C-4A4E-96D4-61CA95C1F41E}" type="datetimeFigureOut">
              <a:rPr lang="es-ES" smtClean="0"/>
              <a:pPr/>
              <a:t>30/06/2016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sh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6163" y="228600"/>
            <a:ext cx="6975475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620713" y="1981200"/>
            <a:ext cx="3411537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84650" y="1981200"/>
            <a:ext cx="3411538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B3DF9E-F45C-4A4E-96D4-61CA95C1F41E}" type="datetimeFigureOut">
              <a:rPr lang="es-ES" smtClean="0"/>
              <a:pPr/>
              <a:t>30/06/2016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B3DF9E-F45C-4A4E-96D4-61CA95C1F41E}" type="datetimeFigureOut">
              <a:rPr lang="es-ES" smtClean="0"/>
              <a:pPr/>
              <a:t>30/06/2016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B3DF9E-F45C-4A4E-96D4-61CA95C1F41E}" type="datetimeFigureOut">
              <a:rPr lang="es-ES" smtClean="0"/>
              <a:pPr/>
              <a:t>30/06/2016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B3DF9E-F45C-4A4E-96D4-61CA95C1F41E}" type="datetimeFigureOut">
              <a:rPr lang="es-ES" smtClean="0"/>
              <a:pPr/>
              <a:t>30/06/2016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B3DF9E-F45C-4A4E-96D4-61CA95C1F41E}" type="datetimeFigureOut">
              <a:rPr lang="es-ES" smtClean="0"/>
              <a:pPr/>
              <a:t>30/06/2016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B3DF9E-F45C-4A4E-96D4-61CA95C1F41E}" type="datetimeFigureOut">
              <a:rPr lang="es-ES" smtClean="0"/>
              <a:pPr/>
              <a:t>30/06/2016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B3DF9E-F45C-4A4E-96D4-61CA95C1F41E}" type="datetimeFigureOut">
              <a:rPr lang="es-ES" smtClean="0"/>
              <a:pPr/>
              <a:t>30/06/2016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B3DF9E-F45C-4A4E-96D4-61CA95C1F41E}" type="datetimeFigureOut">
              <a:rPr lang="es-ES" smtClean="0"/>
              <a:pPr/>
              <a:t>30/06/2016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  <p:transition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8B3DF9E-F45C-4A4E-96D4-61CA95C1F41E}" type="datetimeFigureOut">
              <a:rPr lang="es-ES" smtClean="0"/>
              <a:pPr/>
              <a:t>30/06/2016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0D18390-54EE-41D3-B6CC-E8FCB4DDF3B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push dir="r"/>
  </p:transition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2285992"/>
            <a:ext cx="7772400" cy="2171714"/>
          </a:xfrm>
        </p:spPr>
        <p:txBody>
          <a:bodyPr>
            <a:normAutofit fontScale="90000"/>
          </a:bodyPr>
          <a:lstStyle/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> 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 GENERALIDADES DE LAS ENFERMEDADES TRANSMISIBLES 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5429256" y="4643446"/>
            <a:ext cx="300039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Dr. Douglas Tenorio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7215206" y="571480"/>
            <a:ext cx="1428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accent3">
                    <a:lumMod val="75000"/>
                  </a:schemeClr>
                </a:solidFill>
              </a:rPr>
              <a:t>SCFIV</a:t>
            </a:r>
            <a:endParaRPr lang="es-ES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2285984" y="576844"/>
            <a:ext cx="457200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es-ES" b="1" dirty="0" smtClean="0"/>
              <a:t>Variabilidad de la Respuesta Individual o Espectro Clínico de las Enfermedades Infecciosas </a:t>
            </a:r>
            <a:endParaRPr lang="es-ES" dirty="0"/>
          </a:p>
        </p:txBody>
      </p:sp>
      <p:sp>
        <p:nvSpPr>
          <p:cNvPr id="14" name="13 Rectángulo"/>
          <p:cNvSpPr/>
          <p:nvPr/>
        </p:nvSpPr>
        <p:spPr>
          <a:xfrm>
            <a:off x="642910" y="2005604"/>
            <a:ext cx="207170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 smtClean="0"/>
              <a:t>Enfermedad Inaparente  o Asintomática </a:t>
            </a:r>
            <a:endParaRPr lang="es-ES" dirty="0"/>
          </a:p>
        </p:txBody>
      </p:sp>
      <p:sp>
        <p:nvSpPr>
          <p:cNvPr id="16" name="15 Rectángulo"/>
          <p:cNvSpPr/>
          <p:nvPr/>
        </p:nvSpPr>
        <p:spPr>
          <a:xfrm>
            <a:off x="3214678" y="2139727"/>
            <a:ext cx="20002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b="1" dirty="0" err="1" smtClean="0"/>
              <a:t>Subclínicas</a:t>
            </a:r>
            <a:r>
              <a:rPr lang="es-ES" b="1" dirty="0" smtClean="0"/>
              <a:t> o Incompletas: </a:t>
            </a:r>
            <a:endParaRPr lang="es-ES" dirty="0"/>
          </a:p>
        </p:txBody>
      </p:sp>
      <p:sp>
        <p:nvSpPr>
          <p:cNvPr id="17" name="16 Rectángulo"/>
          <p:cNvSpPr/>
          <p:nvPr/>
        </p:nvSpPr>
        <p:spPr>
          <a:xfrm>
            <a:off x="5715008" y="1857364"/>
            <a:ext cx="2428892" cy="1200329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Enfermedades manifiestas, completas o clínicas </a:t>
            </a:r>
            <a:endParaRPr lang="es-ES" dirty="0"/>
          </a:p>
        </p:txBody>
      </p:sp>
      <p:cxnSp>
        <p:nvCxnSpPr>
          <p:cNvPr id="18" name="17 Conector recto"/>
          <p:cNvCxnSpPr>
            <a:stCxn id="14" idx="0"/>
            <a:endCxn id="11" idx="2"/>
          </p:cNvCxnSpPr>
          <p:nvPr/>
        </p:nvCxnSpPr>
        <p:spPr>
          <a:xfrm rot="5400000" flipH="1" flipV="1">
            <a:off x="2872657" y="306278"/>
            <a:ext cx="505430" cy="2893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>
            <a:stCxn id="11" idx="2"/>
            <a:endCxn id="16" idx="0"/>
          </p:cNvCxnSpPr>
          <p:nvPr/>
        </p:nvCxnSpPr>
        <p:spPr>
          <a:xfrm rot="5400000">
            <a:off x="4073621" y="1641363"/>
            <a:ext cx="639553" cy="357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>
            <a:stCxn id="11" idx="2"/>
            <a:endCxn id="17" idx="0"/>
          </p:cNvCxnSpPr>
          <p:nvPr/>
        </p:nvCxnSpPr>
        <p:spPr>
          <a:xfrm rot="16200000" flipH="1">
            <a:off x="5572124" y="500034"/>
            <a:ext cx="357190" cy="23574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"/>
          <p:cNvSpPr/>
          <p:nvPr/>
        </p:nvSpPr>
        <p:spPr>
          <a:xfrm>
            <a:off x="1285852" y="3214686"/>
            <a:ext cx="678661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 smtClean="0"/>
          </a:p>
          <a:p>
            <a:r>
              <a:rPr lang="es-ES" b="1" dirty="0" smtClean="0"/>
              <a:t>1. La enfermedad clínica</a:t>
            </a:r>
            <a:r>
              <a:rPr lang="es-ES" dirty="0" smtClean="0"/>
              <a:t>: signos y síntomas característicos, en donde resulta evidente la enfermedad. </a:t>
            </a:r>
          </a:p>
          <a:p>
            <a:r>
              <a:rPr lang="es-ES" b="1" dirty="0" smtClean="0"/>
              <a:t>2</a:t>
            </a:r>
            <a:r>
              <a:rPr lang="es-ES" dirty="0" smtClean="0"/>
              <a:t>. </a:t>
            </a:r>
            <a:r>
              <a:rPr lang="es-ES" b="1" dirty="0" smtClean="0"/>
              <a:t>La enfermedad </a:t>
            </a:r>
            <a:r>
              <a:rPr lang="es-ES" b="1" dirty="0" err="1" smtClean="0"/>
              <a:t>hiperaguda</a:t>
            </a:r>
            <a:r>
              <a:rPr lang="es-ES" b="1" dirty="0" smtClean="0"/>
              <a:t> o fulminante</a:t>
            </a:r>
            <a:r>
              <a:rPr lang="es-ES" dirty="0" smtClean="0"/>
              <a:t>: los signos y síntomas aparecen de forma rápida y aparatosa. Casi siempre se presenta en formas muy graves con frecuencia muestra altas tasas de letalidad. </a:t>
            </a:r>
          </a:p>
          <a:p>
            <a:endParaRPr lang="es-ES" dirty="0" smtClean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857356" y="642918"/>
            <a:ext cx="5286412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/>
              <a:t>Proceso infeccioso</a:t>
            </a:r>
            <a:endParaRPr lang="es-ES" sz="3200" dirty="0"/>
          </a:p>
        </p:txBody>
      </p:sp>
      <p:sp>
        <p:nvSpPr>
          <p:cNvPr id="5" name="4 Rectángulo"/>
          <p:cNvSpPr/>
          <p:nvPr/>
        </p:nvSpPr>
        <p:spPr>
          <a:xfrm>
            <a:off x="1714480" y="1571612"/>
            <a:ext cx="5929354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serie de acontecimientos que resultan de la interacción del agente y el huésped susceptible</a:t>
            </a: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1785918" y="3143248"/>
            <a:ext cx="128588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procesos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3643306" y="2786058"/>
            <a:ext cx="2286016" cy="14773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dirty="0" smtClean="0"/>
              <a:t>- incubación </a:t>
            </a:r>
          </a:p>
          <a:p>
            <a:r>
              <a:rPr lang="es-ES" dirty="0" smtClean="0"/>
              <a:t>- Prodrómico </a:t>
            </a:r>
          </a:p>
          <a:p>
            <a:r>
              <a:rPr lang="es-ES" dirty="0" smtClean="0"/>
              <a:t>- De estado </a:t>
            </a:r>
          </a:p>
          <a:p>
            <a:r>
              <a:rPr lang="es-ES" dirty="0" smtClean="0"/>
              <a:t>- Terminal </a:t>
            </a:r>
          </a:p>
          <a:p>
            <a:r>
              <a:rPr lang="es-ES" dirty="0" smtClean="0"/>
              <a:t>- Transmisibilidad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642910" y="1714488"/>
            <a:ext cx="235743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Periodo de incubación</a:t>
            </a:r>
            <a:r>
              <a:rPr lang="es-ES" dirty="0" smtClean="0"/>
              <a:t>: se define como el tiempo que transcurre desde que el agente penetra en el huésped susceptible, hasta la aparición de los primeros síntomas y signos de la enfermedad.</a:t>
            </a:r>
            <a:endParaRPr lang="es-ES" dirty="0"/>
          </a:p>
        </p:txBody>
      </p:sp>
      <p:sp>
        <p:nvSpPr>
          <p:cNvPr id="14" name="13 Rectángulo"/>
          <p:cNvSpPr/>
          <p:nvPr/>
        </p:nvSpPr>
        <p:spPr>
          <a:xfrm>
            <a:off x="3714744" y="1601822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b="1" dirty="0" smtClean="0"/>
              <a:t>Periodo prodrómico: </a:t>
            </a:r>
            <a:r>
              <a:rPr lang="es-ES" dirty="0" smtClean="0"/>
              <a:t>es el tiempo durante el cual el paciente sufre de algunos síntomas generales e inespecíficos como: </a:t>
            </a:r>
          </a:p>
          <a:p>
            <a:r>
              <a:rPr lang="es-ES" dirty="0" smtClean="0"/>
              <a:t>- Toma del estado general. </a:t>
            </a:r>
          </a:p>
          <a:p>
            <a:r>
              <a:rPr lang="es-ES" dirty="0" smtClean="0"/>
              <a:t>- Decaimiento. </a:t>
            </a:r>
          </a:p>
          <a:p>
            <a:r>
              <a:rPr lang="es-ES" dirty="0" smtClean="0"/>
              <a:t>- Anorexia. </a:t>
            </a:r>
          </a:p>
          <a:p>
            <a:pPr>
              <a:buFontTx/>
              <a:buChar char="-"/>
            </a:pPr>
            <a:r>
              <a:rPr lang="es-ES" dirty="0" smtClean="0"/>
              <a:t>Febrícula. </a:t>
            </a:r>
          </a:p>
          <a:p>
            <a:r>
              <a:rPr lang="es-ES" dirty="0" smtClean="0"/>
              <a:t>- No tiene síntomas ni signos de la enfermedad. </a:t>
            </a:r>
          </a:p>
          <a:p>
            <a:r>
              <a:rPr lang="es-ES" dirty="0" smtClean="0"/>
              <a:t>- Suele ser breve (horas o pocos días). </a:t>
            </a:r>
          </a:p>
          <a:p>
            <a:r>
              <a:rPr lang="es-ES" dirty="0" smtClean="0"/>
              <a:t>- Ayuda a establecer relación con los contactos. </a:t>
            </a:r>
          </a:p>
        </p:txBody>
      </p:sp>
      <p:sp>
        <p:nvSpPr>
          <p:cNvPr id="16" name="15 Rectángulo"/>
          <p:cNvSpPr/>
          <p:nvPr/>
        </p:nvSpPr>
        <p:spPr>
          <a:xfrm>
            <a:off x="3357554" y="642918"/>
            <a:ext cx="5286412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/>
              <a:t>Proceso infeccioso</a:t>
            </a:r>
            <a:endParaRPr lang="es-ES" sz="3200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214414" y="1785926"/>
            <a:ext cx="278608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Periodo de estado</a:t>
            </a:r>
            <a:r>
              <a:rPr lang="es-ES" dirty="0" smtClean="0"/>
              <a:t>: </a:t>
            </a:r>
          </a:p>
          <a:p>
            <a:pPr algn="ctr"/>
            <a:r>
              <a:rPr lang="es-ES" dirty="0" smtClean="0"/>
              <a:t>Se extiende desde que aparecen los signos y síntomas típicos de la enfermedad hasta que estos desaparecen por la curación clínica, es variable y se hace evidente la enfermedad. </a:t>
            </a:r>
            <a:endParaRPr lang="es-ES" dirty="0"/>
          </a:p>
        </p:txBody>
      </p:sp>
      <p:sp>
        <p:nvSpPr>
          <p:cNvPr id="14" name="13 Rectángulo"/>
          <p:cNvSpPr/>
          <p:nvPr/>
        </p:nvSpPr>
        <p:spPr>
          <a:xfrm>
            <a:off x="4714876" y="1857364"/>
            <a:ext cx="378621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Periodo Terminal: </a:t>
            </a:r>
          </a:p>
          <a:p>
            <a:r>
              <a:rPr lang="es-ES" dirty="0" smtClean="0"/>
              <a:t>la enfermedad entra en su etapa final el enfermo puede evolucionar de varias formas: </a:t>
            </a:r>
          </a:p>
          <a:p>
            <a:r>
              <a:rPr lang="es-ES" dirty="0" smtClean="0"/>
              <a:t>- Favorable a convalecencia, </a:t>
            </a:r>
            <a:r>
              <a:rPr lang="es-ES" dirty="0" err="1" smtClean="0"/>
              <a:t>posconvalecencia</a:t>
            </a:r>
            <a:r>
              <a:rPr lang="es-ES" dirty="0" smtClean="0"/>
              <a:t>, curación. </a:t>
            </a:r>
          </a:p>
          <a:p>
            <a:r>
              <a:rPr lang="es-ES" dirty="0" smtClean="0"/>
              <a:t>- Agravación a fallecer </a:t>
            </a:r>
          </a:p>
          <a:p>
            <a:r>
              <a:rPr lang="es-ES" dirty="0" smtClean="0"/>
              <a:t>- Cronicidad con lesiones y secuelas o no. </a:t>
            </a:r>
          </a:p>
        </p:txBody>
      </p:sp>
      <p:sp>
        <p:nvSpPr>
          <p:cNvPr id="16" name="15 Rectángulo"/>
          <p:cNvSpPr/>
          <p:nvPr/>
        </p:nvSpPr>
        <p:spPr>
          <a:xfrm>
            <a:off x="3071802" y="785794"/>
            <a:ext cx="5286412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/>
              <a:t>Proceso infeccioso</a:t>
            </a:r>
            <a:endParaRPr lang="es-ES" sz="3200" dirty="0"/>
          </a:p>
        </p:txBody>
      </p:sp>
      <p:sp>
        <p:nvSpPr>
          <p:cNvPr id="6" name="5 Rectángulo"/>
          <p:cNvSpPr/>
          <p:nvPr/>
        </p:nvSpPr>
        <p:spPr>
          <a:xfrm>
            <a:off x="3071802" y="5357826"/>
            <a:ext cx="30588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/>
              <a:t>Condición de portador</a:t>
            </a:r>
            <a:endParaRPr lang="es-ES" b="1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857224" y="170080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b="1" dirty="0" smtClean="0"/>
              <a:t>Periodo de transmisibilidad.</a:t>
            </a:r>
          </a:p>
          <a:p>
            <a:r>
              <a:rPr lang="es-ES" dirty="0" smtClean="0"/>
              <a:t>Tiempo durante el cual las personas que padecen la enfermedad infecciosa se mantienen eliminando agentes infecciosos al medio ambiente; el tiempo en que el individuo es contagioso o infeccioso. 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3071802" y="785794"/>
            <a:ext cx="5286412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/>
              <a:t>Proceso infeccioso</a:t>
            </a:r>
            <a:endParaRPr lang="es-ES" sz="3200" dirty="0"/>
          </a:p>
        </p:txBody>
      </p:sp>
      <p:sp>
        <p:nvSpPr>
          <p:cNvPr id="7" name="6 Rectángulo"/>
          <p:cNvSpPr/>
          <p:nvPr/>
        </p:nvSpPr>
        <p:spPr>
          <a:xfrm>
            <a:off x="3643306" y="4000504"/>
            <a:ext cx="4572000" cy="1477328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/>
          <a:p>
            <a:pPr algn="ctr"/>
            <a:r>
              <a:rPr lang="es-ES" dirty="0" smtClean="0"/>
              <a:t>Importancia epidemiológica:</a:t>
            </a:r>
          </a:p>
          <a:p>
            <a:pPr algn="ctr"/>
            <a:r>
              <a:rPr lang="es-ES" dirty="0" smtClean="0"/>
              <a:t> se toman medidas de control que consisten en el aislamiento del enfermo para impedir la diseminación de la infección.</a:t>
            </a:r>
            <a:endParaRPr lang="es-ES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928662" y="1214422"/>
            <a:ext cx="7468135" cy="461665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es-ES_tradnl" sz="2400" b="1" dirty="0" smtClean="0">
                <a:solidFill>
                  <a:schemeClr val="accent2"/>
                </a:solidFill>
                <a:latin typeface="Arial" pitchFamily="34" charset="0"/>
              </a:rPr>
              <a:t>FORMAS DE PRESENTACIÓN EN LA POBLACIÓN</a:t>
            </a:r>
            <a:endParaRPr lang="es-ES" sz="2400" dirty="0"/>
          </a:p>
        </p:txBody>
      </p:sp>
      <p:sp>
        <p:nvSpPr>
          <p:cNvPr id="13" name="12 Rectángulo"/>
          <p:cNvSpPr/>
          <p:nvPr/>
        </p:nvSpPr>
        <p:spPr>
          <a:xfrm>
            <a:off x="3357554" y="2500306"/>
            <a:ext cx="2286016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Endemia </a:t>
            </a:r>
          </a:p>
          <a:p>
            <a:pPr algn="ctr"/>
            <a:r>
              <a:rPr lang="es-ES" b="1" dirty="0" smtClean="0"/>
              <a:t>Pandemia </a:t>
            </a:r>
          </a:p>
          <a:p>
            <a:pPr algn="ctr"/>
            <a:r>
              <a:rPr lang="es-ES" b="1" dirty="0" smtClean="0"/>
              <a:t>Epidemia </a:t>
            </a:r>
          </a:p>
          <a:p>
            <a:pPr algn="ctr"/>
            <a:r>
              <a:rPr lang="es-ES" b="1" dirty="0" smtClean="0"/>
              <a:t>Caso esporádico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0034" y="500042"/>
            <a:ext cx="3357586" cy="258532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s-ES" b="1" dirty="0" smtClean="0"/>
              <a:t>Endemia </a:t>
            </a:r>
          </a:p>
          <a:p>
            <a:r>
              <a:rPr lang="es-ES" dirty="0" smtClean="0"/>
              <a:t>Numero de casos habituales de una enfermedad, ósea, compartimiento habitual o esperado de la enfermedad, en un lugar determinado y durante un tiempo definido. </a:t>
            </a:r>
            <a:endParaRPr lang="es-ES" dirty="0"/>
          </a:p>
        </p:txBody>
      </p:sp>
      <p:sp>
        <p:nvSpPr>
          <p:cNvPr id="10" name="9 Rectángulo"/>
          <p:cNvSpPr/>
          <p:nvPr/>
        </p:nvSpPr>
        <p:spPr>
          <a:xfrm>
            <a:off x="4673664" y="571480"/>
            <a:ext cx="3714760" cy="258532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r>
              <a:rPr lang="es-ES" b="1" dirty="0" smtClean="0"/>
              <a:t>Epidemia</a:t>
            </a:r>
          </a:p>
          <a:p>
            <a:r>
              <a:rPr lang="es-ES" dirty="0" smtClean="0"/>
              <a:t>Numero inusual de casos de una enfermedad que ocurre en un lugar determinado y en un tiempo definido. El número de casos tiende a ser elevado, por encima de las cifras esperadas para ese territorio y en ese periodo. </a:t>
            </a:r>
            <a:endParaRPr lang="es-ES" dirty="0"/>
          </a:p>
        </p:txBody>
      </p:sp>
      <p:sp>
        <p:nvSpPr>
          <p:cNvPr id="12" name="11 Rectángulo"/>
          <p:cNvSpPr/>
          <p:nvPr/>
        </p:nvSpPr>
        <p:spPr>
          <a:xfrm>
            <a:off x="571472" y="3579981"/>
            <a:ext cx="4714908" cy="258532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b="1" dirty="0" smtClean="0"/>
              <a:t>Pandemia</a:t>
            </a:r>
          </a:p>
          <a:p>
            <a:r>
              <a:rPr lang="es-ES" dirty="0" smtClean="0"/>
              <a:t> Numero elevado de casos de una enfermedad que ocurre en un tiempo relativamente limitado, meses o años y abarca una gran extensión territorial, países y continentes (virus de la influenza, el cólera, el sida, </a:t>
            </a:r>
            <a:r>
              <a:rPr lang="es-ES" dirty="0" err="1" smtClean="0"/>
              <a:t>zika</a:t>
            </a:r>
            <a:r>
              <a:rPr lang="es-ES" dirty="0" smtClean="0"/>
              <a:t>)</a:t>
            </a:r>
          </a:p>
          <a:p>
            <a:r>
              <a:rPr lang="es-ES" dirty="0" smtClean="0"/>
              <a:t>La duración depende de las vías de transmisión.</a:t>
            </a:r>
            <a:endParaRPr lang="es-ES" dirty="0"/>
          </a:p>
        </p:txBody>
      </p:sp>
      <p:sp>
        <p:nvSpPr>
          <p:cNvPr id="14" name="13 Rectángulo"/>
          <p:cNvSpPr/>
          <p:nvPr/>
        </p:nvSpPr>
        <p:spPr>
          <a:xfrm>
            <a:off x="5429256" y="3906922"/>
            <a:ext cx="3143272" cy="175432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s-ES" b="1" dirty="0" smtClean="0"/>
              <a:t>Casos esporádicos </a:t>
            </a:r>
            <a:r>
              <a:rPr lang="es-ES" dirty="0" smtClean="0"/>
              <a:t>Aparición de casos aislados de una enfermedad sin relación aparente entre si o con otro casos conocido 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920289" y="3140968"/>
            <a:ext cx="7468135" cy="461665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es-ES_tradnl" sz="2400" b="1" dirty="0" smtClean="0">
                <a:solidFill>
                  <a:schemeClr val="accent2"/>
                </a:solidFill>
                <a:latin typeface="Arial" pitchFamily="34" charset="0"/>
              </a:rPr>
              <a:t>FORMAS DE PRESENTACIÓN EN LA POBLACIÓN</a:t>
            </a:r>
            <a:endParaRPr lang="es-ES" sz="2400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2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857356" y="642918"/>
            <a:ext cx="5286412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800" b="1" dirty="0" smtClean="0"/>
              <a:t>Investigación de epidemias</a:t>
            </a:r>
            <a:endParaRPr lang="es-ES" sz="2800" dirty="0"/>
          </a:p>
        </p:txBody>
      </p:sp>
      <p:sp>
        <p:nvSpPr>
          <p:cNvPr id="5" name="4 Rectángulo"/>
          <p:cNvSpPr/>
          <p:nvPr/>
        </p:nvSpPr>
        <p:spPr>
          <a:xfrm>
            <a:off x="1763688" y="1844824"/>
            <a:ext cx="5929354" cy="14773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Procedimiento a través del cual se obtiene información complementaria sobre uno o más caso de determinadas enfermedades para establecer las fuentes, mecanismos de transmisión y las medidas de control.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1403648" y="3501008"/>
            <a:ext cx="6696744" cy="20313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dirty="0" smtClean="0"/>
              <a:t>- La entrevista con el enfermo y sus contactos </a:t>
            </a:r>
          </a:p>
          <a:p>
            <a:r>
              <a:rPr lang="es-ES" dirty="0" smtClean="0"/>
              <a:t>- Toma de muestra de laboratorio </a:t>
            </a:r>
          </a:p>
          <a:p>
            <a:r>
              <a:rPr lang="es-ES" dirty="0" smtClean="0"/>
              <a:t>- Búsqueda de casos adicionales </a:t>
            </a:r>
          </a:p>
          <a:p>
            <a:r>
              <a:rPr lang="es-ES" dirty="0" smtClean="0"/>
              <a:t>- Identificación del agente y determinación de la transmisión </a:t>
            </a:r>
          </a:p>
          <a:p>
            <a:r>
              <a:rPr lang="es-ES" dirty="0" smtClean="0"/>
              <a:t>- Búsquedas de locales contaminados </a:t>
            </a:r>
          </a:p>
          <a:p>
            <a:r>
              <a:rPr lang="es-ES" dirty="0" smtClean="0"/>
              <a:t>- Identificación de factores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857356" y="642918"/>
            <a:ext cx="5286412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800" b="1" dirty="0" smtClean="0"/>
              <a:t>Investigación de epidemias</a:t>
            </a:r>
            <a:endParaRPr lang="es-ES" sz="2800" dirty="0"/>
          </a:p>
        </p:txBody>
      </p:sp>
      <p:sp>
        <p:nvSpPr>
          <p:cNvPr id="5" name="4 Rectángulo"/>
          <p:cNvSpPr/>
          <p:nvPr/>
        </p:nvSpPr>
        <p:spPr>
          <a:xfrm>
            <a:off x="1763688" y="2466762"/>
            <a:ext cx="5929354" cy="14773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“la identificación de la epidemia” constituye una verdadera investigación de campo que permite dar las respuestas urgentes que reclaman los decisores de salud especialmente los de nivel local </a:t>
            </a:r>
            <a:endParaRPr lang="es-ES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857356" y="642918"/>
            <a:ext cx="5286412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800" b="1" dirty="0" smtClean="0"/>
              <a:t>Investigación de epidemias</a:t>
            </a:r>
            <a:endParaRPr lang="es-ES" sz="2800" dirty="0"/>
          </a:p>
        </p:txBody>
      </p:sp>
      <p:sp>
        <p:nvSpPr>
          <p:cNvPr id="5" name="4 Rectángulo"/>
          <p:cNvSpPr/>
          <p:nvPr/>
        </p:nvSpPr>
        <p:spPr>
          <a:xfrm>
            <a:off x="1547664" y="2420888"/>
            <a:ext cx="5929354" cy="14773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“la identificación de la epidemia” constituye una verdadera investigación de campo que permite dar las respuestas urgentes que reclaman los decisores de salud especialmente los de nivel local 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3347864" y="4869160"/>
            <a:ext cx="2311851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s-ES" b="1" dirty="0" smtClean="0"/>
              <a:t>Canal endémico </a:t>
            </a:r>
            <a:endParaRPr lang="es-ES" dirty="0"/>
          </a:p>
        </p:txBody>
      </p:sp>
      <p:cxnSp>
        <p:nvCxnSpPr>
          <p:cNvPr id="8" name="7 Conector recto de flecha"/>
          <p:cNvCxnSpPr>
            <a:stCxn id="5" idx="2"/>
          </p:cNvCxnSpPr>
          <p:nvPr/>
        </p:nvCxnSpPr>
        <p:spPr>
          <a:xfrm flipH="1">
            <a:off x="4499992" y="3898216"/>
            <a:ext cx="12349" cy="898936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857232"/>
            <a:ext cx="2357454" cy="58259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3200" dirty="0" smtClean="0"/>
              <a:t>Objetivo </a:t>
            </a:r>
            <a:endParaRPr lang="es-ES" sz="3200" dirty="0"/>
          </a:p>
        </p:txBody>
      </p:sp>
      <p:sp>
        <p:nvSpPr>
          <p:cNvPr id="4" name="3 Rectángulo"/>
          <p:cNvSpPr/>
          <p:nvPr/>
        </p:nvSpPr>
        <p:spPr>
          <a:xfrm>
            <a:off x="1285852" y="1928802"/>
            <a:ext cx="6786578" cy="3046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400" dirty="0" smtClean="0"/>
              <a:t> Estudiar características generales, los elementos de la cadena epidemiológica, el periodo de incubación y transmisibilidad, así como las medidas que deben desarrollarse para su control, elementos que le permitirán desarrollar habilidades para el futuro desempeño del médico en el sistema de salud. </a:t>
            </a:r>
            <a:endParaRPr lang="es-ES" sz="2400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721452" y="673532"/>
            <a:ext cx="372275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800" b="1" dirty="0" smtClean="0"/>
              <a:t>Canal Endémico</a:t>
            </a:r>
            <a:endParaRPr lang="es-ES" sz="2800" dirty="0"/>
          </a:p>
        </p:txBody>
      </p:sp>
      <p:sp>
        <p:nvSpPr>
          <p:cNvPr id="5" name="4 Rectángulo"/>
          <p:cNvSpPr/>
          <p:nvPr/>
        </p:nvSpPr>
        <p:spPr>
          <a:xfrm>
            <a:off x="1547664" y="1364575"/>
            <a:ext cx="5929354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Representación grafica del comportamiento histórico de un evento de salud que permite detectar precozmente cifras anormalmente altas o bajas de casos de una enfermedad en estudio. 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2339752" y="2780928"/>
            <a:ext cx="4572000" cy="23083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es-ES" dirty="0" smtClean="0"/>
              <a:t>Se considera un instrumento utilizado por la epidemiología que nos permite conocer de manera oportuna si el número de casos notificados es el usual o esperado en cada semana o mes del año en curso comparado con esa misma semana o mes en años en años anteriores. 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1763688" y="5291916"/>
            <a:ext cx="5670376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Sistema de alerta para los servicios de salud. </a:t>
            </a:r>
            <a:endParaRPr lang="es-ES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721452" y="673532"/>
            <a:ext cx="372275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800" b="1" dirty="0" smtClean="0"/>
              <a:t>Canal Endémico</a:t>
            </a:r>
            <a:endParaRPr lang="es-ES" sz="2800" dirty="0"/>
          </a:p>
        </p:txBody>
      </p:sp>
      <p:sp>
        <p:nvSpPr>
          <p:cNvPr id="6" name="5 Rectángulo"/>
          <p:cNvSpPr/>
          <p:nvPr/>
        </p:nvSpPr>
        <p:spPr>
          <a:xfrm>
            <a:off x="899592" y="1412776"/>
            <a:ext cx="7344816" cy="489364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s-ES" sz="2400" dirty="0" smtClean="0"/>
              <a:t> </a:t>
            </a:r>
            <a:r>
              <a:rPr lang="es-ES" sz="2400" b="1" dirty="0" smtClean="0">
                <a:solidFill>
                  <a:srgbClr val="002060"/>
                </a:solidFill>
              </a:rPr>
              <a:t>Zona de éxito</a:t>
            </a:r>
            <a:r>
              <a:rPr lang="es-ES" sz="2400" dirty="0" smtClean="0"/>
              <a:t>, ubicada entre el eje de las accisas o limite inferior o curva del </a:t>
            </a:r>
            <a:r>
              <a:rPr lang="es-ES" sz="2400" dirty="0" err="1" smtClean="0"/>
              <a:t>supramínimo</a:t>
            </a:r>
            <a:r>
              <a:rPr lang="es-ES" sz="2400" dirty="0" smtClean="0"/>
              <a:t>. </a:t>
            </a:r>
          </a:p>
          <a:p>
            <a:pPr>
              <a:buFont typeface="Wingdings" pitchFamily="2" charset="2"/>
              <a:buChar char="§"/>
            </a:pPr>
            <a:r>
              <a:rPr lang="es-ES" sz="2400" b="1" dirty="0" smtClean="0">
                <a:solidFill>
                  <a:srgbClr val="002060"/>
                </a:solidFill>
              </a:rPr>
              <a:t> Zona de seguridad</a:t>
            </a:r>
            <a:r>
              <a:rPr lang="es-ES" sz="2400" dirty="0" smtClean="0"/>
              <a:t>, entre el límite inferior o </a:t>
            </a:r>
            <a:r>
              <a:rPr lang="es-ES" sz="2400" dirty="0" err="1" smtClean="0"/>
              <a:t>supramínimo</a:t>
            </a:r>
            <a:r>
              <a:rPr lang="es-ES" sz="2400" dirty="0" smtClean="0"/>
              <a:t> y la curva de la mediana, en esta zona queda representado el comportamiento esperado del evento. 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/>
              <a:t> </a:t>
            </a:r>
            <a:r>
              <a:rPr lang="es-ES" sz="2400" b="1" dirty="0" smtClean="0">
                <a:solidFill>
                  <a:srgbClr val="002060"/>
                </a:solidFill>
              </a:rPr>
              <a:t>Zona de alerta</a:t>
            </a:r>
            <a:r>
              <a:rPr lang="es-ES" sz="2400" dirty="0" smtClean="0"/>
              <a:t>, entre la línea de la mediana que define el comportamiento esperado y el límite superior o </a:t>
            </a:r>
            <a:r>
              <a:rPr lang="es-ES" sz="2400" dirty="0" err="1" smtClean="0"/>
              <a:t>supramáximo</a:t>
            </a:r>
            <a:r>
              <a:rPr lang="es-ES" sz="2400" dirty="0" smtClean="0"/>
              <a:t>. </a:t>
            </a:r>
          </a:p>
          <a:p>
            <a:pPr>
              <a:buFont typeface="Wingdings" pitchFamily="2" charset="2"/>
              <a:buChar char="§"/>
            </a:pPr>
            <a:r>
              <a:rPr lang="es-ES" sz="2400" dirty="0" smtClean="0"/>
              <a:t> </a:t>
            </a:r>
            <a:r>
              <a:rPr lang="es-ES" sz="2400" b="1" dirty="0" smtClean="0">
                <a:solidFill>
                  <a:srgbClr val="002060"/>
                </a:solidFill>
              </a:rPr>
              <a:t>Zona de epidemia</a:t>
            </a:r>
            <a:r>
              <a:rPr lang="es-ES" sz="2400" dirty="0" smtClean="0"/>
              <a:t>, que se ubica por encima del límite superior o curva de </a:t>
            </a:r>
            <a:r>
              <a:rPr lang="es-ES" sz="2400" dirty="0" err="1" smtClean="0"/>
              <a:t>inframáximo</a:t>
            </a:r>
            <a:r>
              <a:rPr lang="es-ES" sz="2400" dirty="0" smtClean="0"/>
              <a:t>.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age.slidesharecdn.com/introduccioninvestigbrotes-120914232158-phpapp02/95/introduccion-investig-brotes-69-728.jpg?cb=134766518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620688"/>
            <a:ext cx="6934200" cy="5200651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721452" y="673532"/>
            <a:ext cx="3722756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800" b="1" dirty="0" smtClean="0"/>
              <a:t>Investigación de epidemias</a:t>
            </a:r>
            <a:endParaRPr lang="es-ES" sz="2800" dirty="0"/>
          </a:p>
        </p:txBody>
      </p:sp>
      <p:sp>
        <p:nvSpPr>
          <p:cNvPr id="6" name="5 Rectángulo"/>
          <p:cNvSpPr/>
          <p:nvPr/>
        </p:nvSpPr>
        <p:spPr>
          <a:xfrm>
            <a:off x="1475656" y="1916832"/>
            <a:ext cx="6408712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s-ES" sz="2400" dirty="0" smtClean="0"/>
              <a:t>Los objetivos en la investigación de una epidemia son: </a:t>
            </a:r>
          </a:p>
        </p:txBody>
      </p:sp>
      <p:sp>
        <p:nvSpPr>
          <p:cNvPr id="5" name="4 Rectángulo"/>
          <p:cNvSpPr/>
          <p:nvPr/>
        </p:nvSpPr>
        <p:spPr>
          <a:xfrm>
            <a:off x="1187624" y="3140968"/>
            <a:ext cx="6624736" cy="22467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sz="2800" dirty="0" smtClean="0"/>
              <a:t>- Identificación del agente causal de la enfermedad y de la fuente de infección. </a:t>
            </a:r>
          </a:p>
          <a:p>
            <a:r>
              <a:rPr lang="es-ES" sz="2800" dirty="0" smtClean="0"/>
              <a:t>- Aplicación de medidas de prevención y control. </a:t>
            </a:r>
            <a:endParaRPr lang="es-ES" sz="2800" dirty="0" smtClean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043608" y="673532"/>
            <a:ext cx="712879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800" b="1" dirty="0" smtClean="0"/>
              <a:t>Investigación de epidemias</a:t>
            </a:r>
            <a:endParaRPr lang="es-ES" sz="2800" dirty="0"/>
          </a:p>
        </p:txBody>
      </p:sp>
      <p:sp>
        <p:nvSpPr>
          <p:cNvPr id="6" name="5 Rectángulo"/>
          <p:cNvSpPr/>
          <p:nvPr/>
        </p:nvSpPr>
        <p:spPr>
          <a:xfrm>
            <a:off x="611560" y="1659572"/>
            <a:ext cx="7920880" cy="37856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sz="2400" b="1" dirty="0" smtClean="0">
                <a:solidFill>
                  <a:srgbClr val="002060"/>
                </a:solidFill>
              </a:rPr>
              <a:t>varias etapas</a:t>
            </a:r>
            <a:r>
              <a:rPr lang="es-ES" sz="2400" dirty="0" smtClean="0"/>
              <a:t>: </a:t>
            </a:r>
          </a:p>
          <a:p>
            <a:r>
              <a:rPr lang="es-ES" sz="2400" dirty="0" smtClean="0"/>
              <a:t>- Establecer el diagnostico de los casos notificados e identificar su agente etiológico. </a:t>
            </a:r>
          </a:p>
          <a:p>
            <a:r>
              <a:rPr lang="es-ES" sz="2400" dirty="0" smtClean="0"/>
              <a:t>- Confirmar la existencia de un brote o epidemia. </a:t>
            </a:r>
          </a:p>
          <a:p>
            <a:r>
              <a:rPr lang="es-ES" sz="2400" dirty="0" smtClean="0"/>
              <a:t>- Caracterizar la epidemia. </a:t>
            </a:r>
          </a:p>
          <a:p>
            <a:r>
              <a:rPr lang="es-ES" sz="2400" dirty="0" smtClean="0"/>
              <a:t>- Identificar la fuente del agente y su modo de transmisión. </a:t>
            </a:r>
          </a:p>
          <a:p>
            <a:r>
              <a:rPr lang="es-ES" sz="2400" dirty="0" smtClean="0"/>
              <a:t>- Identificar a la población susceptible. </a:t>
            </a:r>
          </a:p>
          <a:p>
            <a:r>
              <a:rPr lang="es-ES" sz="2400" dirty="0" smtClean="0"/>
              <a:t>- Identificar las medidas específicas de prevención y control y la estrategia.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14678" y="642918"/>
            <a:ext cx="5410208" cy="62864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chemeClr val="accent2"/>
                </a:solidFill>
                <a:latin typeface="Arial" pitchFamily="34" charset="0"/>
              </a:rPr>
              <a:t>Cadena </a:t>
            </a:r>
            <a:r>
              <a:rPr lang="es-ES" b="1" dirty="0">
                <a:solidFill>
                  <a:schemeClr val="accent2"/>
                </a:solidFill>
                <a:latin typeface="Arial" pitchFamily="34" charset="0"/>
              </a:rPr>
              <a:t>epidemiológica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2071678"/>
            <a:ext cx="8353425" cy="222141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Font typeface="Monotype Sorts" pitchFamily="2" charset="2"/>
              <a:buNone/>
              <a:tabLst>
                <a:tab pos="476250" algn="l"/>
              </a:tabLst>
            </a:pPr>
            <a:r>
              <a:rPr lang="es-UY" dirty="0"/>
              <a:t>Secuencia de elementos que se articulan en la transmisión de un agente desde una fuente de infección a un huésped susceptible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841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841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84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9" grpId="0" build="p" animBg="1"/>
      <p:bldP spid="188419" grpId="1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844824"/>
            <a:ext cx="7643834" cy="392909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381000" indent="-190500" algn="ctr">
              <a:lnSpc>
                <a:spcPct val="90000"/>
              </a:lnSpc>
              <a:buFont typeface="Monotype Sorts" pitchFamily="2" charset="2"/>
              <a:buNone/>
              <a:tabLst>
                <a:tab pos="476250" algn="l"/>
              </a:tabLst>
            </a:pPr>
            <a:endParaRPr lang="es-UY" i="1" dirty="0"/>
          </a:p>
          <a:p>
            <a:pPr marL="1143000" lvl="1">
              <a:lnSpc>
                <a:spcPct val="90000"/>
              </a:lnSpc>
              <a:buClr>
                <a:schemeClr val="accent2"/>
              </a:buClr>
              <a:buSzTx/>
              <a:buFont typeface="Wingdings" pitchFamily="2" charset="2"/>
              <a:buNone/>
              <a:tabLst>
                <a:tab pos="476250" algn="l"/>
              </a:tabLst>
            </a:pPr>
            <a:r>
              <a:rPr lang="es-ES_tradnl" sz="2800" dirty="0"/>
              <a:t>  </a:t>
            </a:r>
            <a:r>
              <a:rPr lang="es-ES_tradnl" sz="2800" dirty="0">
                <a:solidFill>
                  <a:schemeClr val="accent2"/>
                </a:solidFill>
              </a:rPr>
              <a:t>1-</a:t>
            </a:r>
            <a:r>
              <a:rPr lang="es-ES_tradnl" sz="2800" dirty="0"/>
              <a:t> </a:t>
            </a:r>
            <a:r>
              <a:rPr lang="es-ES" sz="2800" dirty="0">
                <a:solidFill>
                  <a:schemeClr val="accent2"/>
                </a:solidFill>
              </a:rPr>
              <a:t>Agente</a:t>
            </a:r>
          </a:p>
          <a:p>
            <a:pPr marL="1143000" lvl="1">
              <a:lnSpc>
                <a:spcPct val="90000"/>
              </a:lnSpc>
              <a:buClr>
                <a:schemeClr val="accent2"/>
              </a:buClr>
              <a:buSzPct val="75000"/>
              <a:buFont typeface="Wingdings" pitchFamily="2" charset="2"/>
              <a:buNone/>
              <a:tabLst>
                <a:tab pos="476250" algn="l"/>
              </a:tabLst>
            </a:pPr>
            <a:r>
              <a:rPr lang="es-ES_tradnl" sz="2800" dirty="0">
                <a:solidFill>
                  <a:schemeClr val="accent2"/>
                </a:solidFill>
              </a:rPr>
              <a:t>  2- </a:t>
            </a:r>
            <a:r>
              <a:rPr lang="es-ES" sz="2800" dirty="0">
                <a:solidFill>
                  <a:schemeClr val="accent2"/>
                </a:solidFill>
              </a:rPr>
              <a:t>Fuente de infección</a:t>
            </a:r>
          </a:p>
          <a:p>
            <a:pPr marL="1143000" lvl="1">
              <a:lnSpc>
                <a:spcPct val="90000"/>
              </a:lnSpc>
              <a:buClr>
                <a:schemeClr val="accent2"/>
              </a:buClr>
              <a:buSzPct val="75000"/>
              <a:buFont typeface="Wingdings" pitchFamily="2" charset="2"/>
              <a:buNone/>
              <a:tabLst>
                <a:tab pos="476250" algn="l"/>
              </a:tabLst>
            </a:pPr>
            <a:r>
              <a:rPr lang="es-ES_tradnl" sz="2800" dirty="0">
                <a:solidFill>
                  <a:schemeClr val="accent2"/>
                </a:solidFill>
              </a:rPr>
              <a:t>  3- </a:t>
            </a:r>
            <a:r>
              <a:rPr lang="es-ES" sz="2800" dirty="0">
                <a:solidFill>
                  <a:schemeClr val="accent2"/>
                </a:solidFill>
              </a:rPr>
              <a:t>Puerta de salida</a:t>
            </a:r>
          </a:p>
          <a:p>
            <a:pPr marL="1143000" lvl="1">
              <a:lnSpc>
                <a:spcPct val="90000"/>
              </a:lnSpc>
              <a:buClr>
                <a:schemeClr val="accent2"/>
              </a:buClr>
              <a:buSzPct val="75000"/>
              <a:buFont typeface="Wingdings" pitchFamily="2" charset="2"/>
              <a:buNone/>
              <a:tabLst>
                <a:tab pos="476250" algn="l"/>
              </a:tabLst>
            </a:pPr>
            <a:r>
              <a:rPr lang="es-ES_tradnl" sz="2800" dirty="0">
                <a:solidFill>
                  <a:schemeClr val="accent2"/>
                </a:solidFill>
              </a:rPr>
              <a:t>  4- Mecanismo </a:t>
            </a:r>
            <a:r>
              <a:rPr lang="es-ES" sz="2800" dirty="0">
                <a:solidFill>
                  <a:schemeClr val="accent2"/>
                </a:solidFill>
              </a:rPr>
              <a:t>de transmisión</a:t>
            </a:r>
          </a:p>
          <a:p>
            <a:pPr marL="1143000" lvl="1">
              <a:lnSpc>
                <a:spcPct val="90000"/>
              </a:lnSpc>
              <a:buClr>
                <a:schemeClr val="accent2"/>
              </a:buClr>
              <a:buSzPct val="75000"/>
              <a:buFont typeface="Wingdings" pitchFamily="2" charset="2"/>
              <a:buNone/>
              <a:tabLst>
                <a:tab pos="476250" algn="l"/>
              </a:tabLst>
            </a:pPr>
            <a:r>
              <a:rPr lang="es-ES_tradnl" sz="2800" dirty="0">
                <a:solidFill>
                  <a:schemeClr val="accent2"/>
                </a:solidFill>
              </a:rPr>
              <a:t>  5- Puerta </a:t>
            </a:r>
            <a:r>
              <a:rPr lang="es-ES" sz="2800" dirty="0">
                <a:solidFill>
                  <a:schemeClr val="accent2"/>
                </a:solidFill>
              </a:rPr>
              <a:t>de entrada</a:t>
            </a:r>
          </a:p>
          <a:p>
            <a:pPr marL="1143000" lvl="1">
              <a:lnSpc>
                <a:spcPct val="90000"/>
              </a:lnSpc>
              <a:buClr>
                <a:schemeClr val="accent2"/>
              </a:buClr>
              <a:buSzPct val="75000"/>
              <a:buFont typeface="Wingdings" pitchFamily="2" charset="2"/>
              <a:buNone/>
              <a:tabLst>
                <a:tab pos="476250" algn="l"/>
              </a:tabLst>
            </a:pPr>
            <a:r>
              <a:rPr lang="es-ES_tradnl" sz="2800" dirty="0">
                <a:solidFill>
                  <a:schemeClr val="accent2"/>
                </a:solidFill>
              </a:rPr>
              <a:t>  6- Huésped</a:t>
            </a:r>
            <a:endParaRPr lang="es-ES" sz="2800" dirty="0">
              <a:solidFill>
                <a:schemeClr val="accent2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14348" y="1857364"/>
            <a:ext cx="23054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UY" sz="2400" i="1" dirty="0" smtClean="0">
                <a:solidFill>
                  <a:schemeClr val="accent2"/>
                </a:solidFill>
              </a:rPr>
              <a:t>Componentes</a:t>
            </a:r>
            <a:endParaRPr lang="es-ES" sz="240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214678" y="642918"/>
            <a:ext cx="5410208" cy="62864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chemeClr val="accent2"/>
                </a:solidFill>
                <a:latin typeface="Arial" pitchFamily="34" charset="0"/>
              </a:rPr>
              <a:t>Cadena </a:t>
            </a:r>
            <a:r>
              <a:rPr lang="es-ES" b="1" dirty="0">
                <a:solidFill>
                  <a:schemeClr val="accent2"/>
                </a:solidFill>
                <a:latin typeface="Arial" pitchFamily="34" charset="0"/>
              </a:rPr>
              <a:t>epidemiológica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262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262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26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2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2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2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2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2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2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2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2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2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82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2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2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2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2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2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2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2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82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27" grpId="0" uiExpand="1" build="p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700213"/>
            <a:ext cx="8686800" cy="403383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tabLst>
                <a:tab pos="476250" algn="l"/>
              </a:tabLst>
            </a:pPr>
            <a:r>
              <a:rPr lang="es-UY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Importancia</a:t>
            </a:r>
          </a:p>
          <a:p>
            <a:pPr marL="0" indent="0" algn="ctr">
              <a:lnSpc>
                <a:spcPct val="90000"/>
              </a:lnSpc>
              <a:buFont typeface="Monotype Sorts" pitchFamily="2" charset="2"/>
              <a:buNone/>
              <a:tabLst>
                <a:tab pos="476250" algn="l"/>
              </a:tabLst>
            </a:pPr>
            <a:endParaRPr lang="es-UY" i="1" dirty="0">
              <a:solidFill>
                <a:schemeClr val="accent2"/>
              </a:solidFill>
            </a:endParaRPr>
          </a:p>
          <a:p>
            <a:pPr marL="0" indent="0" algn="ctr">
              <a:lnSpc>
                <a:spcPct val="125000"/>
              </a:lnSpc>
              <a:buFont typeface="Monotype Sorts" pitchFamily="2" charset="2"/>
              <a:buNone/>
              <a:tabLst>
                <a:tab pos="476250" algn="l"/>
              </a:tabLst>
            </a:pPr>
            <a:r>
              <a:rPr lang="es-ES_tradnl" dirty="0"/>
              <a:t>Identificando los posibles eslabones en cada enfermedad se puede interrumpir la cadena de transmisión y prevenir el desarrollo y propagación de estas enfermedades.</a:t>
            </a:r>
            <a:endParaRPr lang="es-ES" dirty="0">
              <a:solidFill>
                <a:schemeClr val="accent2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214678" y="642918"/>
            <a:ext cx="5410208" cy="6286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+mj-cs"/>
              </a:rPr>
              <a:t>Cadena epidemiológica</a:t>
            </a:r>
            <a:endParaRPr kumimoji="0" lang="es-ES" sz="36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467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467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467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4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4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4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5" grpId="0" build="p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Text Box 4"/>
          <p:cNvSpPr txBox="1">
            <a:spLocks noChangeArrowheads="1"/>
          </p:cNvSpPr>
          <p:nvPr/>
        </p:nvSpPr>
        <p:spPr bwMode="auto">
          <a:xfrm>
            <a:off x="395288" y="2492375"/>
            <a:ext cx="8228012" cy="22467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Monotype Sorts" pitchFamily="2" charset="2"/>
              <a:buNone/>
            </a:pPr>
            <a:r>
              <a:rPr lang="es-ES_tradnl" sz="2800" dirty="0"/>
              <a:t>Cualquier microorganismo capaz de producir una enfermedad infecciosa ya sean </a:t>
            </a:r>
            <a:r>
              <a:rPr lang="es-ES_tradnl" sz="2800" dirty="0" smtClean="0"/>
              <a:t>protozoarios, </a:t>
            </a:r>
            <a:r>
              <a:rPr lang="es-ES_tradnl" sz="2800" dirty="0"/>
              <a:t>bacterias, virus, hongos, </a:t>
            </a:r>
            <a:r>
              <a:rPr lang="es-ES_tradnl" sz="2800" dirty="0" smtClean="0"/>
              <a:t>parásitos.</a:t>
            </a:r>
            <a:endParaRPr lang="es-ES" sz="2800" dirty="0"/>
          </a:p>
        </p:txBody>
      </p:sp>
      <p:sp>
        <p:nvSpPr>
          <p:cNvPr id="7" name="6 Rectángulo"/>
          <p:cNvSpPr/>
          <p:nvPr/>
        </p:nvSpPr>
        <p:spPr>
          <a:xfrm>
            <a:off x="785786" y="1571612"/>
            <a:ext cx="148309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s-ES_tradnl" sz="3200" dirty="0" smtClean="0">
                <a:solidFill>
                  <a:schemeClr val="accent2"/>
                </a:solidFill>
                <a:latin typeface="Arial" pitchFamily="34" charset="0"/>
              </a:rPr>
              <a:t>Agente</a:t>
            </a:r>
            <a:endParaRPr lang="es-ES" sz="3200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3214678" y="642918"/>
            <a:ext cx="5410208" cy="6286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+mj-cs"/>
              </a:rPr>
              <a:t>Cadena epidemiológica</a:t>
            </a:r>
            <a:endParaRPr kumimoji="0" lang="es-ES" sz="36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6977063" cy="914400"/>
          </a:xfrm>
        </p:spPr>
        <p:txBody>
          <a:bodyPr>
            <a:normAutofit fontScale="90000"/>
          </a:bodyPr>
          <a:lstStyle/>
          <a:p>
            <a:r>
              <a:rPr lang="es-ES_tradnl" dirty="0"/>
              <a:t/>
            </a:r>
            <a:br>
              <a:rPr lang="es-ES_tradnl" dirty="0"/>
            </a:br>
            <a:endParaRPr lang="es-ES" b="1" dirty="0">
              <a:solidFill>
                <a:schemeClr val="accent2"/>
              </a:solidFill>
              <a:latin typeface="Arial" pitchFamily="34" charset="0"/>
            </a:endParaRPr>
          </a:p>
        </p:txBody>
      </p:sp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428596" y="2500306"/>
            <a:ext cx="8372475" cy="26776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_tradnl" sz="2800" dirty="0"/>
              <a:t>Cualquier persona, animal, objeto o sustancia donde se halle el agente y desde donde pueda potencialmente pasar al huésped</a:t>
            </a:r>
            <a:endParaRPr lang="es-ES" sz="2800" dirty="0"/>
          </a:p>
        </p:txBody>
      </p:sp>
      <p:sp>
        <p:nvSpPr>
          <p:cNvPr id="4" name="3 Rectángulo"/>
          <p:cNvSpPr/>
          <p:nvPr/>
        </p:nvSpPr>
        <p:spPr>
          <a:xfrm>
            <a:off x="714348" y="1857364"/>
            <a:ext cx="3562194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s-ES_tradnl" sz="2800" b="1" dirty="0" smtClean="0">
                <a:solidFill>
                  <a:schemeClr val="accent2"/>
                </a:solidFill>
                <a:latin typeface="Arial" pitchFamily="34" charset="0"/>
              </a:rPr>
              <a:t>Fuente de infección</a:t>
            </a:r>
            <a:endParaRPr lang="es-ES" sz="2800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214678" y="642918"/>
            <a:ext cx="5410208" cy="6286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+mj-cs"/>
              </a:rPr>
              <a:t>Cadena epidemiológica</a:t>
            </a:r>
            <a:endParaRPr kumimoji="0" lang="es-ES" sz="36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3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autoUpdateAnimBg="0"/>
      <p:bldP spid="10342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71472" y="2000240"/>
            <a:ext cx="81439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 smtClean="0"/>
          </a:p>
          <a:p>
            <a:r>
              <a:rPr lang="es-ES" dirty="0" smtClean="0"/>
              <a:t> </a:t>
            </a:r>
            <a:r>
              <a:rPr lang="es-ES" b="1" dirty="0" smtClean="0"/>
              <a:t>Infección</a:t>
            </a:r>
            <a:r>
              <a:rPr lang="es-ES" dirty="0" smtClean="0"/>
              <a:t>. Es la penetración, multiplicación e invasión de un agente infeccioso en el cuerpo del hombre o de los animales, puede ser sintomática, asintomática.</a:t>
            </a:r>
            <a:endParaRPr lang="es-ES" dirty="0"/>
          </a:p>
        </p:txBody>
      </p:sp>
      <p:sp>
        <p:nvSpPr>
          <p:cNvPr id="9" name="8 Rectángulo"/>
          <p:cNvSpPr/>
          <p:nvPr/>
        </p:nvSpPr>
        <p:spPr>
          <a:xfrm>
            <a:off x="1928794" y="1357298"/>
            <a:ext cx="600077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Enfermedades transmisibles. Conceptos</a:t>
            </a:r>
            <a:endParaRPr lang="es-ES" dirty="0"/>
          </a:p>
        </p:txBody>
      </p:sp>
      <p:sp>
        <p:nvSpPr>
          <p:cNvPr id="10" name="9 Rectángulo"/>
          <p:cNvSpPr/>
          <p:nvPr/>
        </p:nvSpPr>
        <p:spPr>
          <a:xfrm>
            <a:off x="642910" y="2993595"/>
            <a:ext cx="8001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 smtClean="0"/>
          </a:p>
          <a:p>
            <a:r>
              <a:rPr lang="es-ES" dirty="0" smtClean="0"/>
              <a:t> </a:t>
            </a:r>
            <a:r>
              <a:rPr lang="es-ES" b="1" dirty="0" smtClean="0"/>
              <a:t>Infestación. </a:t>
            </a:r>
            <a:r>
              <a:rPr lang="es-ES" dirty="0" smtClean="0"/>
              <a:t> Enfermedades producidas por agentes que no ingresan al organismo humano si no que permanecen en la superficie y pueden trasmitirse a otro huésped.</a:t>
            </a:r>
            <a:endParaRPr lang="es-ES" dirty="0"/>
          </a:p>
        </p:txBody>
      </p:sp>
      <p:sp>
        <p:nvSpPr>
          <p:cNvPr id="11" name="10 Rectángulo"/>
          <p:cNvSpPr/>
          <p:nvPr/>
        </p:nvSpPr>
        <p:spPr>
          <a:xfrm>
            <a:off x="571472" y="3929066"/>
            <a:ext cx="79296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 smtClean="0"/>
          </a:p>
          <a:p>
            <a:r>
              <a:rPr lang="es-ES" dirty="0" smtClean="0"/>
              <a:t> </a:t>
            </a:r>
            <a:r>
              <a:rPr lang="es-ES" b="1" dirty="0" smtClean="0"/>
              <a:t>Las enfermedades trasmisibles o infecciosas</a:t>
            </a:r>
            <a:r>
              <a:rPr lang="es-ES" dirty="0" smtClean="0"/>
              <a:t>. Aquellas causadas por la trasmisión de un agente infeccioso o sus productos tóxicos desde un reservorio a un huésped susceptible, esta trasmisión puede producirse directamente de una persona o animal infectado o de forma indirecta.</a:t>
            </a:r>
            <a:endParaRPr lang="es-ES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  <p:bldP spid="10" grpId="0"/>
      <p:bldP spid="1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62" y="2428868"/>
            <a:ext cx="7215238" cy="3443299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Font typeface="Wingdings" pitchFamily="2" charset="2"/>
              <a:buChar char="q"/>
              <a:tabLst>
                <a:tab pos="381000" algn="l"/>
              </a:tabLst>
            </a:pPr>
            <a:r>
              <a:rPr lang="es-ES_trad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_tradnl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Reservorio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: donde el agente vive y se reproduce y del cual depende para su supervivencia. Ej. hombre, animales. </a:t>
            </a:r>
          </a:p>
          <a:p>
            <a:pPr marL="0" indent="0">
              <a:lnSpc>
                <a:spcPct val="90000"/>
              </a:lnSpc>
              <a:buNone/>
              <a:tabLst>
                <a:tab pos="381000" algn="l"/>
              </a:tabLst>
            </a:pPr>
            <a:endParaRPr lang="es-ES_tradnl" dirty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Char char="q"/>
              <a:tabLst>
                <a:tab pos="381000" algn="l"/>
              </a:tabLst>
            </a:pPr>
            <a:r>
              <a:rPr lang="es-ES_tradnl" dirty="0">
                <a:latin typeface="Arial" pitchFamily="34" charset="0"/>
                <a:cs typeface="Arial" pitchFamily="34" charset="0"/>
              </a:rPr>
              <a:t> </a:t>
            </a:r>
            <a:r>
              <a:rPr lang="es-ES_tradnl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Ambiente</a:t>
            </a:r>
            <a:r>
              <a:rPr lang="es-ES_tradnl" dirty="0" smtClean="0">
                <a:latin typeface="Arial" pitchFamily="34" charset="0"/>
                <a:cs typeface="Arial" pitchFamily="34" charset="0"/>
              </a:rPr>
              <a:t>:  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Constituye una fuente pero no un  reservorio porque en el no puede multiplicarse el agente.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714348" y="1714488"/>
            <a:ext cx="3562194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s-ES_tradnl" sz="2800" b="1" dirty="0" smtClean="0">
                <a:solidFill>
                  <a:schemeClr val="accent2"/>
                </a:solidFill>
                <a:latin typeface="Arial" pitchFamily="34" charset="0"/>
              </a:rPr>
              <a:t>Fuente de infección</a:t>
            </a:r>
            <a:endParaRPr lang="es-ES" sz="280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214678" y="642918"/>
            <a:ext cx="5410208" cy="6286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+mj-cs"/>
              </a:rPr>
              <a:t>Cadena epidemiológica</a:t>
            </a:r>
            <a:endParaRPr kumimoji="0" lang="es-ES" sz="36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184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184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184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1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1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1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91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1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1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43" grpId="0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2420888"/>
            <a:ext cx="8534400" cy="350046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Font typeface="Monotype Sorts" pitchFamily="2" charset="2"/>
              <a:buNone/>
            </a:pP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Monotype Sorts" pitchFamily="2" charset="2"/>
              <a:buNone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Es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el camino que toma el agente para salir de la fuente. </a:t>
            </a:r>
          </a:p>
          <a:p>
            <a:pPr marL="0" indent="0">
              <a:buFont typeface="Wingdings" pitchFamily="2" charset="2"/>
              <a:buChar char="q"/>
            </a:pPr>
            <a:endParaRPr lang="es-ES_tradnl" sz="2400" dirty="0" smtClean="0">
              <a:latin typeface="Arial" pitchFamily="34" charset="0"/>
              <a:cs typeface="Arial" pitchFamily="34" charset="0"/>
            </a:endParaRPr>
          </a:p>
          <a:p>
            <a:pPr marL="1078357" lvl="1" indent="-514350"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 Aparato respiratorio </a:t>
            </a:r>
            <a:endParaRPr lang="es-ES_tradnl" dirty="0" smtClean="0">
              <a:latin typeface="Arial" pitchFamily="34" charset="0"/>
              <a:cs typeface="Arial" pitchFamily="34" charset="0"/>
            </a:endParaRPr>
          </a:p>
          <a:p>
            <a:pPr marL="1078357" lvl="1" indent="-514350"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s-ES_tradn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Aparato</a:t>
            </a:r>
            <a:r>
              <a:rPr lang="es-ES" dirty="0">
                <a:latin typeface="Arial" pitchFamily="34" charset="0"/>
                <a:cs typeface="Arial" pitchFamily="34" charset="0"/>
              </a:rPr>
              <a:t> digestivo</a:t>
            </a:r>
            <a:endParaRPr lang="es-ES_tradnl" dirty="0">
              <a:latin typeface="Arial" pitchFamily="34" charset="0"/>
              <a:cs typeface="Arial" pitchFamily="34" charset="0"/>
            </a:endParaRPr>
          </a:p>
          <a:p>
            <a:pPr marL="1078357" lvl="1" indent="-514350"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s-ES" dirty="0">
                <a:latin typeface="Arial" pitchFamily="34" charset="0"/>
                <a:cs typeface="Arial" pitchFamily="34" charset="0"/>
              </a:rPr>
              <a:t> Piel</a:t>
            </a:r>
            <a:endParaRPr lang="es-ES_tradnl" dirty="0">
              <a:latin typeface="Arial" pitchFamily="34" charset="0"/>
              <a:cs typeface="Arial" pitchFamily="34" charset="0"/>
            </a:endParaRPr>
          </a:p>
          <a:p>
            <a:pPr marL="1078357" lvl="1" indent="-514350"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s-ES" dirty="0">
                <a:latin typeface="Arial" pitchFamily="34" charset="0"/>
                <a:cs typeface="Arial" pitchFamily="34" charset="0"/>
              </a:rPr>
              <a:t> Placenta</a:t>
            </a:r>
            <a:endParaRPr lang="es-ES_tradnl" dirty="0">
              <a:latin typeface="Arial" pitchFamily="34" charset="0"/>
              <a:cs typeface="Arial" pitchFamily="34" charset="0"/>
            </a:endParaRPr>
          </a:p>
          <a:p>
            <a:pPr marL="1078357" lvl="1" indent="-514350">
              <a:buClr>
                <a:schemeClr val="accent2"/>
              </a:buClr>
              <a:buSzPct val="75000"/>
              <a:buFont typeface="Wingdings" pitchFamily="2" charset="2"/>
              <a:buChar char="§"/>
            </a:pPr>
            <a:r>
              <a:rPr lang="es-ES" dirty="0">
                <a:latin typeface="Arial" pitchFamily="34" charset="0"/>
                <a:cs typeface="Arial" pitchFamily="34" charset="0"/>
              </a:rPr>
              <a:t> Tracto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genitourinario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57158" y="1571612"/>
            <a:ext cx="2941831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s-ES_tradnl" sz="2800" b="1" dirty="0" smtClean="0">
                <a:solidFill>
                  <a:schemeClr val="accent2"/>
                </a:solidFill>
                <a:latin typeface="Arial" pitchFamily="34" charset="0"/>
              </a:rPr>
              <a:t>Puerta de salida</a:t>
            </a:r>
            <a:endParaRPr lang="es-ES" sz="280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214678" y="642918"/>
            <a:ext cx="5410208" cy="6286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+mj-cs"/>
              </a:rPr>
              <a:t>Cadena epidemiológica</a:t>
            </a:r>
            <a:endParaRPr kumimoji="0" lang="es-ES" sz="36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1142976" y="2714620"/>
            <a:ext cx="7358114" cy="26776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spcAft>
                <a:spcPct val="50000"/>
              </a:spcAft>
              <a:buClr>
                <a:schemeClr val="accent2"/>
              </a:buClr>
              <a:buSzPct val="75000"/>
              <a:buFont typeface="Monotype Sorts" pitchFamily="2" charset="2"/>
              <a:buNone/>
            </a:pPr>
            <a:r>
              <a:rPr lang="es-UY" sz="2800" dirty="0">
                <a:latin typeface="Arial" pitchFamily="34" charset="0"/>
                <a:cs typeface="Arial" pitchFamily="34" charset="0"/>
              </a:rPr>
              <a:t>Es el mecanismo por el cual el agente se transmite desde la puerta de salida del reservorio (o fuente), a la puerta de entrada del huésped. </a:t>
            </a:r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214678" y="642918"/>
            <a:ext cx="5410208" cy="6286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+mj-cs"/>
              </a:rPr>
              <a:t>Cadena epidemiológica</a:t>
            </a:r>
            <a:endParaRPr kumimoji="0" lang="es-ES" sz="36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+mj-cs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00034" y="1714488"/>
            <a:ext cx="4799712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s-ES_tradnl" sz="2800" b="1" dirty="0" smtClean="0">
                <a:solidFill>
                  <a:schemeClr val="accent2"/>
                </a:solidFill>
                <a:latin typeface="Arial" pitchFamily="34" charset="0"/>
              </a:rPr>
              <a:t>Mecanismo de transmisión</a:t>
            </a:r>
            <a:endParaRPr lang="es-ES" sz="2800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23912"/>
            <a:ext cx="7561262" cy="576262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ct val="50000"/>
              </a:spcAft>
              <a:buFont typeface="Monotype Sorts" pitchFamily="2" charset="2"/>
              <a:buNone/>
            </a:pPr>
            <a:r>
              <a:rPr lang="es-UY" dirty="0"/>
              <a:t>	</a:t>
            </a:r>
            <a:r>
              <a:rPr lang="es-UY" b="1" dirty="0">
                <a:solidFill>
                  <a:schemeClr val="accent2"/>
                </a:solidFill>
              </a:rPr>
              <a:t>Los principales mecanismos son:</a:t>
            </a:r>
            <a:r>
              <a:rPr lang="es-UY" sz="4000" b="1" dirty="0"/>
              <a:t> </a:t>
            </a:r>
          </a:p>
        </p:txBody>
      </p:sp>
      <p:sp>
        <p:nvSpPr>
          <p:cNvPr id="293893" name="Text Box 5"/>
          <p:cNvSpPr txBox="1">
            <a:spLocks noChangeArrowheads="1"/>
          </p:cNvSpPr>
          <p:nvPr/>
        </p:nvSpPr>
        <p:spPr bwMode="auto">
          <a:xfrm>
            <a:off x="611188" y="3378181"/>
            <a:ext cx="6624637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2">
              <a:spcBef>
                <a:spcPct val="20000"/>
              </a:spcBef>
              <a:spcAft>
                <a:spcPct val="500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s-UY" sz="3200" b="1"/>
              <a:t> Transmisión indirecta</a:t>
            </a:r>
            <a:endParaRPr lang="es-ES" sz="3200"/>
          </a:p>
        </p:txBody>
      </p:sp>
      <p:sp>
        <p:nvSpPr>
          <p:cNvPr id="293894" name="Text Box 6"/>
          <p:cNvSpPr txBox="1">
            <a:spLocks noChangeArrowheads="1"/>
          </p:cNvSpPr>
          <p:nvPr/>
        </p:nvSpPr>
        <p:spPr bwMode="auto">
          <a:xfrm>
            <a:off x="468313" y="1504931"/>
            <a:ext cx="7920037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2">
              <a:spcBef>
                <a:spcPct val="20000"/>
              </a:spcBef>
              <a:spcAft>
                <a:spcPct val="500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s-UY" sz="3200" b="1"/>
              <a:t>Transmisión directa</a:t>
            </a:r>
            <a:endParaRPr lang="es-ES" sz="3200"/>
          </a:p>
        </p:txBody>
      </p:sp>
      <p:sp>
        <p:nvSpPr>
          <p:cNvPr id="293895" name="Oval 7"/>
          <p:cNvSpPr>
            <a:spLocks noChangeArrowheads="1"/>
          </p:cNvSpPr>
          <p:nvPr/>
        </p:nvSpPr>
        <p:spPr bwMode="auto">
          <a:xfrm>
            <a:off x="1619250" y="2441556"/>
            <a:ext cx="2881313" cy="719138"/>
          </a:xfrm>
          <a:prstGeom prst="ellipse">
            <a:avLst/>
          </a:prstGeom>
          <a:noFill/>
          <a:ln w="76200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>
              <a:solidFill>
                <a:srgbClr val="00FF00"/>
              </a:solidFill>
            </a:endParaRPr>
          </a:p>
        </p:txBody>
      </p:sp>
      <p:sp>
        <p:nvSpPr>
          <p:cNvPr id="293896" name="Text Box 8"/>
          <p:cNvSpPr txBox="1">
            <a:spLocks noChangeArrowheads="1"/>
          </p:cNvSpPr>
          <p:nvPr/>
        </p:nvSpPr>
        <p:spPr bwMode="auto">
          <a:xfrm>
            <a:off x="1981200" y="2581256"/>
            <a:ext cx="18923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ES" b="1"/>
              <a:t>FUENTE</a:t>
            </a:r>
          </a:p>
        </p:txBody>
      </p:sp>
      <p:sp>
        <p:nvSpPr>
          <p:cNvPr id="293897" name="Oval 9"/>
          <p:cNvSpPr>
            <a:spLocks noChangeArrowheads="1"/>
          </p:cNvSpPr>
          <p:nvPr/>
        </p:nvSpPr>
        <p:spPr bwMode="auto">
          <a:xfrm>
            <a:off x="4419600" y="2428856"/>
            <a:ext cx="2881313" cy="719138"/>
          </a:xfrm>
          <a:prstGeom prst="ellipse">
            <a:avLst/>
          </a:prstGeom>
          <a:noFill/>
          <a:ln w="76200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>
              <a:solidFill>
                <a:srgbClr val="00FF00"/>
              </a:solidFill>
            </a:endParaRPr>
          </a:p>
        </p:txBody>
      </p:sp>
      <p:sp>
        <p:nvSpPr>
          <p:cNvPr id="293898" name="Oval 10"/>
          <p:cNvSpPr>
            <a:spLocks noChangeArrowheads="1"/>
          </p:cNvSpPr>
          <p:nvPr/>
        </p:nvSpPr>
        <p:spPr bwMode="auto">
          <a:xfrm>
            <a:off x="4572000" y="4097319"/>
            <a:ext cx="3024188" cy="719137"/>
          </a:xfrm>
          <a:prstGeom prst="ellipse">
            <a:avLst/>
          </a:prstGeom>
          <a:noFill/>
          <a:ln w="76200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>
              <a:solidFill>
                <a:srgbClr val="00FF00"/>
              </a:solidFill>
            </a:endParaRPr>
          </a:p>
        </p:txBody>
      </p:sp>
      <p:sp>
        <p:nvSpPr>
          <p:cNvPr id="293899" name="Oval 11"/>
          <p:cNvSpPr>
            <a:spLocks noChangeArrowheads="1"/>
          </p:cNvSpPr>
          <p:nvPr/>
        </p:nvSpPr>
        <p:spPr bwMode="auto">
          <a:xfrm>
            <a:off x="755650" y="4097319"/>
            <a:ext cx="2881313" cy="719137"/>
          </a:xfrm>
          <a:prstGeom prst="ellipse">
            <a:avLst/>
          </a:prstGeom>
          <a:noFill/>
          <a:ln w="76200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>
              <a:solidFill>
                <a:srgbClr val="00FF00"/>
              </a:solidFill>
            </a:endParaRPr>
          </a:p>
        </p:txBody>
      </p:sp>
      <p:sp>
        <p:nvSpPr>
          <p:cNvPr id="293900" name="Text Box 12"/>
          <p:cNvSpPr txBox="1">
            <a:spLocks noChangeArrowheads="1"/>
          </p:cNvSpPr>
          <p:nvPr/>
        </p:nvSpPr>
        <p:spPr bwMode="auto">
          <a:xfrm>
            <a:off x="4800600" y="2581256"/>
            <a:ext cx="2089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b="1"/>
              <a:t>HUÉSPED</a:t>
            </a:r>
          </a:p>
        </p:txBody>
      </p:sp>
      <p:sp>
        <p:nvSpPr>
          <p:cNvPr id="293901" name="Line 13"/>
          <p:cNvSpPr>
            <a:spLocks noChangeShapeType="1"/>
          </p:cNvSpPr>
          <p:nvPr/>
        </p:nvSpPr>
        <p:spPr bwMode="auto">
          <a:xfrm>
            <a:off x="4067175" y="2801919"/>
            <a:ext cx="649288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93902" name="Oval 14"/>
          <p:cNvSpPr>
            <a:spLocks noChangeArrowheads="1"/>
          </p:cNvSpPr>
          <p:nvPr/>
        </p:nvSpPr>
        <p:spPr bwMode="auto">
          <a:xfrm>
            <a:off x="3203575" y="4097319"/>
            <a:ext cx="1800225" cy="649287"/>
          </a:xfrm>
          <a:prstGeom prst="ellipse">
            <a:avLst/>
          </a:prstGeom>
          <a:noFill/>
          <a:ln w="76200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>
              <a:solidFill>
                <a:srgbClr val="00FF00"/>
              </a:solidFill>
            </a:endParaRPr>
          </a:p>
        </p:txBody>
      </p:sp>
      <p:sp>
        <p:nvSpPr>
          <p:cNvPr id="293903" name="Line 15"/>
          <p:cNvSpPr>
            <a:spLocks noChangeShapeType="1"/>
          </p:cNvSpPr>
          <p:nvPr/>
        </p:nvSpPr>
        <p:spPr bwMode="auto">
          <a:xfrm>
            <a:off x="2843213" y="4457681"/>
            <a:ext cx="1008062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93904" name="Line 16"/>
          <p:cNvSpPr>
            <a:spLocks noChangeShapeType="1"/>
          </p:cNvSpPr>
          <p:nvPr/>
        </p:nvSpPr>
        <p:spPr bwMode="auto">
          <a:xfrm>
            <a:off x="4787900" y="4529119"/>
            <a:ext cx="1008063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93905" name="Text Box 17"/>
          <p:cNvSpPr txBox="1">
            <a:spLocks noChangeArrowheads="1"/>
          </p:cNvSpPr>
          <p:nvPr/>
        </p:nvSpPr>
        <p:spPr bwMode="auto">
          <a:xfrm>
            <a:off x="1371600" y="4257656"/>
            <a:ext cx="17494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b="1"/>
              <a:t>FUENTE</a:t>
            </a:r>
          </a:p>
        </p:txBody>
      </p:sp>
      <p:sp>
        <p:nvSpPr>
          <p:cNvPr id="293906" name="Text Box 18"/>
          <p:cNvSpPr txBox="1">
            <a:spLocks noChangeArrowheads="1"/>
          </p:cNvSpPr>
          <p:nvPr/>
        </p:nvSpPr>
        <p:spPr bwMode="auto">
          <a:xfrm>
            <a:off x="5638800" y="4181456"/>
            <a:ext cx="20367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b="1"/>
              <a:t>HUÉSPED</a:t>
            </a:r>
          </a:p>
        </p:txBody>
      </p:sp>
      <p:sp>
        <p:nvSpPr>
          <p:cNvPr id="293907" name="Text Box 19"/>
          <p:cNvSpPr txBox="1">
            <a:spLocks noChangeArrowheads="1"/>
          </p:cNvSpPr>
          <p:nvPr/>
        </p:nvSpPr>
        <p:spPr bwMode="auto">
          <a:xfrm>
            <a:off x="457200" y="5172056"/>
            <a:ext cx="45370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ES" b="1"/>
              <a:t>ESLABÓN INTERMEDIARIO</a:t>
            </a:r>
          </a:p>
        </p:txBody>
      </p:sp>
      <p:sp>
        <p:nvSpPr>
          <p:cNvPr id="293908" name="Line 20"/>
          <p:cNvSpPr>
            <a:spLocks noChangeShapeType="1"/>
          </p:cNvSpPr>
          <p:nvPr/>
        </p:nvSpPr>
        <p:spPr bwMode="auto">
          <a:xfrm>
            <a:off x="4067175" y="4818044"/>
            <a:ext cx="0" cy="431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93910" name="Text Box 22"/>
          <p:cNvSpPr txBox="1">
            <a:spLocks noChangeArrowheads="1"/>
          </p:cNvSpPr>
          <p:nvPr/>
        </p:nvSpPr>
        <p:spPr bwMode="auto">
          <a:xfrm>
            <a:off x="4643438" y="5172056"/>
            <a:ext cx="4067175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b="1"/>
              <a:t>Vehículos, Vectores, Aire</a:t>
            </a:r>
          </a:p>
        </p:txBody>
      </p:sp>
      <p:sp>
        <p:nvSpPr>
          <p:cNvPr id="22" name="Rectangle 2"/>
          <p:cNvSpPr txBox="1">
            <a:spLocks noChangeArrowheads="1"/>
          </p:cNvSpPr>
          <p:nvPr/>
        </p:nvSpPr>
        <p:spPr>
          <a:xfrm>
            <a:off x="3428992" y="357166"/>
            <a:ext cx="5410208" cy="6286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+mj-cs"/>
              </a:rPr>
              <a:t>Cadena epidemiológica</a:t>
            </a:r>
            <a:endParaRPr kumimoji="0" lang="es-ES" sz="2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3891" grpId="0" build="p"/>
      <p:bldP spid="293893" grpId="0"/>
      <p:bldP spid="293895" grpId="0" animBg="1"/>
      <p:bldP spid="293896" grpId="0"/>
      <p:bldP spid="293897" grpId="0" animBg="1"/>
      <p:bldP spid="293898" grpId="0" animBg="1"/>
      <p:bldP spid="293899" grpId="0" animBg="1"/>
      <p:bldP spid="293900" grpId="0"/>
      <p:bldP spid="293901" grpId="0" animBg="1"/>
      <p:bldP spid="293902" grpId="0" animBg="1"/>
      <p:bldP spid="293903" grpId="0" animBg="1"/>
      <p:bldP spid="293904" grpId="0" animBg="1"/>
      <p:bldP spid="293905" grpId="0"/>
      <p:bldP spid="293906" grpId="0"/>
      <p:bldP spid="293907" grpId="0"/>
      <p:bldP spid="293908" grpId="0" animBg="1"/>
      <p:bldP spid="2939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9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1428728" y="4000504"/>
            <a:ext cx="6572264" cy="83820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ct val="0"/>
              </a:spcBef>
              <a:buFont typeface="Wingdings" pitchFamily="2" charset="2"/>
              <a:buChar char="Ø"/>
            </a:pPr>
            <a:r>
              <a:rPr lang="es-UY" sz="24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UY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Exposición directa de tejidos susceptibles </a:t>
            </a:r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r>
              <a:rPr lang="es-UY" sz="2400" dirty="0">
                <a:latin typeface="Arial" pitchFamily="34" charset="0"/>
                <a:cs typeface="Arial" pitchFamily="34" charset="0"/>
              </a:rPr>
              <a:t>Agente que viva en el suelo (micosis)</a:t>
            </a:r>
          </a:p>
        </p:txBody>
      </p:sp>
      <p:sp>
        <p:nvSpPr>
          <p:cNvPr id="203790" name="Rectangle 1038"/>
          <p:cNvSpPr>
            <a:spLocks noChangeArrowheads="1"/>
          </p:cNvSpPr>
          <p:nvPr/>
        </p:nvSpPr>
        <p:spPr bwMode="auto">
          <a:xfrm>
            <a:off x="1714480" y="2312251"/>
            <a:ext cx="5262570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UY" sz="24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UY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Contacto directo </a:t>
            </a:r>
          </a:p>
          <a:p>
            <a:pPr>
              <a:buFont typeface="Wingdings" pitchFamily="2" charset="2"/>
              <a:buNone/>
            </a:pPr>
            <a:r>
              <a:rPr lang="es-UY" sz="2400" dirty="0">
                <a:solidFill>
                  <a:srgbClr val="00FF00"/>
                </a:solidFill>
                <a:latin typeface="Arial" pitchFamily="34" charset="0"/>
                <a:cs typeface="Arial" pitchFamily="34" charset="0"/>
              </a:rPr>
              <a:t>Tacto</a:t>
            </a:r>
            <a:r>
              <a:rPr lang="es-UY" sz="2400" dirty="0">
                <a:latin typeface="Arial" pitchFamily="34" charset="0"/>
                <a:cs typeface="Arial" pitchFamily="34" charset="0"/>
              </a:rPr>
              <a:t>, beso, relaciones sexuales, etc. </a:t>
            </a:r>
          </a:p>
        </p:txBody>
      </p:sp>
      <p:sp>
        <p:nvSpPr>
          <p:cNvPr id="203791" name="Rectangle 1039"/>
          <p:cNvSpPr>
            <a:spLocks noChangeArrowheads="1"/>
          </p:cNvSpPr>
          <p:nvPr/>
        </p:nvSpPr>
        <p:spPr bwMode="auto">
          <a:xfrm>
            <a:off x="1428728" y="3098069"/>
            <a:ext cx="6069290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UY" sz="24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UY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Rociado de gotitas de </a:t>
            </a:r>
            <a:r>
              <a:rPr lang="es-UY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Pflügge</a:t>
            </a:r>
            <a:r>
              <a:rPr lang="es-UY" sz="24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                </a:t>
            </a:r>
          </a:p>
          <a:p>
            <a:pPr>
              <a:buFont typeface="Wingdings" pitchFamily="2" charset="2"/>
              <a:buNone/>
            </a:pPr>
            <a:r>
              <a:rPr lang="es-UY" sz="24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UY" sz="2400" dirty="0">
                <a:latin typeface="Arial" pitchFamily="34" charset="0"/>
                <a:cs typeface="Arial" pitchFamily="34" charset="0"/>
              </a:rPr>
              <a:t>En conjuntivas o en mucosa bucal, nasal</a:t>
            </a:r>
          </a:p>
        </p:txBody>
      </p:sp>
      <p:sp>
        <p:nvSpPr>
          <p:cNvPr id="203792" name="Rectangle 1040"/>
          <p:cNvSpPr>
            <a:spLocks noChangeArrowheads="1"/>
          </p:cNvSpPr>
          <p:nvPr/>
        </p:nvSpPr>
        <p:spPr bwMode="auto">
          <a:xfrm>
            <a:off x="1571604" y="4929198"/>
            <a:ext cx="456088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Aft>
                <a:spcPct val="50000"/>
              </a:spcAft>
              <a:buFont typeface="Wingdings" pitchFamily="2" charset="2"/>
              <a:buChar char="Ø"/>
            </a:pPr>
            <a:r>
              <a:rPr lang="es-UY" sz="24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UY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Mordeduras</a:t>
            </a:r>
            <a:r>
              <a:rPr lang="es-UY" sz="2400" dirty="0">
                <a:latin typeface="Arial" pitchFamily="34" charset="0"/>
                <a:cs typeface="Arial" pitchFamily="34" charset="0"/>
              </a:rPr>
              <a:t> (rabia)</a:t>
            </a:r>
          </a:p>
        </p:txBody>
      </p:sp>
      <p:sp>
        <p:nvSpPr>
          <p:cNvPr id="9" name="8 Rectángulo"/>
          <p:cNvSpPr/>
          <p:nvPr/>
        </p:nvSpPr>
        <p:spPr>
          <a:xfrm>
            <a:off x="642910" y="1643050"/>
            <a:ext cx="3580852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spcAft>
                <a:spcPct val="50000"/>
              </a:spcAft>
              <a:buClr>
                <a:schemeClr val="accent2"/>
              </a:buClr>
              <a:buSzPct val="75000"/>
            </a:pPr>
            <a:r>
              <a:rPr lang="es-UY" sz="28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Transmisión directa</a:t>
            </a:r>
            <a:endParaRPr lang="es-UY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3214678" y="642918"/>
            <a:ext cx="5410208" cy="6286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+mj-cs"/>
              </a:rPr>
              <a:t>Cadena epidemiológica</a:t>
            </a:r>
            <a:endParaRPr kumimoji="0" lang="es-ES" sz="36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79" grpId="0" build="p" autoUpdateAnimBg="0"/>
      <p:bldP spid="203790" grpId="0" autoUpdateAnimBg="0"/>
      <p:bldP spid="203791" grpId="0" autoUpdateAnimBg="0"/>
      <p:bldP spid="203792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85786" y="2500306"/>
            <a:ext cx="7588275" cy="278608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spcAft>
                <a:spcPct val="50000"/>
              </a:spcAft>
              <a:buFont typeface="Wingdings" pitchFamily="2" charset="2"/>
              <a:buChar char="§"/>
            </a:pPr>
            <a:r>
              <a:rPr lang="es-UY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Vehículos </a:t>
            </a:r>
            <a:r>
              <a:rPr lang="es-UY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inanimados: objeto, material (</a:t>
            </a:r>
            <a:r>
              <a:rPr lang="es-UY" sz="24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fomites</a:t>
            </a:r>
            <a:r>
              <a:rPr lang="es-UY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), o superficie contaminadas</a:t>
            </a:r>
          </a:p>
          <a:p>
            <a:pPr>
              <a:spcAft>
                <a:spcPct val="50000"/>
              </a:spcAft>
              <a:buFont typeface="Wingdings" pitchFamily="2" charset="2"/>
              <a:buChar char="§"/>
            </a:pPr>
            <a:r>
              <a:rPr lang="es-UY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Vectores (mecánico o biológico)</a:t>
            </a:r>
          </a:p>
          <a:p>
            <a:pPr>
              <a:spcAft>
                <a:spcPct val="50000"/>
              </a:spcAft>
              <a:buFont typeface="Wingdings" pitchFamily="2" charset="2"/>
              <a:buChar char="§"/>
            </a:pPr>
            <a:r>
              <a:rPr lang="es-UY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Agua, leche,  alimentos contaminados</a:t>
            </a:r>
          </a:p>
          <a:p>
            <a:pPr>
              <a:spcAft>
                <a:spcPct val="50000"/>
              </a:spcAft>
              <a:buFont typeface="Wingdings" pitchFamily="2" charset="2"/>
              <a:buChar char="§"/>
            </a:pPr>
            <a:r>
              <a:rPr lang="es-UY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Aire</a:t>
            </a:r>
          </a:p>
        </p:txBody>
      </p:sp>
      <p:sp>
        <p:nvSpPr>
          <p:cNvPr id="5" name="4 Rectángulo"/>
          <p:cNvSpPr/>
          <p:nvPr/>
        </p:nvSpPr>
        <p:spPr>
          <a:xfrm>
            <a:off x="571472" y="1571612"/>
            <a:ext cx="389985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spcAft>
                <a:spcPct val="50000"/>
              </a:spcAft>
              <a:buClr>
                <a:schemeClr val="accent2"/>
              </a:buClr>
              <a:buSzPct val="75000"/>
            </a:pPr>
            <a:r>
              <a:rPr lang="es-UY" sz="28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Transmisión indirecta</a:t>
            </a:r>
            <a:endParaRPr lang="es-UY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214678" y="642918"/>
            <a:ext cx="5410208" cy="6286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+mj-cs"/>
              </a:rPr>
              <a:t>Cadena epidemiológica</a:t>
            </a:r>
            <a:endParaRPr kumimoji="0" lang="es-ES" sz="36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27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57400"/>
            <a:ext cx="9144000" cy="5181600"/>
          </a:xfrm>
          <a:noFill/>
        </p:spPr>
        <p:txBody>
          <a:bodyPr/>
          <a:lstStyle/>
          <a:p>
            <a:pPr>
              <a:spcAft>
                <a:spcPct val="50000"/>
              </a:spcAft>
              <a:buFont typeface="Monotype Sorts" pitchFamily="2" charset="2"/>
              <a:buNone/>
            </a:pPr>
            <a:endParaRPr lang="es-UY"/>
          </a:p>
          <a:p>
            <a:pPr>
              <a:spcAft>
                <a:spcPct val="50000"/>
              </a:spcAft>
              <a:buFont typeface="Monotype Sorts" pitchFamily="2" charset="2"/>
              <a:buNone/>
            </a:pPr>
            <a:endParaRPr lang="es-UY"/>
          </a:p>
          <a:p>
            <a:pPr>
              <a:spcAft>
                <a:spcPct val="50000"/>
              </a:spcAft>
              <a:buFont typeface="Monotype Sorts" pitchFamily="2" charset="2"/>
              <a:buNone/>
            </a:pPr>
            <a:endParaRPr lang="es-UY"/>
          </a:p>
          <a:p>
            <a:pPr>
              <a:spcAft>
                <a:spcPct val="50000"/>
              </a:spcAft>
              <a:buFont typeface="Monotype Sorts" pitchFamily="2" charset="2"/>
              <a:buNone/>
            </a:pPr>
            <a:endParaRPr lang="es-UY"/>
          </a:p>
          <a:p>
            <a:pPr>
              <a:spcAft>
                <a:spcPct val="50000"/>
              </a:spcAft>
              <a:buFont typeface="Monotype Sorts" pitchFamily="2" charset="2"/>
              <a:buNone/>
            </a:pPr>
            <a:endParaRPr lang="es-ES"/>
          </a:p>
        </p:txBody>
      </p:sp>
      <p:sp>
        <p:nvSpPr>
          <p:cNvPr id="192561" name="Text Box 49"/>
          <p:cNvSpPr txBox="1">
            <a:spLocks noChangeArrowheads="1"/>
          </p:cNvSpPr>
          <p:nvPr/>
        </p:nvSpPr>
        <p:spPr bwMode="auto">
          <a:xfrm>
            <a:off x="467544" y="2204864"/>
            <a:ext cx="8153400" cy="37856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dirty="0">
                <a:latin typeface="Arial" pitchFamily="34" charset="0"/>
                <a:cs typeface="Arial" pitchFamily="34" charset="0"/>
              </a:rPr>
              <a:t>Es la vía de acceso al huésped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endParaRPr lang="es-ES" sz="24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50000"/>
              </a:spcBef>
              <a:buFont typeface="Wingdings" pitchFamily="2" charset="2"/>
              <a:buChar char="§"/>
            </a:pPr>
            <a:r>
              <a:rPr lang="es-E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Conjuntiva</a:t>
            </a:r>
          </a:p>
          <a:p>
            <a:pPr algn="ctr">
              <a:spcBef>
                <a:spcPct val="50000"/>
              </a:spcBef>
              <a:buFont typeface="Wingdings" pitchFamily="2" charset="2"/>
              <a:buChar char="§"/>
            </a:pPr>
            <a:r>
              <a:rPr lang="es-E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Aparato respiratorio</a:t>
            </a:r>
            <a:endParaRPr lang="es-ES_tradnl" sz="24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50000"/>
              </a:spcBef>
              <a:buFont typeface="Wingdings" pitchFamily="2" charset="2"/>
              <a:buChar char="§"/>
            </a:pPr>
            <a:r>
              <a:rPr lang="es-E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Aparato digestivo</a:t>
            </a:r>
            <a:endParaRPr lang="es-ES_tradnl" sz="24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50000"/>
              </a:spcBef>
              <a:buFont typeface="Wingdings" pitchFamily="2" charset="2"/>
              <a:buChar char="§"/>
            </a:pPr>
            <a:r>
              <a:rPr lang="es-E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Tracto genitourinario</a:t>
            </a:r>
            <a:endParaRPr lang="es-ES_tradnl" sz="24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50000"/>
              </a:spcBef>
              <a:buFont typeface="Wingdings" pitchFamily="2" charset="2"/>
              <a:buChar char="§"/>
            </a:pPr>
            <a:r>
              <a:rPr lang="es-E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Heridas</a:t>
            </a:r>
            <a:r>
              <a:rPr lang="es-E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s-E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mordeduras</a:t>
            </a:r>
            <a:endParaRPr lang="es-ES" sz="2400" dirty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71472" y="1428736"/>
            <a:ext cx="3321743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s-ES_tradnl" sz="2800" b="1" dirty="0" smtClean="0">
                <a:solidFill>
                  <a:schemeClr val="accent2"/>
                </a:solidFill>
                <a:latin typeface="Arial" pitchFamily="34" charset="0"/>
              </a:rPr>
              <a:t> Puerta de entrada</a:t>
            </a:r>
            <a:endParaRPr lang="es-ES" sz="280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214678" y="642918"/>
            <a:ext cx="5410208" cy="6286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+mj-cs"/>
              </a:rPr>
              <a:t>Cadena epidemiológica</a:t>
            </a:r>
            <a:endParaRPr kumimoji="0" lang="es-ES" sz="36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61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57400"/>
            <a:ext cx="9144000" cy="5181600"/>
          </a:xfrm>
          <a:noFill/>
        </p:spPr>
        <p:txBody>
          <a:bodyPr/>
          <a:lstStyle/>
          <a:p>
            <a:pPr>
              <a:spcAft>
                <a:spcPct val="50000"/>
              </a:spcAft>
              <a:buFont typeface="Monotype Sorts" pitchFamily="2" charset="2"/>
              <a:buNone/>
            </a:pPr>
            <a:endParaRPr lang="es-UY"/>
          </a:p>
          <a:p>
            <a:pPr>
              <a:spcAft>
                <a:spcPct val="50000"/>
              </a:spcAft>
              <a:buFont typeface="Monotype Sorts" pitchFamily="2" charset="2"/>
              <a:buNone/>
            </a:pPr>
            <a:endParaRPr lang="es-UY"/>
          </a:p>
          <a:p>
            <a:pPr>
              <a:spcAft>
                <a:spcPct val="50000"/>
              </a:spcAft>
              <a:buFont typeface="Monotype Sorts" pitchFamily="2" charset="2"/>
              <a:buNone/>
            </a:pPr>
            <a:endParaRPr lang="es-UY"/>
          </a:p>
          <a:p>
            <a:pPr>
              <a:spcAft>
                <a:spcPct val="50000"/>
              </a:spcAft>
              <a:buFont typeface="Monotype Sorts" pitchFamily="2" charset="2"/>
              <a:buNone/>
            </a:pPr>
            <a:endParaRPr lang="es-UY"/>
          </a:p>
          <a:p>
            <a:pPr>
              <a:spcAft>
                <a:spcPct val="50000"/>
              </a:spcAft>
              <a:buFont typeface="Monotype Sorts" pitchFamily="2" charset="2"/>
              <a:buNone/>
            </a:pPr>
            <a:endParaRPr lang="es-ES"/>
          </a:p>
        </p:txBody>
      </p:sp>
      <p:sp>
        <p:nvSpPr>
          <p:cNvPr id="207876" name="Text Box 4"/>
          <p:cNvSpPr txBox="1">
            <a:spLocks noChangeArrowheads="1"/>
          </p:cNvSpPr>
          <p:nvPr/>
        </p:nvSpPr>
        <p:spPr bwMode="auto">
          <a:xfrm>
            <a:off x="357158" y="2000240"/>
            <a:ext cx="8435975" cy="36009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95250" indent="-3175">
              <a:spcBef>
                <a:spcPct val="50000"/>
              </a:spcBef>
            </a:pPr>
            <a:r>
              <a:rPr lang="es-ES" sz="2400" dirty="0">
                <a:latin typeface="Arial" pitchFamily="34" charset="0"/>
                <a:cs typeface="Arial" pitchFamily="34" charset="0"/>
              </a:rPr>
              <a:t>Individuo blanco del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agente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en el cual se desarrolla la enfermedad transmisible.</a:t>
            </a:r>
          </a:p>
          <a:p>
            <a:pPr marL="95250" indent="-3175">
              <a:spcBef>
                <a:spcPct val="50000"/>
              </a:spcBef>
            </a:pPr>
            <a:r>
              <a:rPr lang="es-E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Características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: </a:t>
            </a:r>
          </a:p>
          <a:p>
            <a:pPr marL="95250" indent="-3175">
              <a:spcBef>
                <a:spcPct val="50000"/>
              </a:spcBef>
              <a:buClr>
                <a:schemeClr val="accent2"/>
              </a:buClr>
              <a:buSzPct val="75000"/>
              <a:buFont typeface="Wingdings" pitchFamily="2" charset="2"/>
              <a:buChar char="q"/>
            </a:pPr>
            <a:r>
              <a:rPr lang="es-ES" sz="2400" dirty="0">
                <a:latin typeface="Arial" pitchFamily="34" charset="0"/>
                <a:cs typeface="Arial" pitchFamily="34" charset="0"/>
              </a:rPr>
              <a:t>  Edad</a:t>
            </a:r>
          </a:p>
          <a:p>
            <a:pPr marL="95250" indent="-3175">
              <a:spcBef>
                <a:spcPct val="50000"/>
              </a:spcBef>
              <a:buClr>
                <a:schemeClr val="accent2"/>
              </a:buClr>
              <a:buSzPct val="75000"/>
              <a:buFont typeface="Wingdings" pitchFamily="2" charset="2"/>
              <a:buChar char="q"/>
            </a:pPr>
            <a:r>
              <a:rPr lang="es-ES" sz="2400" dirty="0">
                <a:latin typeface="Arial" pitchFamily="34" charset="0"/>
                <a:cs typeface="Arial" pitchFamily="34" charset="0"/>
              </a:rPr>
              <a:t> Estado nutricional</a:t>
            </a:r>
          </a:p>
          <a:p>
            <a:pPr marL="95250" indent="-3175">
              <a:spcBef>
                <a:spcPct val="50000"/>
              </a:spcBef>
              <a:buClr>
                <a:schemeClr val="accent2"/>
              </a:buClr>
              <a:buSzPct val="75000"/>
              <a:buFont typeface="Wingdings" pitchFamily="2" charset="2"/>
              <a:buChar char="q"/>
            </a:pPr>
            <a:r>
              <a:rPr lang="es-ES" sz="2400" dirty="0">
                <a:latin typeface="Arial" pitchFamily="34" charset="0"/>
                <a:cs typeface="Arial" pitchFamily="34" charset="0"/>
              </a:rPr>
              <a:t>  Condiciones de vida y de trabajo</a:t>
            </a:r>
          </a:p>
          <a:p>
            <a:pPr marL="95250" indent="-3175">
              <a:spcBef>
                <a:spcPct val="50000"/>
              </a:spcBef>
              <a:buClr>
                <a:schemeClr val="accent2"/>
              </a:buClr>
              <a:buSzPct val="75000"/>
              <a:buFont typeface="Wingdings" pitchFamily="2" charset="2"/>
              <a:buChar char="q"/>
            </a:pPr>
            <a:r>
              <a:rPr lang="es-ES" sz="2400" dirty="0">
                <a:latin typeface="Arial" pitchFamily="34" charset="0"/>
                <a:cs typeface="Arial" pitchFamily="34" charset="0"/>
              </a:rPr>
              <a:t>  Susceptibilidad /  Resistencia / inmunidad</a:t>
            </a:r>
          </a:p>
        </p:txBody>
      </p:sp>
      <p:sp>
        <p:nvSpPr>
          <p:cNvPr id="5" name="4 Rectángulo"/>
          <p:cNvSpPr/>
          <p:nvPr/>
        </p:nvSpPr>
        <p:spPr>
          <a:xfrm>
            <a:off x="571472" y="1357298"/>
            <a:ext cx="1704313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s-ES_tradnl" sz="2800" b="1" dirty="0" smtClean="0">
                <a:solidFill>
                  <a:schemeClr val="accent2"/>
                </a:solidFill>
                <a:latin typeface="Arial" pitchFamily="34" charset="0"/>
              </a:rPr>
              <a:t>Huésped</a:t>
            </a:r>
            <a:endParaRPr lang="es-ES" sz="280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214678" y="428604"/>
            <a:ext cx="5410208" cy="6286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+mj-cs"/>
              </a:rPr>
              <a:t>Cadena epidemiológica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8" y="642918"/>
            <a:ext cx="2857488" cy="50008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ES_tradnl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Importancia</a:t>
            </a:r>
            <a:endParaRPr lang="es-ES_tradnl" b="1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571536" y="1174769"/>
            <a:ext cx="914400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Clr>
                <a:schemeClr val="accent2"/>
              </a:buClr>
              <a:buSzPct val="75000"/>
              <a:buFont typeface="Wingdings" pitchFamily="2" charset="2"/>
              <a:buChar char="q"/>
            </a:pPr>
            <a:r>
              <a:rPr lang="es-ES_tradnl" sz="2400" b="1" dirty="0"/>
              <a:t> Alta mortalidad en países subdesarrollados</a:t>
            </a:r>
            <a:endParaRPr lang="es-ES" sz="2400" b="1" dirty="0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571536" y="2182832"/>
            <a:ext cx="8588375" cy="4247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q"/>
            </a:pPr>
            <a:r>
              <a:rPr lang="es-ES_tradnl" sz="2400" b="1"/>
              <a:t> Alta mortalidad en niños y ancianos</a:t>
            </a:r>
            <a:endParaRPr lang="es-ES" sz="2400"/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571536" y="3046432"/>
            <a:ext cx="8208963" cy="4247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q"/>
            </a:pPr>
            <a:r>
              <a:rPr lang="es-ES_tradnl" sz="2400" b="1"/>
              <a:t> Frecuente motivo de consulta </a:t>
            </a:r>
            <a:endParaRPr lang="es-ES" sz="2400"/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571536" y="3911619"/>
            <a:ext cx="8985250" cy="4247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q"/>
            </a:pPr>
            <a:r>
              <a:rPr lang="es-ES_tradnl" sz="2400" b="1"/>
              <a:t> Motivo de ausentismo laboral y escolar</a:t>
            </a:r>
            <a:endParaRPr lang="es-ES" sz="2400"/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571536" y="4775219"/>
            <a:ext cx="8085138" cy="4247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q"/>
            </a:pPr>
            <a:r>
              <a:rPr lang="es-ES_tradnl" sz="2400" b="1"/>
              <a:t> Posibilidad de epidemias</a:t>
            </a:r>
            <a:endParaRPr lang="es-ES" sz="240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Rectángulo"/>
          <p:cNvSpPr/>
          <p:nvPr/>
        </p:nvSpPr>
        <p:spPr>
          <a:xfrm>
            <a:off x="857224" y="642918"/>
            <a:ext cx="7143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 NO SIEMPRE que se produce una infección aparece la enfermedad infecciosa, pues en este proceso intervienen un grupo de factores que influyen y determinan las formas de manifestación del evento en cada persona. </a:t>
            </a:r>
            <a:endParaRPr lang="es-ES" dirty="0"/>
          </a:p>
        </p:txBody>
      </p:sp>
      <p:sp>
        <p:nvSpPr>
          <p:cNvPr id="18" name="17 CuadroTexto"/>
          <p:cNvSpPr txBox="1"/>
          <p:nvPr/>
        </p:nvSpPr>
        <p:spPr>
          <a:xfrm>
            <a:off x="3071802" y="2214554"/>
            <a:ext cx="307183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TRIADA ECOLÓGICA</a:t>
            </a:r>
            <a:endParaRPr lang="es-ES" dirty="0"/>
          </a:p>
        </p:txBody>
      </p:sp>
      <p:grpSp>
        <p:nvGrpSpPr>
          <p:cNvPr id="10" name="9 Grupo"/>
          <p:cNvGrpSpPr/>
          <p:nvPr/>
        </p:nvGrpSpPr>
        <p:grpSpPr>
          <a:xfrm>
            <a:off x="1928794" y="3000372"/>
            <a:ext cx="5000660" cy="2000264"/>
            <a:chOff x="1928794" y="3000372"/>
            <a:chExt cx="5000660" cy="2000264"/>
          </a:xfrm>
        </p:grpSpPr>
        <p:sp>
          <p:nvSpPr>
            <p:cNvPr id="20" name="19 Rectángulo redondeado"/>
            <p:cNvSpPr/>
            <p:nvPr/>
          </p:nvSpPr>
          <p:spPr>
            <a:xfrm>
              <a:off x="1928794" y="3000372"/>
              <a:ext cx="1857388" cy="571504"/>
            </a:xfrm>
            <a:prstGeom prst="round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/>
                <a:t>AGENTE BIOLOGICO</a:t>
              </a:r>
              <a:endParaRPr lang="es-ES" dirty="0"/>
            </a:p>
          </p:txBody>
        </p:sp>
        <p:sp>
          <p:nvSpPr>
            <p:cNvPr id="21" name="20 Rectángulo redondeado"/>
            <p:cNvSpPr/>
            <p:nvPr/>
          </p:nvSpPr>
          <p:spPr>
            <a:xfrm>
              <a:off x="5072066" y="3000372"/>
              <a:ext cx="1857388" cy="571504"/>
            </a:xfrm>
            <a:prstGeom prst="round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/>
                <a:t>HUESPED SUSCEPTIBLE</a:t>
              </a:r>
              <a:endParaRPr lang="es-ES" dirty="0"/>
            </a:p>
          </p:txBody>
        </p:sp>
        <p:sp>
          <p:nvSpPr>
            <p:cNvPr id="22" name="21 Rectángulo redondeado"/>
            <p:cNvSpPr/>
            <p:nvPr/>
          </p:nvSpPr>
          <p:spPr>
            <a:xfrm>
              <a:off x="3643306" y="4429132"/>
              <a:ext cx="1857388" cy="571504"/>
            </a:xfrm>
            <a:prstGeom prst="round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/>
                <a:t>MEDIO AMBIENTE</a:t>
              </a:r>
              <a:endParaRPr lang="es-ES" dirty="0"/>
            </a:p>
          </p:txBody>
        </p:sp>
        <p:cxnSp>
          <p:nvCxnSpPr>
            <p:cNvPr id="24" name="23 Conector recto"/>
            <p:cNvCxnSpPr>
              <a:stCxn id="20" idx="3"/>
              <a:endCxn id="21" idx="1"/>
            </p:cNvCxnSpPr>
            <p:nvPr/>
          </p:nvCxnSpPr>
          <p:spPr>
            <a:xfrm>
              <a:off x="3786182" y="3286124"/>
              <a:ext cx="1285884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25 Conector recto"/>
            <p:cNvCxnSpPr>
              <a:stCxn id="20" idx="2"/>
              <a:endCxn id="22" idx="0"/>
            </p:cNvCxnSpPr>
            <p:nvPr/>
          </p:nvCxnSpPr>
          <p:spPr>
            <a:xfrm rot="16200000" flipH="1">
              <a:off x="3286116" y="3143248"/>
              <a:ext cx="857256" cy="1714512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27 Conector recto"/>
            <p:cNvCxnSpPr>
              <a:stCxn id="22" idx="0"/>
              <a:endCxn id="21" idx="2"/>
            </p:cNvCxnSpPr>
            <p:nvPr/>
          </p:nvCxnSpPr>
          <p:spPr>
            <a:xfrm rot="5400000" flipH="1" flipV="1">
              <a:off x="4857752" y="3286124"/>
              <a:ext cx="857256" cy="142876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CuadroTexto"/>
          <p:cNvSpPr txBox="1"/>
          <p:nvPr/>
        </p:nvSpPr>
        <p:spPr>
          <a:xfrm>
            <a:off x="1142976" y="714356"/>
            <a:ext cx="6500858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FACTORES QUE INFLUYEN EL PROCESO INFECCIOSO</a:t>
            </a:r>
            <a:endParaRPr lang="es-ES" dirty="0"/>
          </a:p>
        </p:txBody>
      </p:sp>
      <p:sp>
        <p:nvSpPr>
          <p:cNvPr id="14" name="13 Rectángulo redondeado"/>
          <p:cNvSpPr/>
          <p:nvPr/>
        </p:nvSpPr>
        <p:spPr>
          <a:xfrm>
            <a:off x="2143108" y="1857364"/>
            <a:ext cx="1857388" cy="57150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AGENTE BIOLOGICO</a:t>
            </a:r>
            <a:endParaRPr lang="es-ES" dirty="0"/>
          </a:p>
        </p:txBody>
      </p:sp>
      <p:sp>
        <p:nvSpPr>
          <p:cNvPr id="17" name="16 Rectángulo redondeado"/>
          <p:cNvSpPr/>
          <p:nvPr/>
        </p:nvSpPr>
        <p:spPr>
          <a:xfrm>
            <a:off x="4929190" y="1857364"/>
            <a:ext cx="1857388" cy="57150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HUESPED SUSCEPTIBLE</a:t>
            </a:r>
            <a:endParaRPr lang="es-ES" dirty="0"/>
          </a:p>
        </p:txBody>
      </p:sp>
      <p:sp>
        <p:nvSpPr>
          <p:cNvPr id="18" name="17 Rectángulo redondeado"/>
          <p:cNvSpPr/>
          <p:nvPr/>
        </p:nvSpPr>
        <p:spPr>
          <a:xfrm>
            <a:off x="3643306" y="3786190"/>
            <a:ext cx="1857388" cy="57150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MEDIO AMBIENTE</a:t>
            </a:r>
            <a:endParaRPr lang="es-ES" dirty="0"/>
          </a:p>
        </p:txBody>
      </p:sp>
      <p:cxnSp>
        <p:nvCxnSpPr>
          <p:cNvPr id="19" name="18 Conector recto"/>
          <p:cNvCxnSpPr>
            <a:stCxn id="14" idx="3"/>
            <a:endCxn id="17" idx="1"/>
          </p:cNvCxnSpPr>
          <p:nvPr/>
        </p:nvCxnSpPr>
        <p:spPr>
          <a:xfrm>
            <a:off x="4000496" y="2143116"/>
            <a:ext cx="92869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>
            <a:stCxn id="14" idx="2"/>
            <a:endCxn id="18" idx="0"/>
          </p:cNvCxnSpPr>
          <p:nvPr/>
        </p:nvCxnSpPr>
        <p:spPr>
          <a:xfrm rot="16200000" flipH="1">
            <a:off x="3143240" y="2357430"/>
            <a:ext cx="1357322" cy="150019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>
            <a:stCxn id="18" idx="0"/>
            <a:endCxn id="17" idx="2"/>
          </p:cNvCxnSpPr>
          <p:nvPr/>
        </p:nvCxnSpPr>
        <p:spPr>
          <a:xfrm rot="5400000" flipH="1" flipV="1">
            <a:off x="4536281" y="2464587"/>
            <a:ext cx="1357322" cy="12858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Rectángulo"/>
          <p:cNvSpPr/>
          <p:nvPr/>
        </p:nvSpPr>
        <p:spPr>
          <a:xfrm>
            <a:off x="500034" y="2571744"/>
            <a:ext cx="207168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- </a:t>
            </a:r>
            <a:r>
              <a:rPr lang="es-ES" dirty="0" err="1" smtClean="0"/>
              <a:t>Infectividad</a:t>
            </a:r>
            <a:r>
              <a:rPr lang="es-ES" dirty="0" smtClean="0"/>
              <a:t> </a:t>
            </a:r>
          </a:p>
          <a:p>
            <a:r>
              <a:rPr lang="es-ES" dirty="0" smtClean="0"/>
              <a:t>- </a:t>
            </a:r>
            <a:r>
              <a:rPr lang="es-ES" dirty="0" err="1" smtClean="0"/>
              <a:t>Invasividad</a:t>
            </a:r>
            <a:r>
              <a:rPr lang="es-ES" dirty="0" smtClean="0"/>
              <a:t> </a:t>
            </a:r>
          </a:p>
          <a:p>
            <a:r>
              <a:rPr lang="es-ES" dirty="0" smtClean="0"/>
              <a:t>- </a:t>
            </a:r>
            <a:r>
              <a:rPr lang="es-ES" dirty="0" err="1" smtClean="0"/>
              <a:t>Patogenicidad</a:t>
            </a:r>
            <a:r>
              <a:rPr lang="es-ES" dirty="0" smtClean="0"/>
              <a:t> </a:t>
            </a:r>
          </a:p>
          <a:p>
            <a:r>
              <a:rPr lang="es-ES" dirty="0" smtClean="0"/>
              <a:t>- Virulencia </a:t>
            </a:r>
          </a:p>
          <a:p>
            <a:r>
              <a:rPr lang="es-ES" dirty="0" smtClean="0"/>
              <a:t>- </a:t>
            </a:r>
            <a:r>
              <a:rPr lang="es-ES" dirty="0" err="1" smtClean="0"/>
              <a:t>Toxigenicidad</a:t>
            </a:r>
            <a:r>
              <a:rPr lang="es-ES" dirty="0" smtClean="0"/>
              <a:t> </a:t>
            </a:r>
          </a:p>
          <a:p>
            <a:r>
              <a:rPr lang="es-ES" dirty="0" smtClean="0"/>
              <a:t>- </a:t>
            </a:r>
            <a:r>
              <a:rPr lang="es-ES" dirty="0" err="1" smtClean="0"/>
              <a:t>Mutagenicidad</a:t>
            </a:r>
            <a:r>
              <a:rPr lang="es-ES" dirty="0" smtClean="0"/>
              <a:t> </a:t>
            </a:r>
          </a:p>
          <a:p>
            <a:r>
              <a:rPr lang="es-ES" dirty="0" smtClean="0"/>
              <a:t>- Especificidad </a:t>
            </a:r>
          </a:p>
          <a:p>
            <a:r>
              <a:rPr lang="es-ES" dirty="0" smtClean="0"/>
              <a:t>- </a:t>
            </a:r>
            <a:r>
              <a:rPr lang="es-ES" dirty="0" err="1" smtClean="0"/>
              <a:t>Antigenicidad</a:t>
            </a:r>
            <a:r>
              <a:rPr lang="es-ES" dirty="0" smtClean="0"/>
              <a:t> </a:t>
            </a:r>
          </a:p>
        </p:txBody>
      </p:sp>
      <p:sp>
        <p:nvSpPr>
          <p:cNvPr id="23" name="22 Rectángulo"/>
          <p:cNvSpPr/>
          <p:nvPr/>
        </p:nvSpPr>
        <p:spPr>
          <a:xfrm>
            <a:off x="6143636" y="2571744"/>
            <a:ext cx="25717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Mecanismos de resistencia: pueden ser </a:t>
            </a:r>
            <a:r>
              <a:rPr lang="es-ES" b="1" dirty="0" smtClean="0"/>
              <a:t>Inespecíficos y Específicos 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3000364" y="4572008"/>
            <a:ext cx="3071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Elementos del medio ambiente que afectan al huésped o al agente biológico</a:t>
            </a:r>
            <a:endParaRPr lang="es-ES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"/>
          <p:cNvSpPr/>
          <p:nvPr/>
        </p:nvSpPr>
        <p:spPr>
          <a:xfrm>
            <a:off x="2428860" y="571480"/>
            <a:ext cx="45720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r>
              <a:rPr lang="es-ES" dirty="0" smtClean="0"/>
              <a:t>De la Interacción AGENTE – HUÉSPED SUSCEPTIBLE </a:t>
            </a:r>
            <a:endParaRPr lang="es-ES" dirty="0"/>
          </a:p>
        </p:txBody>
      </p:sp>
      <p:sp>
        <p:nvSpPr>
          <p:cNvPr id="14" name="13 Rectángulo"/>
          <p:cNvSpPr/>
          <p:nvPr/>
        </p:nvSpPr>
        <p:spPr>
          <a:xfrm>
            <a:off x="2357422" y="1714488"/>
            <a:ext cx="45720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r>
              <a:rPr lang="es-ES" dirty="0" smtClean="0"/>
              <a:t>un espectro de respuestas entre los individuos afectados </a:t>
            </a:r>
            <a:endParaRPr lang="es-ES" dirty="0"/>
          </a:p>
        </p:txBody>
      </p:sp>
      <p:sp>
        <p:nvSpPr>
          <p:cNvPr id="15" name="14 Rectángulo"/>
          <p:cNvSpPr/>
          <p:nvPr/>
        </p:nvSpPr>
        <p:spPr>
          <a:xfrm>
            <a:off x="2500298" y="2857496"/>
            <a:ext cx="457200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es-ES" b="1" dirty="0" smtClean="0"/>
              <a:t>Variabilidad de la Respuesta Individual o Espectro Clínico de las Enfermedades Infecciosas </a:t>
            </a:r>
            <a:endParaRPr lang="es-ES" dirty="0"/>
          </a:p>
        </p:txBody>
      </p:sp>
      <p:sp>
        <p:nvSpPr>
          <p:cNvPr id="16" name="15 Rectángulo"/>
          <p:cNvSpPr/>
          <p:nvPr/>
        </p:nvSpPr>
        <p:spPr>
          <a:xfrm>
            <a:off x="785786" y="4429132"/>
            <a:ext cx="2071702" cy="923330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s-ES" b="1" dirty="0" smtClean="0"/>
              <a:t>Enfermedad Inaparente  o Asintomática </a:t>
            </a:r>
            <a:endParaRPr lang="es-ES" dirty="0"/>
          </a:p>
        </p:txBody>
      </p:sp>
      <p:sp>
        <p:nvSpPr>
          <p:cNvPr id="17" name="16 Rectángulo"/>
          <p:cNvSpPr/>
          <p:nvPr/>
        </p:nvSpPr>
        <p:spPr>
          <a:xfrm>
            <a:off x="3714744" y="4711495"/>
            <a:ext cx="2000264" cy="646331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s-ES" b="1" dirty="0" err="1" smtClean="0"/>
              <a:t>Subclínicas</a:t>
            </a:r>
            <a:r>
              <a:rPr lang="es-ES" b="1" dirty="0" smtClean="0"/>
              <a:t> o Incompletas: </a:t>
            </a:r>
            <a:endParaRPr lang="es-ES" dirty="0"/>
          </a:p>
        </p:txBody>
      </p:sp>
      <p:sp>
        <p:nvSpPr>
          <p:cNvPr id="19" name="18 Rectángulo"/>
          <p:cNvSpPr/>
          <p:nvPr/>
        </p:nvSpPr>
        <p:spPr>
          <a:xfrm>
            <a:off x="6357950" y="4286256"/>
            <a:ext cx="2214578" cy="1200329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Enfermedades manifiestas, completas o clínicas </a:t>
            </a:r>
            <a:endParaRPr lang="es-ES" dirty="0"/>
          </a:p>
        </p:txBody>
      </p:sp>
      <p:cxnSp>
        <p:nvCxnSpPr>
          <p:cNvPr id="21" name="20 Conector recto"/>
          <p:cNvCxnSpPr>
            <a:stCxn id="16" idx="0"/>
            <a:endCxn id="15" idx="2"/>
          </p:cNvCxnSpPr>
          <p:nvPr/>
        </p:nvCxnSpPr>
        <p:spPr>
          <a:xfrm rot="5400000" flipH="1" flipV="1">
            <a:off x="2979814" y="2622649"/>
            <a:ext cx="648306" cy="29646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>
            <a:stCxn id="15" idx="2"/>
            <a:endCxn id="17" idx="0"/>
          </p:cNvCxnSpPr>
          <p:nvPr/>
        </p:nvCxnSpPr>
        <p:spPr>
          <a:xfrm rot="5400000">
            <a:off x="4285253" y="4210449"/>
            <a:ext cx="930669" cy="714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>
            <a:stCxn id="15" idx="2"/>
            <a:endCxn id="19" idx="0"/>
          </p:cNvCxnSpPr>
          <p:nvPr/>
        </p:nvCxnSpPr>
        <p:spPr>
          <a:xfrm rot="16200000" flipH="1">
            <a:off x="5873053" y="2694070"/>
            <a:ext cx="505430" cy="2678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>
            <a:stCxn id="13" idx="2"/>
          </p:cNvCxnSpPr>
          <p:nvPr/>
        </p:nvCxnSpPr>
        <p:spPr>
          <a:xfrm rot="16200000" flipH="1">
            <a:off x="4537968" y="1394703"/>
            <a:ext cx="353801" cy="1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 rot="16200000" flipH="1">
            <a:off x="4537984" y="2605761"/>
            <a:ext cx="353801" cy="1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2285984" y="428604"/>
            <a:ext cx="457200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es-ES" b="1" dirty="0" smtClean="0"/>
              <a:t>Variabilidad de la Respuesta Individual o Espectro Clínico de las Enfermedades Infecciosas </a:t>
            </a:r>
            <a:endParaRPr lang="es-ES" dirty="0"/>
          </a:p>
        </p:txBody>
      </p:sp>
      <p:sp>
        <p:nvSpPr>
          <p:cNvPr id="14" name="13 Rectángulo"/>
          <p:cNvSpPr/>
          <p:nvPr/>
        </p:nvSpPr>
        <p:spPr>
          <a:xfrm>
            <a:off x="928662" y="1791290"/>
            <a:ext cx="2071702" cy="923330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s-ES" b="1" dirty="0" smtClean="0"/>
              <a:t>Enfermedad Inaparente  o Asintomática </a:t>
            </a:r>
            <a:endParaRPr lang="es-ES" dirty="0"/>
          </a:p>
        </p:txBody>
      </p:sp>
      <p:sp>
        <p:nvSpPr>
          <p:cNvPr id="16" name="15 Rectángulo"/>
          <p:cNvSpPr/>
          <p:nvPr/>
        </p:nvSpPr>
        <p:spPr>
          <a:xfrm>
            <a:off x="3714744" y="1714488"/>
            <a:ext cx="20002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 err="1" smtClean="0"/>
              <a:t>Subclínicas</a:t>
            </a:r>
            <a:r>
              <a:rPr lang="es-ES" b="1" dirty="0" smtClean="0"/>
              <a:t> o Incompletas: </a:t>
            </a:r>
            <a:endParaRPr lang="es-ES" dirty="0"/>
          </a:p>
        </p:txBody>
      </p:sp>
      <p:sp>
        <p:nvSpPr>
          <p:cNvPr id="17" name="16 Rectángulo"/>
          <p:cNvSpPr/>
          <p:nvPr/>
        </p:nvSpPr>
        <p:spPr>
          <a:xfrm>
            <a:off x="6357950" y="1500174"/>
            <a:ext cx="24288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Enfermedades manifiestas, completas o clínicas </a:t>
            </a:r>
            <a:endParaRPr lang="es-ES" dirty="0"/>
          </a:p>
        </p:txBody>
      </p:sp>
      <p:cxnSp>
        <p:nvCxnSpPr>
          <p:cNvPr id="18" name="17 Conector recto"/>
          <p:cNvCxnSpPr>
            <a:stCxn id="14" idx="0"/>
            <a:endCxn id="11" idx="2"/>
          </p:cNvCxnSpPr>
          <p:nvPr/>
        </p:nvCxnSpPr>
        <p:spPr>
          <a:xfrm rot="5400000" flipH="1" flipV="1">
            <a:off x="3048570" y="267877"/>
            <a:ext cx="439356" cy="2607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>
            <a:stCxn id="11" idx="2"/>
            <a:endCxn id="16" idx="0"/>
          </p:cNvCxnSpPr>
          <p:nvPr/>
        </p:nvCxnSpPr>
        <p:spPr>
          <a:xfrm rot="16200000" flipH="1">
            <a:off x="4462153" y="1461765"/>
            <a:ext cx="362554" cy="1428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>
            <a:stCxn id="11" idx="2"/>
            <a:endCxn id="17" idx="0"/>
          </p:cNvCxnSpPr>
          <p:nvPr/>
        </p:nvCxnSpPr>
        <p:spPr>
          <a:xfrm rot="16200000" flipH="1">
            <a:off x="5998070" y="-74152"/>
            <a:ext cx="148240" cy="3000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"/>
          <p:cNvSpPr/>
          <p:nvPr/>
        </p:nvSpPr>
        <p:spPr>
          <a:xfrm>
            <a:off x="1714480" y="2571744"/>
            <a:ext cx="635798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1600" dirty="0" smtClean="0"/>
          </a:p>
          <a:p>
            <a:r>
              <a:rPr lang="es-ES" sz="1600" dirty="0" smtClean="0"/>
              <a:t>- Familiares y pacientes no identifican el proceso. </a:t>
            </a:r>
          </a:p>
          <a:p>
            <a:r>
              <a:rPr lang="es-ES" sz="1600" dirty="0" smtClean="0"/>
              <a:t>- El médico en el examen físico no detecta alteraciones. </a:t>
            </a:r>
          </a:p>
          <a:p>
            <a:r>
              <a:rPr lang="es-ES" sz="1600" dirty="0" smtClean="0"/>
              <a:t>- solo mediante evidencias de laboratorio de microbiología con el aislamiento del mermen o por estudios serológicos con la determinación de anticuerpos. </a:t>
            </a:r>
          </a:p>
          <a:p>
            <a:r>
              <a:rPr lang="es-ES" sz="1600" dirty="0" smtClean="0"/>
              <a:t>- se identifica generalmente durante: </a:t>
            </a:r>
          </a:p>
          <a:p>
            <a:pPr algn="ctr"/>
            <a:r>
              <a:rPr lang="es-ES" sz="1600" dirty="0" smtClean="0"/>
              <a:t>- Una investigación epidemiológica. </a:t>
            </a:r>
          </a:p>
          <a:p>
            <a:pPr algn="ctr"/>
            <a:r>
              <a:rPr lang="es-ES" sz="1600" dirty="0" smtClean="0"/>
              <a:t>- Estudio de un foco de infección. </a:t>
            </a:r>
          </a:p>
          <a:p>
            <a:pPr algn="ctr"/>
            <a:r>
              <a:rPr lang="es-ES" sz="1600" dirty="0" smtClean="0"/>
              <a:t>- Encuestas. </a:t>
            </a:r>
          </a:p>
          <a:p>
            <a:pPr algn="ctr"/>
            <a:r>
              <a:rPr lang="es-ES" sz="1600" dirty="0" smtClean="0"/>
              <a:t>- Pesquisa. </a:t>
            </a:r>
          </a:p>
          <a:p>
            <a:pPr algn="ctr"/>
            <a:r>
              <a:rPr lang="es-ES" sz="1600" dirty="0" smtClean="0"/>
              <a:t>- Exámenes especiales a grupos de riesgo.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2285984" y="428604"/>
            <a:ext cx="457200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es-ES" b="1" dirty="0" smtClean="0"/>
              <a:t>Variabilidad de la Respuesta Individual o Espectro Clínico de las Enfermedades Infecciosas </a:t>
            </a:r>
            <a:endParaRPr lang="es-ES" dirty="0"/>
          </a:p>
        </p:txBody>
      </p:sp>
      <p:sp>
        <p:nvSpPr>
          <p:cNvPr id="14" name="13 Rectángulo"/>
          <p:cNvSpPr/>
          <p:nvPr/>
        </p:nvSpPr>
        <p:spPr>
          <a:xfrm>
            <a:off x="928662" y="1791290"/>
            <a:ext cx="207170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 smtClean="0"/>
              <a:t>Enfermedad Inaparente  o Asintomática </a:t>
            </a:r>
            <a:endParaRPr lang="es-ES" dirty="0"/>
          </a:p>
        </p:txBody>
      </p:sp>
      <p:sp>
        <p:nvSpPr>
          <p:cNvPr id="16" name="15 Rectángulo"/>
          <p:cNvSpPr/>
          <p:nvPr/>
        </p:nvSpPr>
        <p:spPr>
          <a:xfrm>
            <a:off x="3643306" y="2000240"/>
            <a:ext cx="2000264" cy="646331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s-ES" b="1" dirty="0" err="1" smtClean="0"/>
              <a:t>Subclínicas</a:t>
            </a:r>
            <a:r>
              <a:rPr lang="es-ES" b="1" dirty="0" smtClean="0"/>
              <a:t> o Incompletas: </a:t>
            </a:r>
            <a:endParaRPr lang="es-ES" dirty="0"/>
          </a:p>
        </p:txBody>
      </p:sp>
      <p:sp>
        <p:nvSpPr>
          <p:cNvPr id="17" name="16 Rectángulo"/>
          <p:cNvSpPr/>
          <p:nvPr/>
        </p:nvSpPr>
        <p:spPr>
          <a:xfrm>
            <a:off x="6357950" y="1500174"/>
            <a:ext cx="24288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b="1" dirty="0" smtClean="0"/>
              <a:t>Enfermedades manifiestas, completas o clínicas </a:t>
            </a:r>
            <a:endParaRPr lang="es-ES" dirty="0"/>
          </a:p>
        </p:txBody>
      </p:sp>
      <p:cxnSp>
        <p:nvCxnSpPr>
          <p:cNvPr id="18" name="17 Conector recto"/>
          <p:cNvCxnSpPr>
            <a:stCxn id="14" idx="0"/>
            <a:endCxn id="11" idx="2"/>
          </p:cNvCxnSpPr>
          <p:nvPr/>
        </p:nvCxnSpPr>
        <p:spPr>
          <a:xfrm rot="5400000" flipH="1" flipV="1">
            <a:off x="3048570" y="267877"/>
            <a:ext cx="439356" cy="2607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>
            <a:stCxn id="11" idx="2"/>
            <a:endCxn id="16" idx="0"/>
          </p:cNvCxnSpPr>
          <p:nvPr/>
        </p:nvCxnSpPr>
        <p:spPr>
          <a:xfrm rot="16200000" flipH="1">
            <a:off x="4283558" y="1640360"/>
            <a:ext cx="648306" cy="714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>
            <a:stCxn id="11" idx="2"/>
            <a:endCxn id="17" idx="0"/>
          </p:cNvCxnSpPr>
          <p:nvPr/>
        </p:nvCxnSpPr>
        <p:spPr>
          <a:xfrm rot="16200000" flipH="1">
            <a:off x="5998070" y="-74152"/>
            <a:ext cx="148240" cy="3000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"/>
          <p:cNvSpPr/>
          <p:nvPr/>
        </p:nvSpPr>
        <p:spPr>
          <a:xfrm>
            <a:off x="1785918" y="2714620"/>
            <a:ext cx="6357982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 smtClean="0"/>
              <a:t>los individuos afectados pueden presentar Manifestaciones no típicas de la enfermedad</a:t>
            </a:r>
          </a:p>
          <a:p>
            <a:r>
              <a:rPr lang="es-ES" sz="1600" dirty="0" smtClean="0"/>
              <a:t>Dos tipos:</a:t>
            </a:r>
          </a:p>
          <a:p>
            <a:r>
              <a:rPr lang="pt-BR" sz="1600" dirty="0" smtClean="0"/>
              <a:t> </a:t>
            </a:r>
            <a:r>
              <a:rPr lang="pt-BR" sz="1600" b="1" dirty="0" smtClean="0"/>
              <a:t>Abortiva o Frustre</a:t>
            </a:r>
            <a:r>
              <a:rPr lang="pt-BR" sz="1600" dirty="0" smtClean="0"/>
              <a:t>: caracterizada por presencia de: </a:t>
            </a:r>
          </a:p>
          <a:p>
            <a:r>
              <a:rPr lang="es-ES" sz="1600" dirty="0" smtClean="0"/>
              <a:t>- Síntomas y en ocasiones signos fugaces, de corta duración </a:t>
            </a:r>
          </a:p>
          <a:p>
            <a:r>
              <a:rPr lang="es-ES" sz="1600" dirty="0" smtClean="0"/>
              <a:t>- No se desarrolla la enfermedad de forma completa </a:t>
            </a:r>
          </a:p>
          <a:p>
            <a:r>
              <a:rPr lang="es-ES" sz="1600" dirty="0" smtClean="0"/>
              <a:t>- Se dificulta el diagnóstico médico. </a:t>
            </a:r>
          </a:p>
          <a:p>
            <a:endParaRPr lang="es-ES" sz="1600" dirty="0" smtClean="0"/>
          </a:p>
          <a:p>
            <a:r>
              <a:rPr lang="es-ES" sz="1600" dirty="0" smtClean="0"/>
              <a:t> </a:t>
            </a:r>
            <a:r>
              <a:rPr lang="es-ES" sz="1600" b="1" dirty="0" smtClean="0"/>
              <a:t>Enfermedad Larvada</a:t>
            </a:r>
            <a:r>
              <a:rPr lang="es-ES" sz="1600" dirty="0" smtClean="0"/>
              <a:t>: se caracteriza por </a:t>
            </a:r>
          </a:p>
          <a:p>
            <a:r>
              <a:rPr lang="es-ES" sz="1600" dirty="0" smtClean="0"/>
              <a:t>- Síntomas y signos de forma no típica, abigarrada e insidiosa. </a:t>
            </a:r>
          </a:p>
          <a:p>
            <a:endParaRPr lang="es-ES" sz="1600" dirty="0" smtClean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518</TotalTime>
  <Words>1852</Words>
  <Application>Microsoft Office PowerPoint</Application>
  <PresentationFormat>Presentación en pantalla (4:3)</PresentationFormat>
  <Paragraphs>245</Paragraphs>
  <Slides>37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38" baseType="lpstr">
      <vt:lpstr>Aspecto</vt:lpstr>
      <vt:lpstr>     GENERALIDADES DE LAS ENFERMEDADES TRANSMISIBLES   </vt:lpstr>
      <vt:lpstr>Objetivo </vt:lpstr>
      <vt:lpstr>Diapositiva 3</vt:lpstr>
      <vt:lpstr>Importancia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Cadena epidemiológica</vt:lpstr>
      <vt:lpstr>Cadena epidemiológica</vt:lpstr>
      <vt:lpstr>Diapositiva 27</vt:lpstr>
      <vt:lpstr>Diapositiva 28</vt:lpstr>
      <vt:lpstr> 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</vt:vector>
  </TitlesOfParts>
  <Company>http://www.centor.mx.gd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INTRODUCCIÓN A LA  ASIGNATURA ESTRUCTURA  SOCIAL Y SALUD</dc:title>
  <dc:creator>Centor</dc:creator>
  <cp:lastModifiedBy>Centor</cp:lastModifiedBy>
  <cp:revision>370</cp:revision>
  <dcterms:created xsi:type="dcterms:W3CDTF">2016-06-10T09:42:30Z</dcterms:created>
  <dcterms:modified xsi:type="dcterms:W3CDTF">2016-06-30T16:35:06Z</dcterms:modified>
</cp:coreProperties>
</file>