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1" r:id="rId5"/>
    <p:sldId id="259" r:id="rId6"/>
    <p:sldId id="261" r:id="rId7"/>
    <p:sldId id="262" r:id="rId8"/>
    <p:sldId id="263" r:id="rId9"/>
    <p:sldId id="308" r:id="rId10"/>
    <p:sldId id="264" r:id="rId11"/>
    <p:sldId id="265" r:id="rId12"/>
    <p:sldId id="266" r:id="rId13"/>
    <p:sldId id="267" r:id="rId14"/>
    <p:sldId id="268" r:id="rId15"/>
    <p:sldId id="269" r:id="rId16"/>
    <p:sldId id="270" r:id="rId17"/>
    <p:sldId id="271" r:id="rId18"/>
    <p:sldId id="273" r:id="rId19"/>
    <p:sldId id="276" r:id="rId20"/>
    <p:sldId id="277" r:id="rId21"/>
    <p:sldId id="278" r:id="rId22"/>
    <p:sldId id="280"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00" r:id="rId41"/>
    <p:sldId id="309" r:id="rId42"/>
    <p:sldId id="302" r:id="rId43"/>
    <p:sldId id="304" r:id="rId44"/>
    <p:sldId id="306" r:id="rId45"/>
    <p:sldId id="307" r:id="rId4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A8B3DF9E-F45C-4A4E-96D4-61CA95C1F41E}" type="datetimeFigureOut">
              <a:rPr lang="es-ES" smtClean="0"/>
              <a:pPr/>
              <a:t>28/07/2016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11" name="10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28/07/2016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28/07/2016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28/07/2016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28/07/2016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8B3DF9E-F45C-4A4E-96D4-61CA95C1F41E}" type="datetimeFigureOut">
              <a:rPr lang="es-ES" smtClean="0"/>
              <a:pPr/>
              <a:t>28/07/2016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8B3DF9E-F45C-4A4E-96D4-61CA95C1F41E}" type="datetimeFigureOut">
              <a:rPr lang="es-ES" smtClean="0"/>
              <a:pPr/>
              <a:t>28/07/2016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8B3DF9E-F45C-4A4E-96D4-61CA95C1F41E}" type="datetimeFigureOut">
              <a:rPr lang="es-ES" smtClean="0"/>
              <a:pPr/>
              <a:t>28/07/2016</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A8B3DF9E-F45C-4A4E-96D4-61CA95C1F41E}" type="datetimeFigureOut">
              <a:rPr lang="es-ES" smtClean="0"/>
              <a:pPr/>
              <a:t>28/07/2016</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8B3DF9E-F45C-4A4E-96D4-61CA95C1F41E}" type="datetimeFigureOut">
              <a:rPr lang="es-ES" smtClean="0"/>
              <a:pPr/>
              <a:t>28/07/2016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8B3DF9E-F45C-4A4E-96D4-61CA95C1F41E}" type="datetimeFigureOut">
              <a:rPr lang="es-ES" smtClean="0"/>
              <a:pPr/>
              <a:t>28/07/2016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8B3DF9E-F45C-4A4E-96D4-61CA95C1F41E}" type="datetimeFigureOut">
              <a:rPr lang="es-ES" smtClean="0"/>
              <a:pPr/>
              <a:t>28/07/2016</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0D18390-54EE-41D3-B6CC-E8FCB4DDF3B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sh dir="r"/>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3223806"/>
            <a:ext cx="7772400" cy="1357322"/>
          </a:xfrm>
        </p:spPr>
        <p:txBody>
          <a:bodyPr>
            <a:normAutofit fontScale="90000"/>
          </a:bodyPr>
          <a:lstStyle/>
          <a:p>
            <a:r>
              <a:rPr lang="es-ES" dirty="0"/>
              <a:t/>
            </a:r>
            <a:br>
              <a:rPr lang="es-ES" dirty="0"/>
            </a:br>
            <a:r>
              <a:rPr lang="es-ES" dirty="0"/>
              <a:t> </a:t>
            </a:r>
            <a:r>
              <a:rPr lang="es-ES" dirty="0" smtClean="0"/>
              <a:t/>
            </a:r>
            <a:br>
              <a:rPr lang="es-ES" dirty="0" smtClean="0"/>
            </a:br>
            <a:r>
              <a:rPr lang="es-ES" dirty="0" smtClean="0"/>
              <a:t/>
            </a:r>
            <a:br>
              <a:rPr lang="es-ES" dirty="0" smtClean="0"/>
            </a:br>
            <a:r>
              <a:rPr lang="es-ES" dirty="0" smtClean="0"/>
              <a:t> EPIDEMIOLOGÍA DE LAS </a:t>
            </a:r>
            <a:r>
              <a:rPr lang="es-VE" dirty="0" smtClean="0"/>
              <a:t>ENFERMEDADES TRANSMITIDAS POR VECTORES </a:t>
            </a:r>
            <a:r>
              <a:rPr lang="es-ES" b="1" dirty="0" smtClean="0"/>
              <a:t/>
            </a:r>
            <a:br>
              <a:rPr lang="es-ES" b="1" dirty="0" smtClean="0"/>
            </a:br>
            <a:r>
              <a:rPr lang="es-ES" b="1" dirty="0"/>
              <a:t/>
            </a:r>
            <a:br>
              <a:rPr lang="es-ES" b="1" dirty="0"/>
            </a:br>
            <a:endParaRPr lang="es-ES" dirty="0"/>
          </a:p>
        </p:txBody>
      </p:sp>
      <p:sp>
        <p:nvSpPr>
          <p:cNvPr id="4" name="3 CuadroTexto"/>
          <p:cNvSpPr txBox="1"/>
          <p:nvPr/>
        </p:nvSpPr>
        <p:spPr>
          <a:xfrm>
            <a:off x="5429256" y="4643446"/>
            <a:ext cx="3000396" cy="369332"/>
          </a:xfrm>
          <a:prstGeom prst="rect">
            <a:avLst/>
          </a:prstGeom>
          <a:solidFill>
            <a:schemeClr val="accent6">
              <a:lumMod val="20000"/>
              <a:lumOff val="80000"/>
            </a:schemeClr>
          </a:solidFill>
        </p:spPr>
        <p:txBody>
          <a:bodyPr wrap="square" rtlCol="0">
            <a:spAutoFit/>
          </a:bodyPr>
          <a:lstStyle/>
          <a:p>
            <a:r>
              <a:rPr lang="es-ES" dirty="0" smtClean="0"/>
              <a:t>Dr. Douglas Tenorio</a:t>
            </a:r>
            <a:endParaRPr lang="es-ES" dirty="0"/>
          </a:p>
        </p:txBody>
      </p:sp>
      <p:sp>
        <p:nvSpPr>
          <p:cNvPr id="25602" name="AutoShape 2"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5604" name="AutoShape 4"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5606" name="AutoShape 6"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619672" y="1412776"/>
            <a:ext cx="6462464" cy="3139321"/>
          </a:xfrm>
          <a:prstGeom prst="rect">
            <a:avLst/>
          </a:prstGeom>
          <a:solidFill>
            <a:schemeClr val="accent1">
              <a:lumMod val="20000"/>
              <a:lumOff val="80000"/>
            </a:schemeClr>
          </a:solidFill>
        </p:spPr>
        <p:txBody>
          <a:bodyPr wrap="square">
            <a:spAutoFit/>
          </a:bodyPr>
          <a:lstStyle/>
          <a:p>
            <a:pPr algn="ctr"/>
            <a:r>
              <a:rPr lang="es-VE" dirty="0" smtClean="0"/>
              <a:t>Ya en el huésped susceptible, los </a:t>
            </a:r>
            <a:r>
              <a:rPr lang="es-VE" dirty="0" err="1" smtClean="0"/>
              <a:t>esporozoitos</a:t>
            </a:r>
            <a:r>
              <a:rPr lang="es-VE" dirty="0" smtClean="0"/>
              <a:t>, entran en los hepatocitos y se transforman en </a:t>
            </a:r>
            <a:r>
              <a:rPr lang="es-VE" dirty="0" err="1" smtClean="0"/>
              <a:t>exquisontes</a:t>
            </a:r>
            <a:r>
              <a:rPr lang="es-VE" dirty="0" smtClean="0"/>
              <a:t> </a:t>
            </a:r>
            <a:r>
              <a:rPr lang="es-VE" dirty="0" err="1" smtClean="0"/>
              <a:t>exoeritrocitarios</a:t>
            </a:r>
            <a:r>
              <a:rPr lang="es-VE" dirty="0" smtClean="0"/>
              <a:t>, se rompen los hepatocitos pasando al torrente circulatorio, miles de parásitos asexuales o </a:t>
            </a:r>
            <a:r>
              <a:rPr lang="es-VE" dirty="0" err="1" smtClean="0"/>
              <a:t>merozoitos</a:t>
            </a:r>
            <a:r>
              <a:rPr lang="es-VE" dirty="0" smtClean="0"/>
              <a:t> </a:t>
            </a:r>
            <a:r>
              <a:rPr lang="es-VE" dirty="0" err="1" smtClean="0"/>
              <a:t>histicos</a:t>
            </a:r>
            <a:r>
              <a:rPr lang="es-VE" dirty="0" smtClean="0"/>
              <a:t>  invaden los hematíes para crecer y multiplicarse por ciclos, muchos se convierten en formas asexuales de </a:t>
            </a:r>
            <a:r>
              <a:rPr lang="es-VE" dirty="0" err="1" smtClean="0"/>
              <a:t>trofozoitos</a:t>
            </a:r>
            <a:r>
              <a:rPr lang="es-VE" dirty="0" smtClean="0"/>
              <a:t> a </a:t>
            </a:r>
            <a:r>
              <a:rPr lang="es-VE" dirty="0" err="1" smtClean="0"/>
              <a:t>esquizontes</a:t>
            </a:r>
            <a:r>
              <a:rPr lang="es-VE" dirty="0" smtClean="0"/>
              <a:t> </a:t>
            </a:r>
            <a:r>
              <a:rPr lang="es-VE" dirty="0" err="1" smtClean="0"/>
              <a:t>hematicos</a:t>
            </a:r>
            <a:r>
              <a:rPr lang="es-VE" dirty="0" smtClean="0"/>
              <a:t> maduros, que rompe el hematíe de 48 a 72 horas y liberan de 8 a 10 </a:t>
            </a:r>
            <a:r>
              <a:rPr lang="es-VE" dirty="0" err="1" smtClean="0"/>
              <a:t>merozoitos</a:t>
            </a:r>
            <a:r>
              <a:rPr lang="es-VE" dirty="0" smtClean="0"/>
              <a:t> </a:t>
            </a:r>
            <a:r>
              <a:rPr lang="es-VE" dirty="0" err="1" smtClean="0"/>
              <a:t>eritrocitarios</a:t>
            </a:r>
            <a:r>
              <a:rPr lang="es-VE" dirty="0" smtClean="0"/>
              <a:t> según la especie, los q invaden otros hematíes. Esta es la llamada fase asexuada del mosquito. </a:t>
            </a:r>
            <a:endParaRPr lang="es-VE" dirty="0"/>
          </a:p>
        </p:txBody>
      </p:sp>
      <p:sp>
        <p:nvSpPr>
          <p:cNvPr id="12" name="11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13" name="12 Rectángulo"/>
          <p:cNvSpPr/>
          <p:nvPr/>
        </p:nvSpPr>
        <p:spPr>
          <a:xfrm>
            <a:off x="467544" y="899428"/>
            <a:ext cx="3096344" cy="369332"/>
          </a:xfrm>
          <a:prstGeom prst="rect">
            <a:avLst/>
          </a:prstGeom>
          <a:solidFill>
            <a:schemeClr val="tx2">
              <a:lumMod val="10000"/>
              <a:lumOff val="90000"/>
            </a:schemeClr>
          </a:solidFill>
        </p:spPr>
        <p:txBody>
          <a:bodyPr wrap="square">
            <a:spAutoFit/>
          </a:bodyPr>
          <a:lstStyle/>
          <a:p>
            <a:pPr algn="ctr"/>
            <a:r>
              <a:rPr lang="es-VE" b="1" dirty="0" smtClean="0"/>
              <a:t>Paludismo o Malaria </a:t>
            </a:r>
            <a:endParaRPr lang="es-ES" b="1" dirty="0"/>
          </a:p>
        </p:txBody>
      </p:sp>
    </p:spTree>
  </p:cSld>
  <p:clrMapOvr>
    <a:masterClrMapping/>
  </p:clrMapOvr>
  <p:transition>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285720" y="5500702"/>
            <a:ext cx="8429652" cy="646331"/>
          </a:xfrm>
          <a:prstGeom prst="rect">
            <a:avLst/>
          </a:prstGeom>
          <a:solidFill>
            <a:schemeClr val="accent1">
              <a:lumMod val="20000"/>
              <a:lumOff val="80000"/>
            </a:schemeClr>
          </a:solidFill>
        </p:spPr>
        <p:txBody>
          <a:bodyPr wrap="square">
            <a:spAutoFit/>
          </a:bodyPr>
          <a:lstStyle/>
          <a:p>
            <a:pPr algn="ctr"/>
            <a:r>
              <a:rPr lang="es-VE" dirty="0" smtClean="0"/>
              <a:t>Los síntomas clínicos se producen con cada ciclo por la ruptura de gran número de </a:t>
            </a:r>
            <a:r>
              <a:rPr lang="es-VE" dirty="0" err="1" smtClean="0"/>
              <a:t>esquizontes</a:t>
            </a:r>
            <a:r>
              <a:rPr lang="es-VE" dirty="0" smtClean="0"/>
              <a:t> </a:t>
            </a:r>
            <a:r>
              <a:rPr lang="es-VE" dirty="0" err="1" smtClean="0"/>
              <a:t>eritrocitarios</a:t>
            </a:r>
            <a:r>
              <a:rPr lang="es-VE" dirty="0" smtClean="0"/>
              <a:t>. </a:t>
            </a:r>
          </a:p>
        </p:txBody>
      </p:sp>
      <p:sp>
        <p:nvSpPr>
          <p:cNvPr id="17" name="16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18" name="17 Rectángulo"/>
          <p:cNvSpPr/>
          <p:nvPr/>
        </p:nvSpPr>
        <p:spPr>
          <a:xfrm>
            <a:off x="467544" y="971436"/>
            <a:ext cx="3096344" cy="369332"/>
          </a:xfrm>
          <a:prstGeom prst="rect">
            <a:avLst/>
          </a:prstGeom>
          <a:solidFill>
            <a:schemeClr val="tx2">
              <a:lumMod val="10000"/>
              <a:lumOff val="90000"/>
            </a:schemeClr>
          </a:solidFill>
        </p:spPr>
        <p:txBody>
          <a:bodyPr wrap="square">
            <a:spAutoFit/>
          </a:bodyPr>
          <a:lstStyle/>
          <a:p>
            <a:pPr algn="ctr"/>
            <a:r>
              <a:rPr lang="es-VE" b="1" dirty="0" smtClean="0"/>
              <a:t>Paludismo o Malaria </a:t>
            </a:r>
            <a:endParaRPr lang="es-ES" b="1" dirty="0"/>
          </a:p>
        </p:txBody>
      </p:sp>
      <p:pic>
        <p:nvPicPr>
          <p:cNvPr id="35842" name="Picture 2" descr="http://files.biopsicosalud4.webnode.com.ve/200000338-a27c9a3770/ciclomalaria.png"/>
          <p:cNvPicPr>
            <a:picLocks noChangeAspect="1" noChangeArrowheads="1"/>
          </p:cNvPicPr>
          <p:nvPr/>
        </p:nvPicPr>
        <p:blipFill>
          <a:blip r:embed="rId2" cstate="print"/>
          <a:srcRect/>
          <a:stretch>
            <a:fillRect/>
          </a:stretch>
        </p:blipFill>
        <p:spPr bwMode="auto">
          <a:xfrm>
            <a:off x="390555" y="857232"/>
            <a:ext cx="8467725" cy="4552951"/>
          </a:xfrm>
          <a:prstGeom prst="rect">
            <a:avLst/>
          </a:prstGeom>
          <a:noFill/>
        </p:spPr>
      </p:pic>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71472" y="1142984"/>
            <a:ext cx="2869696" cy="369332"/>
          </a:xfrm>
          <a:prstGeom prst="rect">
            <a:avLst/>
          </a:prstGeom>
          <a:solidFill>
            <a:schemeClr val="accent1">
              <a:lumMod val="20000"/>
              <a:lumOff val="80000"/>
            </a:schemeClr>
          </a:solidFill>
        </p:spPr>
        <p:txBody>
          <a:bodyPr wrap="none">
            <a:spAutoFit/>
          </a:bodyPr>
          <a:lstStyle/>
          <a:p>
            <a:r>
              <a:rPr lang="es-ES" b="1" dirty="0" smtClean="0"/>
              <a:t>Malaria o paludismo</a:t>
            </a:r>
            <a:endParaRPr lang="es-ES" dirty="0"/>
          </a:p>
        </p:txBody>
      </p:sp>
      <p:sp>
        <p:nvSpPr>
          <p:cNvPr id="9" name="8 Rectángulo"/>
          <p:cNvSpPr/>
          <p:nvPr/>
        </p:nvSpPr>
        <p:spPr>
          <a:xfrm>
            <a:off x="4929190" y="1268760"/>
            <a:ext cx="3714776" cy="3970318"/>
          </a:xfrm>
          <a:prstGeom prst="rect">
            <a:avLst/>
          </a:prstGeom>
          <a:solidFill>
            <a:srgbClr val="FFC000"/>
          </a:solidFill>
        </p:spPr>
        <p:txBody>
          <a:bodyPr wrap="square">
            <a:spAutoFit/>
          </a:bodyPr>
          <a:lstStyle/>
          <a:p>
            <a:pPr algn="ctr"/>
            <a:r>
              <a:rPr lang="es-VE" b="1" dirty="0" smtClean="0"/>
              <a:t>Puerta de entrada</a:t>
            </a:r>
            <a:r>
              <a:rPr lang="es-VE" dirty="0" smtClean="0"/>
              <a:t>: piel del huésped susceptible </a:t>
            </a:r>
          </a:p>
          <a:p>
            <a:pPr algn="ctr"/>
            <a:endParaRPr lang="es-VE" dirty="0" smtClean="0"/>
          </a:p>
          <a:p>
            <a:pPr algn="ctr"/>
            <a:r>
              <a:rPr lang="es-VE" b="1" dirty="0" smtClean="0"/>
              <a:t>Huésped susceptible</a:t>
            </a:r>
            <a:r>
              <a:rPr lang="es-VE" dirty="0" smtClean="0"/>
              <a:t>: hombre sano</a:t>
            </a:r>
          </a:p>
          <a:p>
            <a:pPr algn="ctr"/>
            <a:endParaRPr lang="es-VE" dirty="0" smtClean="0"/>
          </a:p>
          <a:p>
            <a:pPr algn="ctr"/>
            <a:r>
              <a:rPr lang="es-VE" b="1" dirty="0" smtClean="0"/>
              <a:t> Vía de transmisión</a:t>
            </a:r>
            <a:r>
              <a:rPr lang="es-VE" dirty="0" smtClean="0"/>
              <a:t>: hembra infectante del </a:t>
            </a:r>
            <a:r>
              <a:rPr lang="es-VE" dirty="0" err="1" smtClean="0"/>
              <a:t>Anopheles</a:t>
            </a:r>
            <a:r>
              <a:rPr lang="es-VE" dirty="0" smtClean="0"/>
              <a:t> </a:t>
            </a:r>
          </a:p>
          <a:p>
            <a:pPr algn="ctr"/>
            <a:endParaRPr lang="es-VE" dirty="0" smtClean="0"/>
          </a:p>
          <a:p>
            <a:pPr algn="ctr"/>
            <a:r>
              <a:rPr lang="es-VE" b="1" dirty="0" smtClean="0"/>
              <a:t>Puerta de salida</a:t>
            </a:r>
            <a:r>
              <a:rPr lang="es-VE" dirty="0" smtClean="0"/>
              <a:t>: piel del hombre </a:t>
            </a:r>
          </a:p>
          <a:p>
            <a:pPr algn="ctr"/>
            <a:endParaRPr lang="es-VE" dirty="0" smtClean="0"/>
          </a:p>
          <a:p>
            <a:pPr algn="ctr"/>
            <a:r>
              <a:rPr lang="es-VE" b="1" dirty="0" smtClean="0"/>
              <a:t>Reservorio</a:t>
            </a:r>
            <a:r>
              <a:rPr lang="es-VE" dirty="0" smtClean="0"/>
              <a:t>: el hombre </a:t>
            </a:r>
            <a:endParaRPr lang="es-ES" dirty="0"/>
          </a:p>
        </p:txBody>
      </p:sp>
      <p:sp>
        <p:nvSpPr>
          <p:cNvPr id="7" name="6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pic>
        <p:nvPicPr>
          <p:cNvPr id="34818" name="Picture 2" descr="http://files.biopsicosalud4.webnode.com.ve/200000337-c886fc980e/ciclo%20de%20vida%202.png"/>
          <p:cNvPicPr>
            <a:picLocks noChangeAspect="1" noChangeArrowheads="1"/>
          </p:cNvPicPr>
          <p:nvPr/>
        </p:nvPicPr>
        <p:blipFill>
          <a:blip r:embed="rId2" cstate="print"/>
          <a:srcRect l="13523" t="8721" r="6379" b="8430"/>
          <a:stretch>
            <a:fillRect/>
          </a:stretch>
        </p:blipFill>
        <p:spPr bwMode="auto">
          <a:xfrm>
            <a:off x="414810" y="1714488"/>
            <a:ext cx="4728694" cy="3500462"/>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abc.es/Media/201402/23/mosquito651--644x362.JPG"/>
          <p:cNvPicPr>
            <a:picLocks noChangeAspect="1" noChangeArrowheads="1"/>
          </p:cNvPicPr>
          <p:nvPr/>
        </p:nvPicPr>
        <p:blipFill>
          <a:blip r:embed="rId2" cstate="print"/>
          <a:srcRect/>
          <a:stretch>
            <a:fillRect/>
          </a:stretch>
        </p:blipFill>
        <p:spPr bwMode="auto">
          <a:xfrm>
            <a:off x="2643174" y="2928934"/>
            <a:ext cx="6134100" cy="3448051"/>
          </a:xfrm>
          <a:prstGeom prst="rect">
            <a:avLst/>
          </a:prstGeom>
          <a:noFill/>
        </p:spPr>
      </p:pic>
      <p:sp>
        <p:nvSpPr>
          <p:cNvPr id="10" name="9 Rectángulo"/>
          <p:cNvSpPr/>
          <p:nvPr/>
        </p:nvSpPr>
        <p:spPr>
          <a:xfrm>
            <a:off x="500034" y="928670"/>
            <a:ext cx="6022452" cy="2585323"/>
          </a:xfrm>
          <a:prstGeom prst="rect">
            <a:avLst/>
          </a:prstGeom>
          <a:solidFill>
            <a:schemeClr val="accent1">
              <a:lumMod val="20000"/>
              <a:lumOff val="80000"/>
            </a:schemeClr>
          </a:solidFill>
        </p:spPr>
        <p:txBody>
          <a:bodyPr wrap="square">
            <a:spAutoFit/>
          </a:bodyPr>
          <a:lstStyle/>
          <a:p>
            <a:r>
              <a:rPr lang="es-VE" b="1" dirty="0" smtClean="0"/>
              <a:t>Período de incubación </a:t>
            </a:r>
          </a:p>
          <a:p>
            <a:endParaRPr lang="es-VE" dirty="0" smtClean="0"/>
          </a:p>
          <a:p>
            <a:r>
              <a:rPr lang="es-VE" dirty="0" smtClean="0"/>
              <a:t>1 Este periodo varía según la especie del parasito: </a:t>
            </a:r>
          </a:p>
          <a:p>
            <a:endParaRPr lang="es-VE" dirty="0" smtClean="0"/>
          </a:p>
          <a:p>
            <a:r>
              <a:rPr lang="pt-BR" dirty="0" smtClean="0"/>
              <a:t>2 </a:t>
            </a:r>
            <a:r>
              <a:rPr lang="pt-BR" dirty="0" err="1" smtClean="0"/>
              <a:t>Plasmodium</a:t>
            </a:r>
            <a:r>
              <a:rPr lang="pt-BR" dirty="0" smtClean="0"/>
              <a:t> </a:t>
            </a:r>
            <a:r>
              <a:rPr lang="pt-BR" dirty="0" err="1" smtClean="0"/>
              <a:t>falciparum</a:t>
            </a:r>
            <a:r>
              <a:rPr lang="pt-BR" dirty="0" smtClean="0"/>
              <a:t>: 12 dias </a:t>
            </a:r>
          </a:p>
          <a:p>
            <a:endParaRPr lang="es-VE" dirty="0" smtClean="0"/>
          </a:p>
          <a:p>
            <a:r>
              <a:rPr lang="pt-BR" dirty="0" smtClean="0"/>
              <a:t>3 </a:t>
            </a:r>
            <a:r>
              <a:rPr lang="pt-BR" dirty="0" err="1" smtClean="0"/>
              <a:t>Plasmodium</a:t>
            </a:r>
            <a:r>
              <a:rPr lang="pt-BR" dirty="0" smtClean="0"/>
              <a:t> </a:t>
            </a:r>
            <a:r>
              <a:rPr lang="pt-BR" dirty="0" err="1" smtClean="0"/>
              <a:t>vivax</a:t>
            </a:r>
            <a:r>
              <a:rPr lang="pt-BR" dirty="0" smtClean="0"/>
              <a:t> y </a:t>
            </a:r>
            <a:r>
              <a:rPr lang="pt-BR" dirty="0" err="1" smtClean="0"/>
              <a:t>ovale</a:t>
            </a:r>
            <a:r>
              <a:rPr lang="pt-BR" dirty="0" smtClean="0"/>
              <a:t>: 8 a 14 dias </a:t>
            </a:r>
          </a:p>
          <a:p>
            <a:endParaRPr lang="es-VE" dirty="0" smtClean="0"/>
          </a:p>
          <a:p>
            <a:r>
              <a:rPr lang="es-VE" dirty="0" smtClean="0"/>
              <a:t>4 </a:t>
            </a:r>
            <a:r>
              <a:rPr lang="es-VE" dirty="0" err="1" smtClean="0"/>
              <a:t>Plasmodum</a:t>
            </a:r>
            <a:r>
              <a:rPr lang="es-VE" dirty="0" smtClean="0"/>
              <a:t> </a:t>
            </a:r>
            <a:r>
              <a:rPr lang="es-VE" dirty="0" err="1" smtClean="0"/>
              <a:t>malariae</a:t>
            </a:r>
            <a:r>
              <a:rPr lang="es-VE" dirty="0" smtClean="0"/>
              <a:t>: 7 y 30 días. </a:t>
            </a:r>
          </a:p>
        </p:txBody>
      </p:sp>
      <p:sp>
        <p:nvSpPr>
          <p:cNvPr id="5" name="4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6" name="5 Rectángulo"/>
          <p:cNvSpPr/>
          <p:nvPr/>
        </p:nvSpPr>
        <p:spPr>
          <a:xfrm>
            <a:off x="5508104" y="2348880"/>
            <a:ext cx="3096344" cy="369332"/>
          </a:xfrm>
          <a:prstGeom prst="rect">
            <a:avLst/>
          </a:prstGeom>
          <a:solidFill>
            <a:schemeClr val="tx2">
              <a:lumMod val="10000"/>
              <a:lumOff val="90000"/>
            </a:schemeClr>
          </a:solidFill>
        </p:spPr>
        <p:txBody>
          <a:bodyPr wrap="square">
            <a:spAutoFit/>
          </a:bodyPr>
          <a:lstStyle/>
          <a:p>
            <a:pPr algn="ctr"/>
            <a:r>
              <a:rPr lang="es-VE" b="1" dirty="0" smtClean="0"/>
              <a:t>Paludismo o Malaria </a:t>
            </a:r>
            <a:endParaRPr lang="es-ES" b="1" dirty="0"/>
          </a:p>
        </p:txBody>
      </p:sp>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611560" y="1166843"/>
            <a:ext cx="7848872" cy="3693319"/>
          </a:xfrm>
          <a:prstGeom prst="rect">
            <a:avLst/>
          </a:prstGeom>
          <a:solidFill>
            <a:schemeClr val="accent1">
              <a:lumMod val="20000"/>
              <a:lumOff val="80000"/>
            </a:schemeClr>
          </a:solidFill>
        </p:spPr>
        <p:txBody>
          <a:bodyPr wrap="square">
            <a:spAutoFit/>
          </a:bodyPr>
          <a:lstStyle/>
          <a:p>
            <a:r>
              <a:rPr lang="es-VE" b="1" dirty="0" smtClean="0"/>
              <a:t>Periodo de transmisibilidad</a:t>
            </a:r>
          </a:p>
          <a:p>
            <a:endParaRPr lang="es-VE" dirty="0" smtClean="0"/>
          </a:p>
          <a:p>
            <a:r>
              <a:rPr lang="es-VE" dirty="0" smtClean="0"/>
              <a:t> Es hasta que el enfermo mantenga gametocitos infectantes en sangre, los pacientes no tratados o con insuficiente tratamiento pueden ser fuente de infección de los mosquitos por: </a:t>
            </a:r>
          </a:p>
          <a:p>
            <a:endParaRPr lang="es-VE" dirty="0" smtClean="0"/>
          </a:p>
          <a:p>
            <a:r>
              <a:rPr lang="es-VE" dirty="0" smtClean="0"/>
              <a:t>- 1 a 2 años para el p. </a:t>
            </a:r>
            <a:r>
              <a:rPr lang="es-VE" dirty="0" err="1" smtClean="0"/>
              <a:t>vivax</a:t>
            </a:r>
            <a:r>
              <a:rPr lang="es-VE" dirty="0" smtClean="0"/>
              <a:t> </a:t>
            </a:r>
          </a:p>
          <a:p>
            <a:endParaRPr lang="es-VE" dirty="0" smtClean="0"/>
          </a:p>
          <a:p>
            <a:r>
              <a:rPr lang="es-VE" dirty="0" smtClean="0"/>
              <a:t>- No más de 1 año para el p. </a:t>
            </a:r>
            <a:r>
              <a:rPr lang="es-VE" dirty="0" err="1" smtClean="0"/>
              <a:t>falciparum</a:t>
            </a:r>
            <a:r>
              <a:rPr lang="es-VE" dirty="0" smtClean="0"/>
              <a:t> </a:t>
            </a:r>
          </a:p>
          <a:p>
            <a:endParaRPr lang="es-VE" dirty="0" smtClean="0"/>
          </a:p>
          <a:p>
            <a:r>
              <a:rPr lang="es-VE" dirty="0" smtClean="0"/>
              <a:t>- 1 a 4 años para el p .ovale </a:t>
            </a:r>
          </a:p>
          <a:p>
            <a:endParaRPr lang="es-VE" dirty="0" smtClean="0"/>
          </a:p>
          <a:p>
            <a:r>
              <a:rPr lang="es-VE" dirty="0" smtClean="0"/>
              <a:t>- Mas de 3 años para el p. </a:t>
            </a:r>
            <a:r>
              <a:rPr lang="es-VE" dirty="0" err="1" smtClean="0"/>
              <a:t>malariae</a:t>
            </a:r>
            <a:r>
              <a:rPr lang="es-VE" dirty="0" smtClean="0"/>
              <a:t> </a:t>
            </a:r>
          </a:p>
        </p:txBody>
      </p:sp>
      <p:sp>
        <p:nvSpPr>
          <p:cNvPr id="13" name="12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14" name="13 Rectángulo"/>
          <p:cNvSpPr/>
          <p:nvPr/>
        </p:nvSpPr>
        <p:spPr>
          <a:xfrm>
            <a:off x="5436096" y="980728"/>
            <a:ext cx="3096344" cy="369332"/>
          </a:xfrm>
          <a:prstGeom prst="rect">
            <a:avLst/>
          </a:prstGeom>
          <a:solidFill>
            <a:schemeClr val="tx2">
              <a:lumMod val="10000"/>
              <a:lumOff val="90000"/>
            </a:schemeClr>
          </a:solidFill>
        </p:spPr>
        <p:txBody>
          <a:bodyPr wrap="square">
            <a:spAutoFit/>
          </a:bodyPr>
          <a:lstStyle/>
          <a:p>
            <a:pPr algn="ctr"/>
            <a:r>
              <a:rPr lang="es-VE" b="1" dirty="0" smtClean="0"/>
              <a:t>Paludismo o Malaria </a:t>
            </a:r>
            <a:endParaRPr lang="es-ES" b="1" dirty="0"/>
          </a:p>
        </p:txBody>
      </p:sp>
    </p:spTree>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500034" y="836712"/>
            <a:ext cx="8248430" cy="5632311"/>
          </a:xfrm>
          <a:prstGeom prst="rect">
            <a:avLst/>
          </a:prstGeom>
          <a:solidFill>
            <a:schemeClr val="accent6">
              <a:lumMod val="40000"/>
              <a:lumOff val="60000"/>
            </a:schemeClr>
          </a:solidFill>
        </p:spPr>
        <p:txBody>
          <a:bodyPr wrap="square">
            <a:spAutoFit/>
          </a:bodyPr>
          <a:lstStyle/>
          <a:p>
            <a:r>
              <a:rPr lang="es-VE" b="1" dirty="0" smtClean="0"/>
              <a:t>Medidas de control de foco </a:t>
            </a:r>
          </a:p>
          <a:p>
            <a:endParaRPr lang="es-VE" dirty="0" smtClean="0"/>
          </a:p>
          <a:p>
            <a:r>
              <a:rPr lang="es-VE" b="1" dirty="0" smtClean="0"/>
              <a:t>Agente y reservorio </a:t>
            </a:r>
          </a:p>
          <a:p>
            <a:endParaRPr lang="es-VE" dirty="0" smtClean="0"/>
          </a:p>
          <a:p>
            <a:r>
              <a:rPr lang="es-VE" dirty="0" smtClean="0"/>
              <a:t>- Diagnostico de certeza: </a:t>
            </a:r>
          </a:p>
          <a:p>
            <a:endParaRPr lang="es-VE" dirty="0" smtClean="0"/>
          </a:p>
          <a:p>
            <a:r>
              <a:rPr lang="es-VE" dirty="0" smtClean="0"/>
              <a:t>- A través de gota gruesa realizada a pacientes febriles actuales y recientes </a:t>
            </a:r>
          </a:p>
          <a:p>
            <a:endParaRPr lang="es-VE" dirty="0" smtClean="0"/>
          </a:p>
          <a:p>
            <a:r>
              <a:rPr lang="es-VE" dirty="0" smtClean="0"/>
              <a:t>- Notificación inmediata de los casos </a:t>
            </a:r>
          </a:p>
          <a:p>
            <a:endParaRPr lang="es-VE" dirty="0" smtClean="0"/>
          </a:p>
          <a:p>
            <a:r>
              <a:rPr lang="es-VE" dirty="0" smtClean="0"/>
              <a:t>- Aislamiento para proteger al enfermo de la picadura del mosquito infectante y tener precauciones en el manejo de la sangre </a:t>
            </a:r>
          </a:p>
          <a:p>
            <a:endParaRPr lang="es-VE" dirty="0" smtClean="0"/>
          </a:p>
          <a:p>
            <a:r>
              <a:rPr lang="es-VE" dirty="0" smtClean="0"/>
              <a:t>- Realización de la historia epidemiológica: </a:t>
            </a:r>
          </a:p>
          <a:p>
            <a:endParaRPr lang="es-VE" dirty="0" smtClean="0"/>
          </a:p>
          <a:p>
            <a:r>
              <a:rPr lang="es-VE" dirty="0" smtClean="0"/>
              <a:t>- Incluye procedencia, lugares donde ha pernoctado, y posible exposición </a:t>
            </a:r>
          </a:p>
          <a:p>
            <a:endParaRPr lang="es-VE" dirty="0" smtClean="0"/>
          </a:p>
          <a:p>
            <a:pPr>
              <a:buFontTx/>
              <a:buChar char="-"/>
            </a:pPr>
            <a:r>
              <a:rPr lang="es-VE" dirty="0" smtClean="0"/>
              <a:t>Tratamiento especifico:   </a:t>
            </a:r>
            <a:r>
              <a:rPr lang="es-VE" dirty="0" err="1" smtClean="0"/>
              <a:t>cloroquina</a:t>
            </a:r>
            <a:r>
              <a:rPr lang="es-VE" dirty="0" smtClean="0"/>
              <a:t>,  </a:t>
            </a:r>
            <a:r>
              <a:rPr lang="es-VE" dirty="0" err="1" smtClean="0"/>
              <a:t>primaquina</a:t>
            </a:r>
            <a:endParaRPr lang="es-VE" dirty="0" smtClean="0"/>
          </a:p>
        </p:txBody>
      </p:sp>
      <p:sp>
        <p:nvSpPr>
          <p:cNvPr id="11" name="10 Rectángulo"/>
          <p:cNvSpPr/>
          <p:nvPr/>
        </p:nvSpPr>
        <p:spPr>
          <a:xfrm>
            <a:off x="4139952" y="1700808"/>
            <a:ext cx="4395755" cy="369332"/>
          </a:xfrm>
          <a:prstGeom prst="rect">
            <a:avLst/>
          </a:prstGeom>
          <a:solidFill>
            <a:schemeClr val="accent2">
              <a:lumMod val="20000"/>
              <a:lumOff val="80000"/>
            </a:schemeClr>
          </a:solidFill>
        </p:spPr>
        <p:txBody>
          <a:bodyPr wrap="none">
            <a:spAutoFit/>
          </a:bodyPr>
          <a:lstStyle/>
          <a:p>
            <a:r>
              <a:rPr lang="es-VE" b="1" dirty="0" smtClean="0"/>
              <a:t>Control del paludismo o malaria </a:t>
            </a:r>
            <a:endParaRPr lang="es-ES" dirty="0"/>
          </a:p>
        </p:txBody>
      </p:sp>
      <p:sp>
        <p:nvSpPr>
          <p:cNvPr id="8" name="7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059832" y="47667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11" name="10 Rectángulo"/>
          <p:cNvSpPr/>
          <p:nvPr/>
        </p:nvSpPr>
        <p:spPr>
          <a:xfrm>
            <a:off x="539552" y="1250751"/>
            <a:ext cx="8208912" cy="4770537"/>
          </a:xfrm>
          <a:prstGeom prst="rect">
            <a:avLst/>
          </a:prstGeom>
          <a:solidFill>
            <a:schemeClr val="accent1">
              <a:lumMod val="20000"/>
              <a:lumOff val="80000"/>
            </a:schemeClr>
          </a:solidFill>
        </p:spPr>
        <p:txBody>
          <a:bodyPr wrap="square">
            <a:spAutoFit/>
          </a:bodyPr>
          <a:lstStyle/>
          <a:p>
            <a:r>
              <a:rPr lang="es-VE" sz="1600" b="1" dirty="0" smtClean="0"/>
              <a:t>La vía de transmisión </a:t>
            </a:r>
          </a:p>
          <a:p>
            <a:endParaRPr lang="es-VE" sz="1600" dirty="0" smtClean="0"/>
          </a:p>
          <a:p>
            <a:r>
              <a:rPr lang="es-VE" sz="1600" b="1" dirty="0" smtClean="0"/>
              <a:t>Control higiénico del ambiente </a:t>
            </a:r>
            <a:r>
              <a:rPr lang="es-VE" sz="1600" dirty="0" smtClean="0"/>
              <a:t>: </a:t>
            </a:r>
          </a:p>
          <a:p>
            <a:endParaRPr lang="es-VE" sz="1600" dirty="0" smtClean="0"/>
          </a:p>
          <a:p>
            <a:r>
              <a:rPr lang="es-VE" sz="1600" dirty="0" smtClean="0"/>
              <a:t>- Rociamiento </a:t>
            </a:r>
            <a:r>
              <a:rPr lang="es-VE" sz="1600" dirty="0" err="1" smtClean="0"/>
              <a:t>intradomiciliarios</a:t>
            </a:r>
            <a:r>
              <a:rPr lang="es-VE" sz="1600" dirty="0" smtClean="0"/>
              <a:t> con insecticidas de acción residual. </a:t>
            </a:r>
          </a:p>
          <a:p>
            <a:endParaRPr lang="es-VE" sz="1600" dirty="0" smtClean="0"/>
          </a:p>
          <a:p>
            <a:r>
              <a:rPr lang="es-VE" sz="1600" dirty="0" smtClean="0"/>
              <a:t>- Mosquiteros impregnados con insecticidas residuales como la </a:t>
            </a:r>
            <a:r>
              <a:rPr lang="es-VE" sz="1600" dirty="0" err="1" smtClean="0"/>
              <a:t>permetrina</a:t>
            </a:r>
            <a:endParaRPr lang="es-VE" sz="1600" dirty="0" smtClean="0"/>
          </a:p>
          <a:p>
            <a:endParaRPr lang="es-VE" sz="1600" dirty="0" smtClean="0"/>
          </a:p>
          <a:p>
            <a:r>
              <a:rPr lang="es-VE" sz="1600" dirty="0" smtClean="0"/>
              <a:t>- Es conveniente junto con el uso de los mosqueteros : </a:t>
            </a:r>
          </a:p>
          <a:p>
            <a:endParaRPr lang="es-VE" sz="1600" dirty="0" smtClean="0"/>
          </a:p>
          <a:p>
            <a:r>
              <a:rPr lang="es-VE" sz="1600" dirty="0" smtClean="0"/>
              <a:t>- Eliminación de criaderos de mosquitos </a:t>
            </a:r>
          </a:p>
          <a:p>
            <a:endParaRPr lang="es-VE" sz="1600" dirty="0" smtClean="0"/>
          </a:p>
          <a:p>
            <a:r>
              <a:rPr lang="es-VE" sz="1600" dirty="0" smtClean="0"/>
              <a:t>- Relleno y desagüe de charcas y empleo de </a:t>
            </a:r>
            <a:r>
              <a:rPr lang="es-VE" sz="1600" dirty="0" err="1" smtClean="0"/>
              <a:t>larviicidas</a:t>
            </a:r>
            <a:r>
              <a:rPr lang="es-VE" sz="1600" dirty="0" smtClean="0"/>
              <a:t> </a:t>
            </a:r>
          </a:p>
          <a:p>
            <a:endParaRPr lang="es-VE" sz="1600" dirty="0" smtClean="0"/>
          </a:p>
          <a:p>
            <a:r>
              <a:rPr lang="es-VE" sz="1600" dirty="0" smtClean="0"/>
              <a:t>- Desinfección de aviones barcos y vehículos de su llegada de zonas endémicas </a:t>
            </a:r>
          </a:p>
          <a:p>
            <a:endParaRPr lang="es-VE" sz="1600" dirty="0" smtClean="0"/>
          </a:p>
          <a:p>
            <a:r>
              <a:rPr lang="es-VE" sz="1600" dirty="0" smtClean="0"/>
              <a:t>-Cumplir con el programa de control sanitario internacional a través de la vigilancia epidemiológica de personas que vienen de zonas endémicas. </a:t>
            </a:r>
          </a:p>
        </p:txBody>
      </p:sp>
      <p:sp>
        <p:nvSpPr>
          <p:cNvPr id="12" name="11 Rectángulo"/>
          <p:cNvSpPr/>
          <p:nvPr/>
        </p:nvSpPr>
        <p:spPr>
          <a:xfrm>
            <a:off x="5076056" y="1412776"/>
            <a:ext cx="3096344" cy="646331"/>
          </a:xfrm>
          <a:prstGeom prst="rect">
            <a:avLst/>
          </a:prstGeom>
          <a:solidFill>
            <a:schemeClr val="tx2">
              <a:lumMod val="10000"/>
              <a:lumOff val="90000"/>
            </a:schemeClr>
          </a:solidFill>
        </p:spPr>
        <p:txBody>
          <a:bodyPr wrap="square">
            <a:spAutoFit/>
          </a:bodyPr>
          <a:lstStyle/>
          <a:p>
            <a:pPr algn="ctr"/>
            <a:r>
              <a:rPr lang="es-VE" b="1" dirty="0" smtClean="0"/>
              <a:t>Medidas de control Paludismo o Malaria </a:t>
            </a:r>
            <a:endParaRPr lang="es-ES" b="1" dirty="0"/>
          </a:p>
        </p:txBody>
      </p:sp>
    </p:spTree>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5072066" y="980728"/>
            <a:ext cx="3676398" cy="5078313"/>
          </a:xfrm>
          <a:prstGeom prst="rect">
            <a:avLst/>
          </a:prstGeom>
          <a:solidFill>
            <a:schemeClr val="accent1">
              <a:lumMod val="20000"/>
              <a:lumOff val="80000"/>
            </a:schemeClr>
          </a:solidFill>
        </p:spPr>
        <p:txBody>
          <a:bodyPr wrap="square">
            <a:spAutoFit/>
          </a:bodyPr>
          <a:lstStyle/>
          <a:p>
            <a:r>
              <a:rPr lang="es-VE" b="1" dirty="0" smtClean="0"/>
              <a:t>Medidas en el huésped susceptible </a:t>
            </a:r>
          </a:p>
          <a:p>
            <a:endParaRPr lang="es-VE" dirty="0" smtClean="0"/>
          </a:p>
          <a:p>
            <a:r>
              <a:rPr lang="es-VE" dirty="0" smtClean="0"/>
              <a:t>- Promoción de salud y prevención a través de la quimioprofilaxis y del uso de repelentes para la protección contra picaduras de insectos. </a:t>
            </a:r>
          </a:p>
          <a:p>
            <a:endParaRPr lang="es-VE" dirty="0" smtClean="0"/>
          </a:p>
          <a:p>
            <a:r>
              <a:rPr lang="es-VE" dirty="0" smtClean="0"/>
              <a:t>- </a:t>
            </a:r>
            <a:r>
              <a:rPr lang="es-VE" dirty="0" err="1" smtClean="0"/>
              <a:t>Dietiltoluamina</a:t>
            </a:r>
            <a:r>
              <a:rPr lang="es-VE" dirty="0" smtClean="0"/>
              <a:t> en una concentración de 30 a 35 % repelente mas utilizado en las zonas endémicas. </a:t>
            </a:r>
          </a:p>
          <a:p>
            <a:endParaRPr lang="es-VE" dirty="0" smtClean="0"/>
          </a:p>
          <a:p>
            <a:r>
              <a:rPr lang="es-VE" dirty="0" smtClean="0"/>
              <a:t>- Vestir con camisas mangas largas y pantalones largos sobre todo al amanecer y al anochecer. </a:t>
            </a:r>
          </a:p>
        </p:txBody>
      </p:sp>
      <p:sp>
        <p:nvSpPr>
          <p:cNvPr id="21" name="20 Rectángulo"/>
          <p:cNvSpPr/>
          <p:nvPr/>
        </p:nvSpPr>
        <p:spPr>
          <a:xfrm>
            <a:off x="3059832" y="47667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6" name="5 Rectángulo"/>
          <p:cNvSpPr/>
          <p:nvPr/>
        </p:nvSpPr>
        <p:spPr>
          <a:xfrm>
            <a:off x="827584" y="1124744"/>
            <a:ext cx="3096344" cy="646331"/>
          </a:xfrm>
          <a:prstGeom prst="rect">
            <a:avLst/>
          </a:prstGeom>
          <a:solidFill>
            <a:schemeClr val="tx2">
              <a:lumMod val="10000"/>
              <a:lumOff val="90000"/>
            </a:schemeClr>
          </a:solidFill>
        </p:spPr>
        <p:txBody>
          <a:bodyPr wrap="square">
            <a:spAutoFit/>
          </a:bodyPr>
          <a:lstStyle/>
          <a:p>
            <a:pPr algn="ctr"/>
            <a:r>
              <a:rPr lang="es-VE" b="1" dirty="0" smtClean="0"/>
              <a:t>Medidas de control Paludismo o Malaria </a:t>
            </a:r>
            <a:endParaRPr lang="es-ES" b="1" dirty="0"/>
          </a:p>
        </p:txBody>
      </p:sp>
      <p:sp>
        <p:nvSpPr>
          <p:cNvPr id="29698" name="AutoShape 2" descr="data:image/jpeg;base64,/9j/4AAQSkZJRgABAQAAAQABAAD/2wCEAAkGBxMTEhUTEhMWFhUXGRoaFxgYFxYYGRoaFxgXGhcYGhoYHSggGBolGxUXITEhJSkrLi4uFx8zODMtNygtLisBCgoKDQ0NFQ8PFSsZFRkrKy0rKy0rLTcrKy0rKys3NystLTcrNy0rLSstLS0tNy03LTc3NzctKzctLSstLTctLf/AABEIALIBGwMBIgACEQEDEQH/xAAbAAACAgMBAAAAAAAAAAAAAAAEBQIDAAEGB//EADwQAAEDAgMFBQYFAwQDAQAAAAEAAhEDIQQxQQUSUWFxIoGRobETMsHR4fAGFEJS8RUzklNicoJDssIj/8QAFwEBAQEBAAAAAAAAAAAAAAAAAAECA//EABYRAQEBAAAAAAAAAAAAAAAAAAARAf/aAAwDAQACEQMRAD8A8+2Ts8EucZ7BsRkZHBa2zQ3n9nNsBxiwnK/in2Gw5aXboHadJkkWIGWkysGBbu1WOcDLi4RYzAz5rnWoHwmDhhb+jdsSLmdbaIzCbKY3IGb8IjTrdH4GgDTFpgeH0Ru5y6Tr98FKpdU2cx3ac2+hnj6LQwIDA20ZutnxJnJNG0YkkR36aKZpTmM0AuEwbWmW6iM7fyiThGuPaaDGWalhadojK3BENp8jy4qCFOhw0H33rMJRneM6yJ9VfRq7wkd/XUHormt7NoKAbFUgYGmffPoiDRAiAtBlxw07kSKIudT1UAlLDjtSBM2iVD2cSI04eN+KNaLn+FB9MkaZ65eCAbCUBcgK3D4eS7UcEVSbujIdwspHz5IKW4ccPL0WquzGmCc+f3mj6dGIUHMdvC4jWUVFmz27m664jtRlzU6GAa3KwiwAA88yjqIspvZOiDnsRg2b5duyTYG/hwUamDtuxINok6cE59hByuqq1I6QgUYbAtBO62LROqzE7OYXEkC+fNMRSMxZW1MPqiEL8MMosqsZRiA1kzrIAA48+idOw+Z+Ch+XvkqEjsDOiW1tlAOJFxZdZUpXsECcOZNhNiT6BKEBwW77ze+JyQteneYtx+C684cnPPnqgcXswTlmUo5p2Ebnw81TVwnEGQND6J1itnuYJaRnrb+UHinubZ3ic1QvOFLWggX65oLEULmRPp3pvWJ3JEWKDx9Ayb5jLvvZVCDHggaZ8EE5hTHaTOyLa+gW6eHJAMaDTkqOtwzGlruzE6wVSawDnBzg2Gy1xIId+4QLtg2gpjSp2geV/U5LeJoHJoa0vMEw2eJM5n6rKhNl4k7pIBIItYgaXBzAm2spsyq8kAtb98CsDQGtYZdAzjPd1RVCoI92Zzz0y/hQVU2uJOUCAIvlnPlZSfhy4Eb0AmQOGUDnl5ooUxG7FjfO3koVzuNke8YDRxcch0zJ5AoB6VMuLgx5aAY3ont5kRqAIHei8LWuGPtUPg7mw/DRTwWF3Bujx4nU95lXVsM14hwkaaEHiDmDzQC4rsOLwJH/AJGjOB+scXDhqEU0BwBDpBEgiIvlCHFQ0zFUyD7tTKTweBk7mLHkgjiTT3hTs0mQCLNJu7d4N5FA1LLjkrmlc9Vx1aZ3u4AfFEf1lzP7jQRrAg9eBQOQVHfvwCi6o0mA5sxMSJjohRUHvOIDRlNu/n0UDEPm2Q48VY1A0a7XZEHyRIda5jmUUQKq210lc9isd7V9NtKXta8F5bkIiO0bQJnnonVN2qBiK8CyupGRKUmroi6VQAICiAh6xAU21lRWfdBlAScuKm9wy5KovAEqFN1kGy28BYGeSjTqGVNtS/JBp7RcAZqDsKGieKvbUDncgra8HogEbh9XeChWpXk9yPY2bofENkwgU1cMPeIS7HYQagLo6lOyGrUNURzWKwIDLDW6V46gMxfOCed4XTYwQ06z6JPXozF+7QrQ5XF0exfj5wp4WmNwfMJpi6AIJMw03tPhAul1PaLAI3X91N3xCqH+Ea/fABaGESZBJMDIX7Oh6Jm0AkGLjvjj0QjqTrwRpGczxRVNx1gHW6yq4NEz93RTGCL+N1SxrtAO8+gAV9Km8jNo6NJ9SgspAobCQ+o6pMtbLGHQu/8AI4dCN0dHK44X91R5BF7hgj/qB6oU45jGhtFoLWiAf092r+uXNAxrYhrAC8xNhYkk8gLoOptUH+34nPuacup8Ck7sa4kucb5XzicgBAHcoU96rZrZ4zp1SAqrir3O8efpPwCq9qSciTa0ceH3KNobGAF6h3ugLR3OzRz6dTdLC2k5ptYuYeRyMEcigUCoCJEdOmnUKhzS/s7zWAe852Q4CM3EnRFf0+KjGk7z3uLnAEwGAXJNrl2ud0wwmzGU5OZJJBIuAdB80CLEYGu5/Za4hxnfcA0Hm68s1zuZRtDBYj9YpEjVznOtpA3YCctM6FYHXShdWwVYixZPIlpcP2SAIk66LMJhSQHt9k4xHa9q4iMwQ42M2I5JmSha5NMmoPcP9wDTQVR0Hvcr6IJGpWH6KR5B72//ACQpNxhs19N7Cej22/3NNv8AsArwFWblQTpnVENqocBbhAYayg6sEFVrRmhKmIBz8NO/iqo6tjRMC/T55Lf5p0WHi76JLXx7G5mPvglWL27oD99yRHTOxzhmPMKj+stGc+HyXFP2q46ql+NJ1VhXoDdsUgZ3xHera/4mofuJjkfiF5uMRz6KLq5I1SFegVvxhTaBuNJPO38pfV/F7yey0cwVxbqpHVSFZIV6lsfaYrUy4kS09rvuD4eitxmJGn3xXm+D2jUYIa+Ac+CaUse9wguJGvRSB/XxAIIEHh9YW61ANA3omNMuaBpCG7+QaWzGUExZM8Q7e7RFjZqBbVpRkLKsgJo+nbI87+CE/wCqCynhevyKxlDtcjmrnCAI49/JW022PFBE0+Ejor3O3GFxNgJP3xWmO0iIutY3D+0plhtOozEXBHMFQJ8ZjjUHagD9ug/5fuPkEmr48A6k9ZJOg5n5JltvZ4pURuuLnbw3iSBDYMmGxrAWbKwtKkN5wl9zMDszw5xF1oUYDZdWoN6q0sbwkbx58l0NFrQNxo3YgQfvNCVMe3INnqVB+0zwaoGzTu53HE596hjK7WMLzNsg3NxNmtbzJskb9oP4mO5BOxTt9pLjDLtGgcbb3hkkHTbOw5YC6p/ceZfwH7WA8Gi3MydUSXBc+zaz+RU6+0nWlsA+J+iQOX1gOZUKck5wgqGIabXHKPuUZTrcGlQX7wGfipyhX1j+w+IQ7XOmTI4NGX8oJB4ouDCYpvMUzox3+nyB/T4cEUHwEHUxE2c094kWVLyP0kjpPoVQxFRV1a8CfsoP2pA95p6yPMIetizmWk9CD8kGV8Rqc4nPySvH7UAB4nL6oDa+1N0xDtc26HRc9icVv3MyrmA3E4uTchCOxHAqimwk5d5RtOiOCqKWVBqVD2vBH08LOQHqVeMDyQKmVuIVjaneEw/pvLwUX4ANyugH3iVGSLhWNeGmHAgdyufSgBwII45iEA9J+ZTDC4iJGhyQrmxy4jiNT6eCKbQtIiED9uMBpMZNiRveM/fRdFgaBeQdM78slw2Frwb6ceS6Gl+ICGhrR1Py7lncU4x1S8CP4St9Uzl6q/D1N8Tx8lM0Dz8EE2MBOvWbfyimWA80Phq2n8IguUEmcSoYhjy0uHytr0Ui6LkwBnwUHEv94QzRp/VwLxw1DfHgg57FUnPLCAdwScjc/pPQZhR9lUOTXd9l0VWqBncnTMnuQ7qe8e1Yft+fHoqEjKLjw7jPoFezBk8fA/FNyeaqfWAzIjmihBs7iD4gLbsBTa0l1+U+S1U2kwZEnp9UuxO0XvcAAABrmSfoiCTQZRh7hvDMtntA8WfuH+3w4K3+r03gFjN9uhNh4ZpYaBNzc8T9VCDvSwhrtZ910aGNeYv1VDz81a7PA/NTZjWcdw87fRCsqtc0gWe0SWnMc+BHMWVGLp6qB2yvIkEEcRcLbqlkjo1PZkOF2kXHx6hMzWa4SDIQTc+M0O+ogquLJMAgAKt+KP7vBUMfbCEr2ntNrG5ieEoLHYgQZPiVym0MUDZpAGp1JTMEsbjjUO87wnIaLeAo7xkiwzQeHY5xhufl1TmngWNA33W4TA55LSCWUmzEj4o2nQAQTtm03DsPIOkFRw7qtMw7tDjqoHmFw6I/LiVrZrt5MqVC6ih24EERCor7MsugZRhTOHkKUef7V2ZISU03UzYkDUaL0DamEiAcpSbFbPnScvvyVo5N7iLNJEZA5jl0V1DGubadckRi8JumOM+CCqM3CMiOB+BWkGHEGZ6phg6ruSXYUtOR3Z00+iPb2Tu/UH5KDoNmYoiMo8An4qt/f6LlcG8W0PqnTK5jLyWdxRNBpN3eRMeeqsdimsEk8gMyTwA1KXnGumGgAH9RNuGWZPlzUN+866kxPdoAgZh4PaqZ/pbmBz/3O9NOJypXJ5Dz+iWe33T1zJzlU1caTYfJAxdUDbjPjN/FC1toAIBxccyoeyVBFTaLjkFUAXXcZWhZZ7WEFeKBaJAlW4KkLXEoWvihxsqmY4NzyQOsW0AcEswTA6obklTwwdiHblLP9RGTRz0RmL2P7NnZdLtTqTwkaILsQ5m6G5uHuke808Z4cRkVvD1AWlroDhnz5jl6JRScaY7TY5iT9VbumqASd0DIjP8AjkgLpmWkcJhC05ktBIPLUKNfFwN0DtDJo14EH9vPRX4XstLnHtH7gIE1em9roc+2c6+EIerUIE9rrlKeUcMHkvMxkI14qdXZFN3vAn/sR6K0cLi8SXE/X7lDU6UkcTkOK9B/oGHF/Yt794/FX0dl0QezSYOe6EqRzGEwu42BEnNBYylVn3SSTbULv24Nh/S3wC07ZlM/pjofmpVjnsN+G6ooh5IL890WgdR+ryVFOqSIdprx6hdONnObanUI6/RLcTsGtJIbvzq0z5ZpRrYpM8l1FBkBC7A2QQBIvwTbEsDBdTRGk4GwKMoUxC5rEUZJLHkHksw+1qtEj2zd5n7wLjrCDosdgRUYWnuPA6Lj/aFu+2oII48pXbYPFsqN3mOBCX7X2UyrM2OhGYRXn20DNSmSLH0KqxuCD2HL5InafYeGPNwN23EZdxUQ/MEZrTLn6FItJB0z68emSaUz2Qd3LOFKqxu7oXZCfu/ehMKX727E85MHlyKB1hazSBpwn7snlH3Rf1XPYTCB7srSJB0PVdVRZDQJyU1QNN1suqrrU55LWAa4+8Iva82ynlPBEPYLoBW0VvdhXEeCpcUGrKt9SFGpUhBV66C+rXQOIxSCxOKOQvwhbo4Nzruy4KiL8STYXR+xNh1MQ6XHdpzc69BzRuytk75AAhupXa4ei1rAGhu6B4qbpFeBZTpU9yk0NboNSRmXcTzKpqVpNxl4IivfkUtqk5DT7lQaxLGZbseYSjEYUg9kkdE1a3ez8lVVpEg5eMKhHTogSXuIfmHfDodQraTXVDfsxmNSOI5HimB3gAc+oVNZhd7sBwyOiAllgBYAWGWSlvlC4fFFxcN0BzfeBPHIji06FXgHgPFBZvHkptKpB5eamP8AiVASxym14Qs9VfSpzkUBNNsmye7KwGpSnA4UyJXVYQgROXp1RVlTCAiRY8fmuI/HeNfRZAYS/wBG/uHH4L0GEHtTZdOuzcqCRmCLOaeLTp6cVYjxLYH5rEvIY4wASXXgcB3rq9lYt7XGnW0gGcxORI1aeKfYTZdTCu3Ya5k2gQD4e67kq9u0t99Ooyk5pALKkgEFrs7jODB7lN0VVMH7EitSEM/W0ZdRwTOvUtOkSo4cH2Ia65iPggNou9nRDeAjw0UVwP4nqFzi9sWN+mSqc8EAzmPlZVbQfO83r3zf4+SooPzBNhY8ua2y3Ua5xaQYM31uFFrTLXcOHrCMps3Wu3uFuBJ1B1sqadMxkY0n7yQPNhjeJd0+nonoaEh2MC0bqcNqWyU1Q1A8wJyn7yVpNoOcZfJDUqRDQSRpxOZtyWVHoLCYQlWqtVao4oKtW4HwQTrVkurvnIrddjzyHmUVR2ZAANyfuFQHRoCZTvZ2Bc89oW+HwVeAwAa+4ngDcDmuv2dhRmcypujeDw26wQI7kUBbJGtp2Q2IMLKluMKXRfLx9EbXdJUAqipjdfJVYo3t3q59pieh0VDnyMoQUGSsE8LKTSrGAIBcRhSXNdkRrrBzaeLTGSnMRIjojGsnNUYmIyKCl9UEiFOgJIkqltPIgX5ovCM7SAllE93giaLNEa/BgtiZQL6e46QPD4hA+wNMECM/JMKQiyT7DrFzoP3x++a6AsB+BUVqnU3ebf8A1+noi5QLSQYP0VjH7mV2ajVvMcuSuIIqUwRBCXYzDR04pmHajJYRKoRexAC5T8WYoAEDM/YXZbXpmmwvA7Iz5czyXme3C97iWgnmpgS4ofq1GsWPVLXSSCQSdOqafkqjmkkFuuWSGLiwlwuYhpMQJzIvnpyWkUis+zGWnhYc4GiJwuFc0gukkmLk+HAKjBMl7Tna19TzTyhRcXQRAGuknPrZAbgqV5iEW145+KqNhYGRmUK+pf3SVlSultMwBeBpPgrDi3O0Pf105rKGzwI+54lEtwsffmtCkU5zlTDANPBEUsOTl9EUygG31UAlHDSZNuSMaBopin3K3D0ZN8kFuBoXnVdLgaNggdnYWSn1JkBZVTVMBJcbWTHaFUJLVEoKCVa1aZTVm4qKqiEeBeyNqBDlqIoY1WmmIUxSRFCjKCltOyDxIN9U4qUe5CVaCBZRtn98UywfvAju71lPD/fVFYfD9pvJA8pMBHMpfjsNBTzD0+yEDtCle9wooPZNTdcDkNV0Qq66E+a57DiDxXQU2S245ILHQQqg8t5j0WyN3mFJVG2O3btu03I4cS35ItrpuO4peJaZHgrabou3L9TefEc0Bua5/G/h6k27QQwSS0aZkmc45J6x4IkGVIOVHkH4h2kKftHsgb7Sym2cxkXkagepXJYRktAueXEHQ9y9K/HP4H9o52Jw8lxH/wClPOQB71MaG12a5i9jw2B2c5zrCxtPL4KoHwlEtfnYaGLn4cl1OHqCMr6KrDbLAO6ctUWMMG/dlNUJisTASarjDJgiOiPxzN6fBKalAzkO9MHTDD9FM4c6p03D8kO/DkZTPX1UoFp0REAQouYMtUd7E8FW/DmYLf54IBKNEk+qZYehJAVlHDWyuL/NNsDhouguwdCBkrcRUAClkg653lFL68kod1Ipi6gtflok+KIXspqxzUX7Hw8z9Fj6QN4RS99NQFFMxQ5Lf5bkgXMoI/B4e3VE0sLyTCjhohAnqUEK+inuIox/CHGGugXijyW6NI7yZsoKynRugLw47KH2g2yLpiFlVkqoSUmXTbDvtdUewgyr6LVFSdwOSpuDa48xy5ondVb23QRbVlaNjIzUYUd42nxQX06uo728eY5+qtbWByNkG4LQqGfu/wBVQcayQbV2UwuNRggn3gMnHjyd6pkXnRDucbqDmN3M+KoxDfBPsVhZvF/v7lCVsNcKjnX4aQeJKFNALpn4WyH/AC3LzSoeMowtvww71a3JWtM9OSihPy/erKeG45oxoVrWoBaeFEoxreCmxqk4IBajSTyWjQsigxWtagCbSC2MMTc3jIfeZRwYpQrAvfh1VVo2TM07qLqSQAMwysfRtpomDKS3Uo2KRAzKPBE06am2mrmM5K5gHqU1SKQR5pmcj1Wi2EgBbQUvYosuaP1DvIUDiKY/W3/IJBAMt3rVSmrRXYf1N8Qomq0mA4E8igGdTW6VNE7q21qQU7irfTRZaouCQB+zlV+x05lGPaCII++5UPqNB3dZsBnkpAO2huiG2A04arG05g5WV1WuAJNhOunPmgztaj+7yn0RVrqaoNO5WxtOkbh/kUk2z+KKdE2BcCBcXFuAUDXdlUvp6LhtrfjaqTFAP6i474Hol1T8S4qb1Jccmt9rHkQ0KxK9CdSsqTRSDZD8fUG8dxreZJ9SV0VNr47QE6wDCgLarmrFiKsCsYVixASFhWLEFGGcTmTl8Uc1aWK4jYW2fFYsQTbqpPFisWKjbcltyxYqMceyenwXMbRxL79t3iVixZ0cptLGVABFR/8Ak75oOjjKhMGo/wDyPzWLEF3tXcT4lO8GeysWIC2G3eFe1xnNYsUU82LUJsST1KcNaLLFi1iayFWQsWKgaubHoke0XFo7JiYmLLFizoSYqoYcZOXFcxjcU+/bd/kVixXFctW2hV9pHtakXtvu4HmqPz9Wf7r8/wB7vmsWKsq6mOq/6j/8nfNL6+IeSZe49SVixVG/ztUWFR8f8nfNaG0a3+rU/wA3fNYs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9700" name="AutoShape 4" descr="data:image/jpeg;base64,/9j/4AAQSkZJRgABAQAAAQABAAD/2wCEAAkGBxMTEhUTEhMWFhUXGRoaFxgYFxYYGRoaFxgXGhcYGhoYHSggGBolGxUXITEhJSkrLi4uFx8zODMtNygtLisBCgoKDQ0NFQ8PFSsZFRkrKy0rKy0rLTcrKy0rKys3NystLTcrNy0rLSstLS0tNy03LTc3NzctKzctLSstLTctLf/AABEIALIBGwMBIgACEQEDEQH/xAAbAAACAgMBAAAAAAAAAAAAAAAEBQIDAAEGB//EADwQAAEDAgMFBQYFAwQDAQAAAAEAAhEDIQQxQQUSUWFxIoGRobETMsHR4fAGFEJS8RUzklNicoJDssIj/8QAFwEBAQEBAAAAAAAAAAAAAAAAAAECA//EABYRAQEBAAAAAAAAAAAAAAAAAAARAf/aAAwDAQACEQMRAD8A8+2Ts8EucZ7BsRkZHBa2zQ3n9nNsBxiwnK/in2Gw5aXboHadJkkWIGWkysGBbu1WOcDLi4RYzAz5rnWoHwmDhhb+jdsSLmdbaIzCbKY3IGb8IjTrdH4GgDTFpgeH0Ru5y6Tr98FKpdU2cx3ac2+hnj6LQwIDA20ZutnxJnJNG0YkkR36aKZpTmM0AuEwbWmW6iM7fyiThGuPaaDGWalhadojK3BENp8jy4qCFOhw0H33rMJRneM6yJ9VfRq7wkd/XUHormt7NoKAbFUgYGmffPoiDRAiAtBlxw07kSKIudT1UAlLDjtSBM2iVD2cSI04eN+KNaLn+FB9MkaZ65eCAbCUBcgK3D4eS7UcEVSbujIdwspHz5IKW4ccPL0WquzGmCc+f3mj6dGIUHMdvC4jWUVFmz27m664jtRlzU6GAa3KwiwAA88yjqIspvZOiDnsRg2b5duyTYG/hwUamDtuxINok6cE59hByuqq1I6QgUYbAtBO62LROqzE7OYXEkC+fNMRSMxZW1MPqiEL8MMosqsZRiA1kzrIAA48+idOw+Z+Ch+XvkqEjsDOiW1tlAOJFxZdZUpXsECcOZNhNiT6BKEBwW77ze+JyQteneYtx+C684cnPPnqgcXswTlmUo5p2Ebnw81TVwnEGQND6J1itnuYJaRnrb+UHinubZ3ic1QvOFLWggX65oLEULmRPp3pvWJ3JEWKDx9Ayb5jLvvZVCDHggaZ8EE5hTHaTOyLa+gW6eHJAMaDTkqOtwzGlruzE6wVSawDnBzg2Gy1xIId+4QLtg2gpjSp2geV/U5LeJoHJoa0vMEw2eJM5n6rKhNl4k7pIBIItYgaXBzAm2spsyq8kAtb98CsDQGtYZdAzjPd1RVCoI92Zzz0y/hQVU2uJOUCAIvlnPlZSfhy4Eb0AmQOGUDnl5ooUxG7FjfO3koVzuNke8YDRxcch0zJ5AoB6VMuLgx5aAY3ont5kRqAIHei8LWuGPtUPg7mw/DRTwWF3Bujx4nU95lXVsM14hwkaaEHiDmDzQC4rsOLwJH/AJGjOB+scXDhqEU0BwBDpBEgiIvlCHFQ0zFUyD7tTKTweBk7mLHkgjiTT3hTs0mQCLNJu7d4N5FA1LLjkrmlc9Vx1aZ3u4AfFEf1lzP7jQRrAg9eBQOQVHfvwCi6o0mA5sxMSJjohRUHvOIDRlNu/n0UDEPm2Q48VY1A0a7XZEHyRIda5jmUUQKq210lc9isd7V9NtKXta8F5bkIiO0bQJnnonVN2qBiK8CyupGRKUmroi6VQAICiAh6xAU21lRWfdBlAScuKm9wy5KovAEqFN1kGy28BYGeSjTqGVNtS/JBp7RcAZqDsKGieKvbUDncgra8HogEbh9XeChWpXk9yPY2bofENkwgU1cMPeIS7HYQagLo6lOyGrUNURzWKwIDLDW6V46gMxfOCed4XTYwQ06z6JPXozF+7QrQ5XF0exfj5wp4WmNwfMJpi6AIJMw03tPhAul1PaLAI3X91N3xCqH+Ea/fABaGESZBJMDIX7Oh6Jm0AkGLjvjj0QjqTrwRpGczxRVNx1gHW6yq4NEz93RTGCL+N1SxrtAO8+gAV9Km8jNo6NJ9SgspAobCQ+o6pMtbLGHQu/8AI4dCN0dHK44X91R5BF7hgj/qB6oU45jGhtFoLWiAf092r+uXNAxrYhrAC8xNhYkk8gLoOptUH+34nPuacup8Ck7sa4kucb5XzicgBAHcoU96rZrZ4zp1SAqrir3O8efpPwCq9qSciTa0ceH3KNobGAF6h3ugLR3OzRz6dTdLC2k5ptYuYeRyMEcigUCoCJEdOmnUKhzS/s7zWAe852Q4CM3EnRFf0+KjGk7z3uLnAEwGAXJNrl2ud0wwmzGU5OZJJBIuAdB80CLEYGu5/Za4hxnfcA0Hm68s1zuZRtDBYj9YpEjVznOtpA3YCctM6FYHXShdWwVYixZPIlpcP2SAIk66LMJhSQHt9k4xHa9q4iMwQ42M2I5JmSha5NMmoPcP9wDTQVR0Hvcr6IJGpWH6KR5B72//ACQpNxhs19N7Cej22/3NNv8AsArwFWblQTpnVENqocBbhAYayg6sEFVrRmhKmIBz8NO/iqo6tjRMC/T55Lf5p0WHi76JLXx7G5mPvglWL27oD99yRHTOxzhmPMKj+stGc+HyXFP2q46ql+NJ1VhXoDdsUgZ3xHera/4mofuJjkfiF5uMRz6KLq5I1SFegVvxhTaBuNJPO38pfV/F7yey0cwVxbqpHVSFZIV6lsfaYrUy4kS09rvuD4eitxmJGn3xXm+D2jUYIa+Ac+CaUse9wguJGvRSB/XxAIIEHh9YW61ANA3omNMuaBpCG7+QaWzGUExZM8Q7e7RFjZqBbVpRkLKsgJo+nbI87+CE/wCqCynhevyKxlDtcjmrnCAI49/JW022PFBE0+Ejor3O3GFxNgJP3xWmO0iIutY3D+0plhtOozEXBHMFQJ8ZjjUHagD9ug/5fuPkEmr48A6k9ZJOg5n5JltvZ4pURuuLnbw3iSBDYMmGxrAWbKwtKkN5wl9zMDszw5xF1oUYDZdWoN6q0sbwkbx58l0NFrQNxo3YgQfvNCVMe3INnqVB+0zwaoGzTu53HE596hjK7WMLzNsg3NxNmtbzJskb9oP4mO5BOxTt9pLjDLtGgcbb3hkkHTbOw5YC6p/ceZfwH7WA8Gi3MydUSXBc+zaz+RU6+0nWlsA+J+iQOX1gOZUKck5wgqGIabXHKPuUZTrcGlQX7wGfipyhX1j+w+IQ7XOmTI4NGX8oJB4ouDCYpvMUzox3+nyB/T4cEUHwEHUxE2c094kWVLyP0kjpPoVQxFRV1a8CfsoP2pA95p6yPMIetizmWk9CD8kGV8Rqc4nPySvH7UAB4nL6oDa+1N0xDtc26HRc9icVv3MyrmA3E4uTchCOxHAqimwk5d5RtOiOCqKWVBqVD2vBH08LOQHqVeMDyQKmVuIVjaneEw/pvLwUX4ANyugH3iVGSLhWNeGmHAgdyufSgBwII45iEA9J+ZTDC4iJGhyQrmxy4jiNT6eCKbQtIiED9uMBpMZNiRveM/fRdFgaBeQdM78slw2Frwb6ceS6Gl+ICGhrR1Py7lncU4x1S8CP4St9Uzl6q/D1N8Tx8lM0Dz8EE2MBOvWbfyimWA80Phq2n8IguUEmcSoYhjy0uHytr0Ui6LkwBnwUHEv94QzRp/VwLxw1DfHgg57FUnPLCAdwScjc/pPQZhR9lUOTXd9l0VWqBncnTMnuQ7qe8e1Yft+fHoqEjKLjw7jPoFezBk8fA/FNyeaqfWAzIjmihBs7iD4gLbsBTa0l1+U+S1U2kwZEnp9UuxO0XvcAAABrmSfoiCTQZRh7hvDMtntA8WfuH+3w4K3+r03gFjN9uhNh4ZpYaBNzc8T9VCDvSwhrtZ910aGNeYv1VDz81a7PA/NTZjWcdw87fRCsqtc0gWe0SWnMc+BHMWVGLp6qB2yvIkEEcRcLbqlkjo1PZkOF2kXHx6hMzWa4SDIQTc+M0O+ogquLJMAgAKt+KP7vBUMfbCEr2ntNrG5ieEoLHYgQZPiVym0MUDZpAGp1JTMEsbjjUO87wnIaLeAo7xkiwzQeHY5xhufl1TmngWNA33W4TA55LSCWUmzEj4o2nQAQTtm03DsPIOkFRw7qtMw7tDjqoHmFw6I/LiVrZrt5MqVC6ih24EERCor7MsugZRhTOHkKUef7V2ZISU03UzYkDUaL0DamEiAcpSbFbPnScvvyVo5N7iLNJEZA5jl0V1DGubadckRi8JumOM+CCqM3CMiOB+BWkGHEGZ6phg6ruSXYUtOR3Z00+iPb2Tu/UH5KDoNmYoiMo8An4qt/f6LlcG8W0PqnTK5jLyWdxRNBpN3eRMeeqsdimsEk8gMyTwA1KXnGumGgAH9RNuGWZPlzUN+866kxPdoAgZh4PaqZ/pbmBz/3O9NOJypXJ5Dz+iWe33T1zJzlU1caTYfJAxdUDbjPjN/FC1toAIBxccyoeyVBFTaLjkFUAXXcZWhZZ7WEFeKBaJAlW4KkLXEoWvihxsqmY4NzyQOsW0AcEswTA6obklTwwdiHblLP9RGTRz0RmL2P7NnZdLtTqTwkaILsQ5m6G5uHuke808Z4cRkVvD1AWlroDhnz5jl6JRScaY7TY5iT9VbumqASd0DIjP8AjkgLpmWkcJhC05ktBIPLUKNfFwN0DtDJo14EH9vPRX4XstLnHtH7gIE1em9roc+2c6+EIerUIE9rrlKeUcMHkvMxkI14qdXZFN3vAn/sR6K0cLi8SXE/X7lDU6UkcTkOK9B/oGHF/Yt794/FX0dl0QezSYOe6EqRzGEwu42BEnNBYylVn3SSTbULv24Nh/S3wC07ZlM/pjofmpVjnsN+G6ooh5IL890WgdR+ryVFOqSIdprx6hdONnObanUI6/RLcTsGtJIbvzq0z5ZpRrYpM8l1FBkBC7A2QQBIvwTbEsDBdTRGk4GwKMoUxC5rEUZJLHkHksw+1qtEj2zd5n7wLjrCDosdgRUYWnuPA6Lj/aFu+2oII48pXbYPFsqN3mOBCX7X2UyrM2OhGYRXn20DNSmSLH0KqxuCD2HL5InafYeGPNwN23EZdxUQ/MEZrTLn6FItJB0z68emSaUz2Qd3LOFKqxu7oXZCfu/ehMKX727E85MHlyKB1hazSBpwn7snlH3Rf1XPYTCB7srSJB0PVdVRZDQJyU1QNN1suqrrU55LWAa4+8Iva82ynlPBEPYLoBW0VvdhXEeCpcUGrKt9SFGpUhBV66C+rXQOIxSCxOKOQvwhbo4Nzruy4KiL8STYXR+xNh1MQ6XHdpzc69BzRuytk75AAhupXa4ei1rAGhu6B4qbpFeBZTpU9yk0NboNSRmXcTzKpqVpNxl4IivfkUtqk5DT7lQaxLGZbseYSjEYUg9kkdE1a3ez8lVVpEg5eMKhHTogSXuIfmHfDodQraTXVDfsxmNSOI5HimB3gAc+oVNZhd7sBwyOiAllgBYAWGWSlvlC4fFFxcN0BzfeBPHIji06FXgHgPFBZvHkptKpB5eamP8AiVASxym14Qs9VfSpzkUBNNsmye7KwGpSnA4UyJXVYQgROXp1RVlTCAiRY8fmuI/HeNfRZAYS/wBG/uHH4L0GEHtTZdOuzcqCRmCLOaeLTp6cVYjxLYH5rEvIY4wASXXgcB3rq9lYt7XGnW0gGcxORI1aeKfYTZdTCu3Ya5k2gQD4e67kq9u0t99Ooyk5pALKkgEFrs7jODB7lN0VVMH7EitSEM/W0ZdRwTOvUtOkSo4cH2Ia65iPggNou9nRDeAjw0UVwP4nqFzi9sWN+mSqc8EAzmPlZVbQfO83r3zf4+SooPzBNhY8ua2y3Ua5xaQYM31uFFrTLXcOHrCMps3Wu3uFuBJ1B1sqadMxkY0n7yQPNhjeJd0+nonoaEh2MC0bqcNqWyU1Q1A8wJyn7yVpNoOcZfJDUqRDQSRpxOZtyWVHoLCYQlWqtVao4oKtW4HwQTrVkurvnIrddjzyHmUVR2ZAANyfuFQHRoCZTvZ2Bc89oW+HwVeAwAa+4ngDcDmuv2dhRmcypujeDw26wQI7kUBbJGtp2Q2IMLKluMKXRfLx9EbXdJUAqipjdfJVYo3t3q59pieh0VDnyMoQUGSsE8LKTSrGAIBcRhSXNdkRrrBzaeLTGSnMRIjojGsnNUYmIyKCl9UEiFOgJIkqltPIgX5ovCM7SAllE93giaLNEa/BgtiZQL6e46QPD4hA+wNMECM/JMKQiyT7DrFzoP3x++a6AsB+BUVqnU3ebf8A1+noi5QLSQYP0VjH7mV2ajVvMcuSuIIqUwRBCXYzDR04pmHajJYRKoRexAC5T8WYoAEDM/YXZbXpmmwvA7Iz5czyXme3C97iWgnmpgS4ofq1GsWPVLXSSCQSdOqafkqjmkkFuuWSGLiwlwuYhpMQJzIvnpyWkUis+zGWnhYc4GiJwuFc0gukkmLk+HAKjBMl7Tna19TzTyhRcXQRAGuknPrZAbgqV5iEW145+KqNhYGRmUK+pf3SVlSultMwBeBpPgrDi3O0Pf105rKGzwI+54lEtwsffmtCkU5zlTDANPBEUsOTl9EUygG31UAlHDSZNuSMaBopin3K3D0ZN8kFuBoXnVdLgaNggdnYWSn1JkBZVTVMBJcbWTHaFUJLVEoKCVa1aZTVm4qKqiEeBeyNqBDlqIoY1WmmIUxSRFCjKCltOyDxIN9U4qUe5CVaCBZRtn98UywfvAju71lPD/fVFYfD9pvJA8pMBHMpfjsNBTzD0+yEDtCle9wooPZNTdcDkNV0Qq66E+a57DiDxXQU2S245ILHQQqg8t5j0WyN3mFJVG2O3btu03I4cS35ItrpuO4peJaZHgrabou3L9TefEc0Bua5/G/h6k27QQwSS0aZkmc45J6x4IkGVIOVHkH4h2kKftHsgb7Sym2cxkXkagepXJYRktAueXEHQ9y9K/HP4H9o52Jw8lxH/wClPOQB71MaG12a5i9jw2B2c5zrCxtPL4KoHwlEtfnYaGLn4cl1OHqCMr6KrDbLAO6ctUWMMG/dlNUJisTASarjDJgiOiPxzN6fBKalAzkO9MHTDD9FM4c6p03D8kO/DkZTPX1UoFp0REAQouYMtUd7E8FW/DmYLf54IBKNEk+qZYehJAVlHDWyuL/NNsDhouguwdCBkrcRUAClkg653lFL68kod1Ipi6gtflok+KIXspqxzUX7Hw8z9Fj6QN4RS99NQFFMxQ5Lf5bkgXMoI/B4e3VE0sLyTCjhohAnqUEK+inuIox/CHGGugXijyW6NI7yZsoKynRugLw47KH2g2yLpiFlVkqoSUmXTbDvtdUewgyr6LVFSdwOSpuDa48xy5ondVb23QRbVlaNjIzUYUd42nxQX06uo728eY5+qtbWByNkG4LQqGfu/wBVQcayQbV2UwuNRggn3gMnHjyd6pkXnRDucbqDmN3M+KoxDfBPsVhZvF/v7lCVsNcKjnX4aQeJKFNALpn4WyH/AC3LzSoeMowtvww71a3JWtM9OSihPy/erKeG45oxoVrWoBaeFEoxreCmxqk4IBajSTyWjQsigxWtagCbSC2MMTc3jIfeZRwYpQrAvfh1VVo2TM07qLqSQAMwysfRtpomDKS3Uo2KRAzKPBE06am2mrmM5K5gHqU1SKQR5pmcj1Wi2EgBbQUvYosuaP1DvIUDiKY/W3/IJBAMt3rVSmrRXYf1N8Qomq0mA4E8igGdTW6VNE7q21qQU7irfTRZaouCQB+zlV+x05lGPaCII++5UPqNB3dZsBnkpAO2huiG2A04arG05g5WV1WuAJNhOunPmgztaj+7yn0RVrqaoNO5WxtOkbh/kUk2z+KKdE2BcCBcXFuAUDXdlUvp6LhtrfjaqTFAP6i474Hol1T8S4qb1Jccmt9rHkQ0KxK9CdSsqTRSDZD8fUG8dxreZJ9SV0VNr47QE6wDCgLarmrFiKsCsYVixASFhWLEFGGcTmTl8Uc1aWK4jYW2fFYsQTbqpPFisWKjbcltyxYqMceyenwXMbRxL79t3iVixZ0cptLGVABFR/8Ak75oOjjKhMGo/wDyPzWLEF3tXcT4lO8GeysWIC2G3eFe1xnNYsUU82LUJsST1KcNaLLFi1iayFWQsWKgaubHoke0XFo7JiYmLLFizoSYqoYcZOXFcxjcU+/bd/kVixXFctW2hV9pHtakXtvu4HmqPz9Wf7r8/wB7vmsWKsq6mOq/6j/8nfNL6+IeSZe49SVixVG/ztUWFR8f8nfNaG0a3+rU/wA3fNYs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9702" name="Picture 6" descr="http://www.alianzatex.com/imagenes/notas/CINVESTAV%20Malaria.jpg"/>
          <p:cNvPicPr>
            <a:picLocks noChangeAspect="1" noChangeArrowheads="1"/>
          </p:cNvPicPr>
          <p:nvPr/>
        </p:nvPicPr>
        <p:blipFill>
          <a:blip r:embed="rId2" cstate="print"/>
          <a:srcRect/>
          <a:stretch>
            <a:fillRect/>
          </a:stretch>
        </p:blipFill>
        <p:spPr bwMode="auto">
          <a:xfrm>
            <a:off x="571473" y="2143116"/>
            <a:ext cx="4214841" cy="3357585"/>
          </a:xfrm>
          <a:prstGeom prst="rect">
            <a:avLst/>
          </a:prstGeom>
          <a:noFill/>
        </p:spPr>
      </p:pic>
    </p:spTree>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0034" y="1128016"/>
            <a:ext cx="4214842" cy="4801314"/>
          </a:xfrm>
          <a:prstGeom prst="rect">
            <a:avLst/>
          </a:prstGeom>
          <a:solidFill>
            <a:schemeClr val="accent1">
              <a:lumMod val="20000"/>
              <a:lumOff val="80000"/>
            </a:schemeClr>
          </a:solidFill>
        </p:spPr>
        <p:txBody>
          <a:bodyPr wrap="square">
            <a:spAutoFit/>
          </a:bodyPr>
          <a:lstStyle/>
          <a:p>
            <a:r>
              <a:rPr lang="es-VE" dirty="0" smtClean="0"/>
              <a:t>Es causada por un </a:t>
            </a:r>
            <a:r>
              <a:rPr lang="es-VE" dirty="0" err="1" smtClean="0"/>
              <a:t>arbovirus</a:t>
            </a:r>
            <a:r>
              <a:rPr lang="es-VE" dirty="0" smtClean="0"/>
              <a:t> y trasmitida por un mosquito del género </a:t>
            </a:r>
            <a:r>
              <a:rPr lang="es-VE" dirty="0" err="1" smtClean="0"/>
              <a:t>Aedes</a:t>
            </a:r>
            <a:r>
              <a:rPr lang="es-VE" dirty="0" smtClean="0"/>
              <a:t>. </a:t>
            </a:r>
          </a:p>
          <a:p>
            <a:endParaRPr lang="es-VE" dirty="0" smtClean="0"/>
          </a:p>
          <a:p>
            <a:r>
              <a:rPr lang="es-VE" dirty="0" smtClean="0"/>
              <a:t>Clínicamente se distingues tres formas de dengue: </a:t>
            </a:r>
          </a:p>
          <a:p>
            <a:endParaRPr lang="es-VE" dirty="0" smtClean="0"/>
          </a:p>
          <a:p>
            <a:r>
              <a:rPr lang="es-VE" dirty="0" smtClean="0"/>
              <a:t>1. El primario o clásico: casi siempre benigno </a:t>
            </a:r>
          </a:p>
          <a:p>
            <a:endParaRPr lang="es-VE" dirty="0" smtClean="0"/>
          </a:p>
          <a:p>
            <a:r>
              <a:rPr lang="es-VE" dirty="0" smtClean="0"/>
              <a:t>2. El hemorrágico o fiebre hemorrágica del dengue</a:t>
            </a:r>
          </a:p>
          <a:p>
            <a:endParaRPr lang="es-VE" dirty="0" smtClean="0"/>
          </a:p>
          <a:p>
            <a:r>
              <a:rPr lang="es-VE" dirty="0" smtClean="0"/>
              <a:t>3. Síndrome de shock por dengue: el que aparece en algunos enfermos que después de algunos días </a:t>
            </a:r>
          </a:p>
        </p:txBody>
      </p:sp>
      <p:sp>
        <p:nvSpPr>
          <p:cNvPr id="11" name="10 Rectángulo"/>
          <p:cNvSpPr/>
          <p:nvPr/>
        </p:nvSpPr>
        <p:spPr>
          <a:xfrm>
            <a:off x="7286644" y="928670"/>
            <a:ext cx="1176925" cy="369332"/>
          </a:xfrm>
          <a:prstGeom prst="rect">
            <a:avLst/>
          </a:prstGeom>
          <a:solidFill>
            <a:schemeClr val="accent1">
              <a:lumMod val="20000"/>
              <a:lumOff val="80000"/>
            </a:schemeClr>
          </a:solidFill>
        </p:spPr>
        <p:txBody>
          <a:bodyPr wrap="none">
            <a:spAutoFit/>
          </a:bodyPr>
          <a:lstStyle/>
          <a:p>
            <a:r>
              <a:rPr lang="es-VE" b="1" dirty="0" smtClean="0"/>
              <a:t>Dengue</a:t>
            </a:r>
            <a:endParaRPr lang="es-VE" b="1" dirty="0"/>
          </a:p>
        </p:txBody>
      </p:sp>
      <p:sp>
        <p:nvSpPr>
          <p:cNvPr id="12" name="11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pic>
        <p:nvPicPr>
          <p:cNvPr id="28674" name="Picture 2" descr="http://www.msal.gov.ar/dengue/wp-content/uploads/sites/7/2016/01/2016-01-27-mosquito.png"/>
          <p:cNvPicPr>
            <a:picLocks noChangeAspect="1" noChangeArrowheads="1"/>
          </p:cNvPicPr>
          <p:nvPr/>
        </p:nvPicPr>
        <p:blipFill>
          <a:blip r:embed="rId2" cstate="print"/>
          <a:srcRect r="21311"/>
          <a:stretch>
            <a:fillRect/>
          </a:stretch>
        </p:blipFill>
        <p:spPr bwMode="auto">
          <a:xfrm>
            <a:off x="4714876" y="1714488"/>
            <a:ext cx="4071966" cy="3876676"/>
          </a:xfrm>
          <a:prstGeom prst="rect">
            <a:avLst/>
          </a:prstGeom>
          <a:noFill/>
        </p:spPr>
      </p:pic>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7" name="6 Rectángulo"/>
          <p:cNvSpPr/>
          <p:nvPr/>
        </p:nvSpPr>
        <p:spPr>
          <a:xfrm>
            <a:off x="467544" y="1340768"/>
            <a:ext cx="4572000" cy="3970318"/>
          </a:xfrm>
          <a:prstGeom prst="rect">
            <a:avLst/>
          </a:prstGeom>
          <a:solidFill>
            <a:schemeClr val="accent1">
              <a:lumMod val="20000"/>
              <a:lumOff val="80000"/>
            </a:schemeClr>
          </a:solidFill>
        </p:spPr>
        <p:txBody>
          <a:bodyPr>
            <a:spAutoFit/>
          </a:bodyPr>
          <a:lstStyle/>
          <a:p>
            <a:r>
              <a:rPr lang="es-VE" b="1" dirty="0" smtClean="0"/>
              <a:t>Diagnostico </a:t>
            </a:r>
          </a:p>
          <a:p>
            <a:endParaRPr lang="es-VE" b="1" dirty="0" smtClean="0"/>
          </a:p>
          <a:p>
            <a:r>
              <a:rPr lang="es-VE" dirty="0" smtClean="0"/>
              <a:t>Es clínico y epidemiológico, </a:t>
            </a:r>
          </a:p>
          <a:p>
            <a:endParaRPr lang="es-VE" dirty="0" smtClean="0"/>
          </a:p>
          <a:p>
            <a:r>
              <a:rPr lang="es-VE" dirty="0" smtClean="0"/>
              <a:t>-aislamiento del virus del dengue en muestras de suero y o tejidos, incrementos de anticuerpos específicos del </a:t>
            </a:r>
            <a:r>
              <a:rPr lang="es-VE" dirty="0" err="1" smtClean="0"/>
              <a:t>IgG</a:t>
            </a:r>
            <a:r>
              <a:rPr lang="es-VE" dirty="0" smtClean="0"/>
              <a:t> o </a:t>
            </a:r>
            <a:r>
              <a:rPr lang="es-VE" dirty="0" err="1" smtClean="0"/>
              <a:t>IgM</a:t>
            </a:r>
            <a:r>
              <a:rPr lang="es-VE" dirty="0" smtClean="0"/>
              <a:t> en parejas de sueros, frente a uno 6 </a:t>
            </a:r>
          </a:p>
          <a:p>
            <a:r>
              <a:rPr lang="es-VE" dirty="0" smtClean="0"/>
              <a:t>o más antígenos del virus y por la detección de </a:t>
            </a:r>
            <a:r>
              <a:rPr lang="es-VE" dirty="0" err="1" smtClean="0"/>
              <a:t>antigenos</a:t>
            </a:r>
            <a:r>
              <a:rPr lang="es-VE" dirty="0" smtClean="0"/>
              <a:t> vírico específico en tejidos por </a:t>
            </a:r>
            <a:r>
              <a:rPr lang="es-VE" dirty="0" err="1" smtClean="0"/>
              <a:t>inmunofluorescencia</a:t>
            </a:r>
            <a:r>
              <a:rPr lang="es-VE" dirty="0" smtClean="0"/>
              <a:t> o hidratación de sonda. </a:t>
            </a:r>
            <a:endParaRPr lang="es-VE" dirty="0"/>
          </a:p>
        </p:txBody>
      </p:sp>
      <p:pic>
        <p:nvPicPr>
          <p:cNvPr id="27650" name="Picture 2" descr="http://www.combateadengue.com.br/wp-content/uploads/2011/09/diagnosticodengue.jpg"/>
          <p:cNvPicPr>
            <a:picLocks noChangeAspect="1" noChangeArrowheads="1"/>
          </p:cNvPicPr>
          <p:nvPr/>
        </p:nvPicPr>
        <p:blipFill>
          <a:blip r:embed="rId2" cstate="print"/>
          <a:srcRect/>
          <a:stretch>
            <a:fillRect/>
          </a:stretch>
        </p:blipFill>
        <p:spPr bwMode="auto">
          <a:xfrm>
            <a:off x="5214942" y="1357298"/>
            <a:ext cx="3429009" cy="3810010"/>
          </a:xfrm>
          <a:prstGeom prst="rect">
            <a:avLst/>
          </a:prstGeom>
          <a:noFill/>
        </p:spPr>
      </p:pic>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785786" y="1285860"/>
            <a:ext cx="3604390" cy="4247317"/>
          </a:xfrm>
          <a:prstGeom prst="rect">
            <a:avLst/>
          </a:prstGeom>
          <a:solidFill>
            <a:schemeClr val="tx2">
              <a:lumMod val="10000"/>
              <a:lumOff val="90000"/>
            </a:schemeClr>
          </a:solidFill>
        </p:spPr>
        <p:txBody>
          <a:bodyPr wrap="square">
            <a:spAutoFit/>
          </a:bodyPr>
          <a:lstStyle/>
          <a:p>
            <a:pPr algn="ctr"/>
            <a:endParaRPr lang="es-ES" dirty="0" smtClean="0"/>
          </a:p>
          <a:p>
            <a:pPr algn="ctr"/>
            <a:r>
              <a:rPr lang="es-ES" dirty="0" smtClean="0"/>
              <a:t>Deterioro de los recursos naturales y la producción de contaminantes a nivel macro, redistribución en las enfermedades transmitidas por vectores, esta redistribución se ha atribuido además a las urbanizaciones, la intensidad del comercio, los viajes internacionales, la deforestación y el desplazamiento poblacional provocado por los conflictos sociales y las guerras. </a:t>
            </a:r>
            <a:endParaRPr lang="es-ES" dirty="0"/>
          </a:p>
        </p:txBody>
      </p:sp>
      <p:sp>
        <p:nvSpPr>
          <p:cNvPr id="14" name="13 Rectángulo"/>
          <p:cNvSpPr/>
          <p:nvPr/>
        </p:nvSpPr>
        <p:spPr>
          <a:xfrm>
            <a:off x="1428728" y="559338"/>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38914" name="AutoShape 2" descr="data:image/jpeg;base64,/9j/4AAQSkZJRgABAQAAAQABAAD/2wCEAAkGBxMTEhUSExIVFhUXGBgXFhcXFRcVFRUVFxYXFxcXFRUYHSggGBolHRUVITEhJSkrLi4uFx8zODMtNygtLisBCgoKDg0OGhAQGi0lICUtLS0tLS0tLS0tLS0tLS0tLS0tLS0tLS0tLS0tLS0tLS0tLS0tLS0tLS0tLS0tLS0tLf/AABEIAJ8BPgMBIgACEQEDEQH/xAAcAAACAgMBAQAAAAAAAAAAAAAFBgMEAQIHAAj/xAA6EAABAwIEBAMGBAUEAwAAAAABAAIRAwQFEiExBkFRcRMiYTKBkaGx8AdCwdEUI1Jy4TOCkvFDYoP/xAAZAQADAQEBAAAAAAAAAAAAAAACAwQBAAX/xAApEQACAwACAQQCAQQDAAAAAAAAAQIDESExEgQyQVETIsFxgdHwFFJh/9oADAMBAAIRAxEAPwDt68vLyE08tgtVkLkcZXl5eRGENwdD2Xztxwf5tQcy8z2X0VW2Xz7+IzSLxwA3+9FPZ2VUCthLT4gGwB1XZrJ3kbHQfRcqwmy1mZj4z69V1OzP8pvYLz73rPWojiCTHadlSq3TJj70UF1cHLlafggRoVHExIHWY/77JaQYffeMa6NI566qtX4jpMJE7TvzQo4dWcMrQGgQJO8eiH1uE3g5nOLjMjfL9UyKQEtGKz4opvdlkAdeXxRSldNMlrgfmk2lgsDcj5iY5zyWlrYVaRJaYB256c+fzXNBJDtXY1wlU6bCNjp0P6Klg1V2U5zJ22VsOLdUtoYvolqNPRRkaKxTfIVd79YQNBJkZb6LLaZ5rcvhQ1roNB9ESRzZkUvcvEgEBBLziSk0wXLFTiKkW7x0TYw4FymMQMaysOqJbpcS0yNCD1HMK3bYs1y1xATDtNbPCpWN81xgaK69yFo0VeKaALXHo35rmFxIPbkurY87yu9T8guZ41SPiRy3TqH8CPUr5Kdl7QA66pywN4FekGa6iT1ISrb0I1A57+5NnBdqX3dMcgR/lUvkk6R9EWfsjsFZUNAQAFMqI9EMuzy8vLyIE8sFZWCsONSo3FbuUZQMNEy8vBeRAnlkLCyFxxleXl5EYR1Fw/8AES2z3TnDdpE+oXcKi5dx3Y+G81ObiFNcVen7FXBbQOeCDoZ0j76ptw4kUsp3GiFYRVzhtVrRzBA6jnCOsozBGx3XmT9x7MPaSW1s0wXDqrTmtGwj4aLzjDQFRr1oW7gUYab1aoHP/PuUHjoVd4hyEntsqD8YDPbDgOsSPkhxseoxwY25Xe/dSm18sAf9Jfw/FGP9h4PbkjtnegiCiTa7AlX9GHW+unp9VXuQRp99UXaRyVW9tzuN/wBNP2WiumU6Fb4LbMNdVRqyHZB39yka0ieywJmlWrvqhuJPMED3/H/Kt1AoHsJ0KKKMesVsUwwn3zsqbMCOzSZ779/ROzbdnPVWrei0awEz8mAfh0R7bhmuNQQOs6j6ovTw6pTGYjXoNQfie6aswWtWOYkeiz8mm/gwC4fyI315R96QmNtSRKG1rcbt+G/vHRWLatrrz+saoGdmAvGmkiPUD5pP4itP5hIGggTymNk63mpHQOJ+CA4sMxJOwGnfmUVbxg3LULlKnAnkPqnP8KrbPdSeWp7pRykkAbarpX4U2cPc6OQCrRBPo61SUi0YFuqonnM8vLy8iMPLBWVqVhxgrQhbrBQsJHgVtK0BWViZ2GyyFgLZEjDywVlaPctbORHVfC5r+Jt5LABvJTZxDi4ptMHVc5uqnjB7zqQfkVFdYXelq2Ra4Mtj4QPvTKykAdkP4coBtMD0RhrVC+WenuIr3ASzi2KNZOYhrBu4mJ7JruGyEp4tgrajhnEtGscp6rl2OreoVK/FjnZW0KYguDAX9Ttol7iDG7qhcvt6zWhzHZXAaxIB0cDroV1W1wigGwWNI6dUrcQcMW7nFzaYzbk6ySqoTrXaEWVXTeQlgq0mOL5a7LU3BGk+k/oU0YNjTyQyqIeOfJ3+UuPwoNJAke8q1h2HXAe1whwnUOn67grJpSXA+tTh7jo+H3x5o66CyUr2BLQJYTr/ALmzyI5j1R+m7yKdBWR1gW6EOJCzR1C1uzrstsP3RJGSjiKmIXTWaEhLd1jmsBY4llzzBknWBqeyR7+5IdlBg841j0lOhXoqVighyGPgGJzO6Dl36IrRvqrgDAHpK5jReQDlkfU+9SYtUdTrEUqz3M0yu1aTIBIInSDI9yb/AMdPonfrXDtHTmX7wfM0j1Bn5bq/Qvg4aFINpib6TaLvENXOwuqD+g5iAJ5mACjlpiLXjxGHQauadxG/r2SZ0+JXX6hWLRrpvlSVGAEHSVTsTJEbHVGBSBASTLOwbdUtQlDiqvE+v0CeLpkuASRx1T3hHV7hV3tKNm2WtfyK7T+HWH5LdriNXarj9hR0t6Q1LiJ7E6r6DwmkG02NHIBVw5Z59+qIRatlqFsqkeezy8vLyIw8sFZWCsONV4rKwsNNAt2hagKQBCka2eCyvLBKME84oVi18GNKv1nwEjcVX+h1U908Q+mGsU+KMZknVRcGOztqzsUpY1eZnHVOPA9qTaF7dySpLFkNPRo5sSGfCmw2PuETahGEnkUXpqcqZiqFWuLeVfLVo9i7AYzwC1rERuhF5aGdP3TLWdG6GXlfksxFcJyFe4w8ak6n9VTZSqtP7cx6pjY6SZGuymo22YyQj3B2v5IcGpOyku3OnYI0PZUdKlyUz2aLlyLfYIut1i3HNZrU1IxhCOKCnmCxxAwMb4gEmYOnpukTFMrzIbBXT723zAtKTb/BsrjA06eibXNIntqbQs2dOHdk22FsxwBMIbTsIdA5orhlu4GOS2bfwZXFLsPUralk9lu3KFTbgrcxqUhldz6EdCiVraAoza2obsleTNniKuE2ZaACIjYI0GaLQNUp2S2L3SlWb5hKTeLqcnuSnS7bMHokzHZq3DaTe59yKHZ0+VhJwPTa+u1zh7IAb3XcLX2R2XJeF8P8IeIfuF0HBcaZUGhCdRPlknrq8SSGRpWwUFJ6mBV6Z5LRsvLy8iBPLy8vLTjCwVssLDjVoW6wFlYjWeUb3LZxVDEroMaSUMpYjYx1grG8baw5BqSuecU3pIKKGr4lRzz7kq8T1YBUEpeUj0IQ8UJN/V1MrsvBtsKdowDm2VwjEa0mF23gHEW1bSnrq0QR6hFen4oZ6dpyZPh9Uiq5p6lH6ZS3Vflut9xKYablIWNFsFZIlRMcpAUSFNFK+oIDcUSm005Qy5tvRbKv5KaLs4YDo0dUQo0tNFt4Gqu0KK5QHWWpI0tbUuIAGpRpuBN/M4ntor2EWQY3MRq75BWa4VldKS1njX+slKeRfAAq4HQGuQ/8nfuoauBsI8hLSOuoP7ItcFYt9kzwj9AK+zvyYl3li5jocI++XVAcUtZldRvrRtRuVw7HmOySMXsjTMHY7O5H0U868PT9N6lWcPsRqttBkD79FZs3aondW0rShZ6pfJXiL9mSUbtmmFSsqAACJ0XaLsJrP/Dei3da1CpPE0UL3IJARXJFUKT61UNuHOA1iPimu4qw0lDcKsmvLnuGsrPgJZ5LSSpWIty7o0pLwbH3sdM8058Sw22qAf0n6LklGqnVR/Um9XP9kd74a4qa8AOOqcqFwHCQV8zWOLlh0K6VwlxaTDXFOjNx7IZVqXR1hrluhlneB4BBV1r1TGekso4TLy1DlsmAHl5eXlxxgLBK0zLR9SEGhYerVICTeIr7NIB0RXFcSHsgpOxKtuorrN4RZTX8lLCHyHdylbiupqQmHA6ktd3KV+LXblKh7h76OfXT/MVdwrFq1EzTeWzvGx9yqkSSpG01c8zGSLU9R0bh+8qPIqOcSeq6RaVZA7LnXDlI06Ace6c8LutB2ledYueD1KW3HkN8lu1yrUashbF2yFDfEvUXrFdsqBr1irXA0Tk+BXg/Lg1qQNVJgjPFqwfZbqfXoF6lYOfq45W+u57BSC6yDLTGVvX8x961LGmzZy2LjHv7+hnNZomSNN9dlo9wc0EGQdikbEbZxGYTP1aUW4Bui6jUomZovhpP9DxnaPcS4e4J8LvJ+OEFvpPxw809CdVVL68bRpVKrjDWCSfl+qsXD4O0JO46uzUtzQpDMXPZn1gNY0h5knqWtEeqKUsWg0wc5KIXHFIf/p0SWxOZxy/KD6KpcVnVTly6Hl6nnKF4ZWysYXAhp0cPv3osy58PMAJnY9Akwm5dl1lMa/YgbeYYWHdruZiZHqQoG240Vqm85y4nVTEAwdieXIn06LHH6GQufUiIUoW7XLJ0Veq9CxyWlk1J0XnKpTfqpnO0S2bmAzHq8M05lWcIdDBCCY1c6P1gN3VTh/GXObC7xeCvOKfIfx5mei5nUQuUX9m6k4grpGJ3UNklI+KYiHEghPr0j9RJTloADjKauHKxDglyplJ0TPwvbkmUdnQiHZ0W2xd9KnmHJFME44pVNCYKVr50UXdlyuzxJzKroJ9ooa9zg6xLeT6stL1rxIKuseuO8G4++ACdF0/D70PAKfCzeGIsqzkLLyjpvUiemIaKNWrAlL+KYxuApMavxEApVuXqCyz4RbXX8smNwSTqhd4/2ipwVQuj5HnupmURQP4ZryKg9SgHFvPVY4ZxDLWewncrPE8GSnpZIHdQiTqjGA2ni1Wt+KE3DYcnT8NqGZ7ndFTN5HSeK/bBnv6ZyClT6KfAKjgIdvsUW8ACTGqp2hyvfoJOoUEnqPRp4kMFg7QjorkQhuGFzyQBJ0+KbMNsIgmPU8h6Dr3RVwcuhl1sa1rKVtZOdrEDqf06ojSsWNgxJ6n9ByRFzR0VDGbzw2EN9o6N9PVVeEYLWef+adslFfIMxS/82QctXfsoLNs+Z2wEn9AqFvSkydequOphsCTG5E6KP8zb1l7rUI+KNbqoS1z3f7R193RacIYi2gK/jgsc94I0nyBgAd5eU5lk1M7yeTfqta9u14g7iSD0XRk1LzRsoKUPCXyG8fumi3dWY4OGkEGQSTAj4pYrWsN2mBJ9TuSo8DpONW4tJlj6RqtHSoxzYI7yPgitdwcGnkR9QmWy80mLoh+FuPf+Pj+QUwB1MTsRH9pH2FjPNPKScw02+BWLdhDHsPJ2nYiP2UOH1yZHULJPxzBjW6RULjUtO4KneC+GhV8SowQ8bjf1CtYY8HbcooT8uBM45ygj/DggA7/1fv1Q28tiw+k78ii5dAW9sJmRIO4OxTHBSBr9RKH9AEDqFHd1YBRi9wnTNT/48/8AaUrY48hh3B+aTKLT5LI2xmtQn8R3ZggHfdbcKiOazdYUalPPrO6lwCllMJvHjhBN7PS1xVXhiShB3TVxg6GBJPiI61wIm+S/SpCU38POAgJQw8TumnC6eUSssDgMmLvmkQOiRLXh8uqZiOacaLi4K9QtglqTignFPsjweyyAJmw7FPDcBKEueGNlUrWtmJf8EKb7OaT4OrWV2HCQUQY9IOB3+UgE6JxoV5EquuzUR2V4zndncF7Q4mZUFy/VaYI6aTT6LNfWVA+y1Hg/RVKgmk/3qZp0Kiaf5bx3WMKPZyatXNOu4g8/1RSrf+I1Bca0rO7laW1aNFb46kyfckz17S5pw/C5/meEq1HSmb8N9Kz+y6T/AEaMXuTOj1fTdT4bw9Ue5tSofDbyH539m8u6iF34ThUEEtMwdim7hfFadzL/APyDdp5Dq30U9UVJ8jpzlBai9h+GtYIDQ0dOZ/uPNXTUA0C2qFVHPVnt4RJzN6yevUDW5zsN0p1rkve559w9OivYnemp5AfKPmeqotpKO+zyeLo9H0tXgtl2zNA8zt+qrXteAVbrENBKG2dPO4uOw0Hf7+qjnvSKo/8AZhDDKEMzO6Zj3PL6LWfKXnnss1KegAJ+OnwVa4rlxFNmriQ1o9SU5S1KKQPzpHglUnE6eVriBSqNeQCWgnKQHHYHREruiGvqtGzXmOzgHx7pIROnRbQ8MDQB3md1JGpPcqjicNru6VGh49S3yn5ZVTOHjWSRt87dX1/IDc3zHUiR8e6EM8lRzZ9R2P2UduYB+iW8euMj6buoIJ+BH6qRvS1dheSdx+ygsxkcRy3Clw6uHNCmuaPMI48PRUvotvqSJ5q7ZmQEJe/yA/FXMLqy3RWRZHKPAXhVMWwSlcsy1AQeTm6OH79irtuQVNlhM7FeTXQgYhgVS3EEZmcnDbsRyKFW1sAZAXVXQRG45jkl/FOG2uBdR8rv6T7J7dEmVf0MjZ9nIONrrzBiVaTJKI8S1HG4e1wgtcWkdCNFBZUJTF+sRXukEcPoTHROFhb6AKhhGH6CR6pmt6IaEiUh6WHqNIBSeJzVd9wJhB8exPK3KNzohS1mt4SX+IGpU8Nmw9oq7bnpsEDw+mWMn87t0Uo1YC1mIPW9ZMOG4zlEOKTKNXVWqlaANVibXRzimVeEboOoN7K9XckTgHEyHGkT2T1V3WWRyRkHqNBstKI8rx6KVoWtFup7Jb6GLs5BxIIrO7oax6LcYCK7u6BtK9GtbBEdjybL7aqdfw3oHM9/JIds0ucGjcmF2ThrDxQotbzI1Srn4rA6+XpcxF8DXZD8FxR9tXZVbsDqP6mncLfFHSInshjSTUY3q4fUKWLzkqxNYzuvih7A5uxEhAMVvfyNP9x/RQ/xz6TSwahw0nkVScwuaI0M/wDaK31GrF2dT6bwlr6+CzSCnOglVLZ2qxf3OUbpCfBTjbwpX9wSco3JhXrOmGNA+fVDsKp53Gqdtm/Qn79UVe0NEoM3kOeL9SK+rBoUXBrQ+5LjqGNJ7EnKD8JS9xLiUeVu50A5orwpbVKNN5eYdViRza1swJ6nMZTKZftr+DLa3+JpdsYMRxinn8INdUkx5R9ED4mrubQFZhJ8F4PrlcQ1zT8Wn3LNWuKdUcp1B9RuJW2MQbe7pxp4bnt9wn9vgqoyc09J5UxrcXH/AH7A9DE/G3UfEFhnomJzN87e43HvEoBhdfKYTnaVMzQpkiif68oWOGr/AG1TbnkJAvKJtrss/I7zN7O5e4yE32dxLQuT+DJrckbXdUhrgNVLg1SAPVROE68vqs2phxhMrnzjE2Q/Xga7fXUK7CG4VUkIlKtR58uyMhLvGuP/AMLQdkP81wIb6f8AsjeKXzKNN1R5gN+Z5Aeq5DxLfuuSXOOp26AcgEMpYbGOiHlLnFx1JMk9SUx4JZTB5c1rY4X6Jow+0gAdEuc9HRjhbs6EAKPFr0MEK49wa2Uo4pdZnxKXFaa2E7StILigj3eLVLz7LFLXvA2nA3OnxVG4JYBTG51KNIFsK21fMc3LkrYfqgttVgR0V2hcc1jRuhWlW1W91X2Q91aP1VzD255dy5IHwEuTmOH3jqNZr556rsVhdirTa4cwuL3TJCdfw9xaWmi7lt2VF0PKPl9E1cvGWfY9A8ltS9r3LRxWaI1URUjlXHLP55S9RolxAA1TPxv/AKzlHwfSa+qJCurllek1sdsGDg/hkMirU9rkOidKj4WKYDQqtZ+qklJyesojFLhFS880qpb1Iq0+YDm/VXXjc81jBrDxa4nZvmPr0Qt4hkeWO9U53DoNlu1/mjktiMje6iZTIYep0HoCp/kpZva1gWud0KFXYNZwY06E6no0bq3WGSkWN3OnvKxhtHwxlOp5lC228DjxsgpRohrQAIAEDshmL3eUIjVqQEt3DDWqZfyjV3boO6ZJ4sArWvWVsItw+obh/wD8weQ/q7nl/lMlhU8yFXRyjy6ctOiI4LSy0szjJe+B6Bo/z8kdTXQyyXG/2KuNUs2aN2nM39QoLqo99PyggljmGdiXNLY+aI3rZ1VMEgQmKecIGXSEKkS0iRBGh78034LX0S7xRRyVZH5hm9+xV3ALmQh3k6S2JLxpa5mNqjemdf7XRPwMfNQ4VdzSPUBGqnmERIMg+vVK1IeBWfSmWmCOx+/khfZkfbgxWF1npNPeSpAYMqhg7cst5HUIi1siFh3HQ1YJTAYCDM80QcY1QDh25yk0zz1HoUsfi3xWaTP4OkSH1BNR22WnOwPU6+5X1SUo6eZbBxngB484r/iq/h0jNGmYEbPeNC7tyCFW75iduqA4fpyTHh9IEALJhRWIKWVKAi1s3RU7QbK64wElhlDG7qGkBKrqoPmRXGKsmEqYhWnyDrCbCIuTwuWBzuLz7LZ7SsioXOLuu3ZbVh4dJlIbnUqB74CPszo3qV4ED3qS2rx2Qh1WSrTH5dVrRiYV8cuIaNyfkm6wLaTBPNKfDVDO7OfsKzjFc1H5QSA36pDWvBqeI//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8916" name="AutoShape 4" descr="data:image/jpeg;base64,/9j/4AAQSkZJRgABAQAAAQABAAD/2wCEAAkGBxMTEhUSExIVFhUXGBgXFhcXFRcVFRUVFxYXFxcXFRUYHSggGBolHRUVITEhJSkrLi4uFx8zODMtNygtLisBCgoKDg0OGhAQGi0lICUtLS0tLS0tLS0tLS0tLS0tLS0tLS0tLS0tLS0tLS0tLS0tLS0tLS0tLS0tLS0tLS0tLf/AABEIAJ8BPgMBIgACEQEDEQH/xAAcAAACAgMBAQAAAAAAAAAAAAAFBgMEAQIHAAj/xAA6EAABAwIEBAMGBAUEAwAAAAABAAIRAwQFEiExBkFRcRMiYTKBkaGx8AdCwdEUI1Jy4TOCkvFDYoP/xAAZAQADAQEBAAAAAAAAAAAAAAACAwQBAAX/xAApEQACAwACAQQCAQQDAAAAAAAAAQIDESExEgQyQVETIsFxgdHwFFJh/9oADAMBAAIRAxEAPwDt68vLyE08tgtVkLkcZXl5eRGENwdD2Xztxwf5tQcy8z2X0VW2Xz7+IzSLxwA3+9FPZ2VUCthLT4gGwB1XZrJ3kbHQfRcqwmy1mZj4z69V1OzP8pvYLz73rPWojiCTHadlSq3TJj70UF1cHLlafggRoVHExIHWY/77JaQYffeMa6NI566qtX4jpMJE7TvzQo4dWcMrQGgQJO8eiH1uE3g5nOLjMjfL9UyKQEtGKz4opvdlkAdeXxRSldNMlrgfmk2lgsDcj5iY5zyWlrYVaRJaYB256c+fzXNBJDtXY1wlU6bCNjp0P6Klg1V2U5zJ22VsOLdUtoYvolqNPRRkaKxTfIVd79YQNBJkZb6LLaZ5rcvhQ1roNB9ESRzZkUvcvEgEBBLziSk0wXLFTiKkW7x0TYw4FymMQMaysOqJbpcS0yNCD1HMK3bYs1y1xATDtNbPCpWN81xgaK69yFo0VeKaALXHo35rmFxIPbkurY87yu9T8guZ41SPiRy3TqH8CPUr5Kdl7QA66pywN4FekGa6iT1ISrb0I1A57+5NnBdqX3dMcgR/lUvkk6R9EWfsjsFZUNAQAFMqI9EMuzy8vLyIE8sFZWCsONSo3FbuUZQMNEy8vBeRAnlkLCyFxxleXl5EYR1Fw/8AES2z3TnDdpE+oXcKi5dx3Y+G81ObiFNcVen7FXBbQOeCDoZ0j76ptw4kUsp3GiFYRVzhtVrRzBA6jnCOsozBGx3XmT9x7MPaSW1s0wXDqrTmtGwj4aLzjDQFRr1oW7gUYab1aoHP/PuUHjoVd4hyEntsqD8YDPbDgOsSPkhxseoxwY25Xe/dSm18sAf9Jfw/FGP9h4PbkjtnegiCiTa7AlX9GHW+unp9VXuQRp99UXaRyVW9tzuN/wBNP2WiumU6Fb4LbMNdVRqyHZB39yka0ieywJmlWrvqhuJPMED3/H/Kt1AoHsJ0KKKMesVsUwwn3zsqbMCOzSZ779/ROzbdnPVWrei0awEz8mAfh0R7bhmuNQQOs6j6ovTw6pTGYjXoNQfie6aswWtWOYkeiz8mm/gwC4fyI315R96QmNtSRKG1rcbt+G/vHRWLatrrz+saoGdmAvGmkiPUD5pP4itP5hIGggTymNk63mpHQOJ+CA4sMxJOwGnfmUVbxg3LULlKnAnkPqnP8KrbPdSeWp7pRykkAbarpX4U2cPc6OQCrRBPo61SUi0YFuqonnM8vLy8iMPLBWVqVhxgrQhbrBQsJHgVtK0BWViZ2GyyFgLZEjDywVlaPctbORHVfC5r+Jt5LABvJTZxDi4ptMHVc5uqnjB7zqQfkVFdYXelq2Ra4Mtj4QPvTKykAdkP4coBtMD0RhrVC+WenuIr3ASzi2KNZOYhrBu4mJ7JruGyEp4tgrajhnEtGscp6rl2OreoVK/FjnZW0KYguDAX9Ttol7iDG7qhcvt6zWhzHZXAaxIB0cDroV1W1wigGwWNI6dUrcQcMW7nFzaYzbk6ySqoTrXaEWVXTeQlgq0mOL5a7LU3BGk+k/oU0YNjTyQyqIeOfJ3+UuPwoNJAke8q1h2HXAe1whwnUOn67grJpSXA+tTh7jo+H3x5o66CyUr2BLQJYTr/ALmzyI5j1R+m7yKdBWR1gW6EOJCzR1C1uzrstsP3RJGSjiKmIXTWaEhLd1jmsBY4llzzBknWBqeyR7+5IdlBg841j0lOhXoqVighyGPgGJzO6Dl36IrRvqrgDAHpK5jReQDlkfU+9SYtUdTrEUqz3M0yu1aTIBIInSDI9yb/AMdPonfrXDtHTmX7wfM0j1Bn5bq/Qvg4aFINpib6TaLvENXOwuqD+g5iAJ5mACjlpiLXjxGHQauadxG/r2SZ0+JXX6hWLRrpvlSVGAEHSVTsTJEbHVGBSBASTLOwbdUtQlDiqvE+v0CeLpkuASRx1T3hHV7hV3tKNm2WtfyK7T+HWH5LdriNXarj9hR0t6Q1LiJ7E6r6DwmkG02NHIBVw5Z59+qIRatlqFsqkeezy8vLyIw8sFZWCsONV4rKwsNNAt2hagKQBCka2eCyvLBKME84oVi18GNKv1nwEjcVX+h1U908Q+mGsU+KMZknVRcGOztqzsUpY1eZnHVOPA9qTaF7dySpLFkNPRo5sSGfCmw2PuETahGEnkUXpqcqZiqFWuLeVfLVo9i7AYzwC1rERuhF5aGdP3TLWdG6GXlfksxFcJyFe4w8ak6n9VTZSqtP7cx6pjY6SZGuymo22YyQj3B2v5IcGpOyku3OnYI0PZUdKlyUz2aLlyLfYIut1i3HNZrU1IxhCOKCnmCxxAwMb4gEmYOnpukTFMrzIbBXT723zAtKTb/BsrjA06eibXNIntqbQs2dOHdk22FsxwBMIbTsIdA5orhlu4GOS2bfwZXFLsPUralk9lu3KFTbgrcxqUhldz6EdCiVraAoza2obsleTNniKuE2ZaACIjYI0GaLQNUp2S2L3SlWb5hKTeLqcnuSnS7bMHokzHZq3DaTe59yKHZ0+VhJwPTa+u1zh7IAb3XcLX2R2XJeF8P8IeIfuF0HBcaZUGhCdRPlknrq8SSGRpWwUFJ6mBV6Z5LRsvLy8iBPLy8vLTjCwVssLDjVoW6wFlYjWeUb3LZxVDEroMaSUMpYjYx1grG8baw5BqSuecU3pIKKGr4lRzz7kq8T1YBUEpeUj0IQ8UJN/V1MrsvBtsKdowDm2VwjEa0mF23gHEW1bSnrq0QR6hFen4oZ6dpyZPh9Uiq5p6lH6ZS3Vflut9xKYablIWNFsFZIlRMcpAUSFNFK+oIDcUSm005Qy5tvRbKv5KaLs4YDo0dUQo0tNFt4Gqu0KK5QHWWpI0tbUuIAGpRpuBN/M4ntor2EWQY3MRq75BWa4VldKS1njX+slKeRfAAq4HQGuQ/8nfuoauBsI8hLSOuoP7ItcFYt9kzwj9AK+zvyYl3li5jocI++XVAcUtZldRvrRtRuVw7HmOySMXsjTMHY7O5H0U868PT9N6lWcPsRqttBkD79FZs3aondW0rShZ6pfJXiL9mSUbtmmFSsqAACJ0XaLsJrP/Dei3da1CpPE0UL3IJARXJFUKT61UNuHOA1iPimu4qw0lDcKsmvLnuGsrPgJZ5LSSpWIty7o0pLwbH3sdM8058Sw22qAf0n6LklGqnVR/Um9XP9kd74a4qa8AOOqcqFwHCQV8zWOLlh0K6VwlxaTDXFOjNx7IZVqXR1hrluhlneB4BBV1r1TGekso4TLy1DlsmAHl5eXlxxgLBK0zLR9SEGhYerVICTeIr7NIB0RXFcSHsgpOxKtuorrN4RZTX8lLCHyHdylbiupqQmHA6ktd3KV+LXblKh7h76OfXT/MVdwrFq1EzTeWzvGx9yqkSSpG01c8zGSLU9R0bh+8qPIqOcSeq6RaVZA7LnXDlI06Ace6c8LutB2ledYueD1KW3HkN8lu1yrUashbF2yFDfEvUXrFdsqBr1irXA0Tk+BXg/Lg1qQNVJgjPFqwfZbqfXoF6lYOfq45W+u57BSC6yDLTGVvX8x961LGmzZy2LjHv7+hnNZomSNN9dlo9wc0EGQdikbEbZxGYTP1aUW4Bui6jUomZovhpP9DxnaPcS4e4J8LvJ+OEFvpPxw809CdVVL68bRpVKrjDWCSfl+qsXD4O0JO46uzUtzQpDMXPZn1gNY0h5knqWtEeqKUsWg0wc5KIXHFIf/p0SWxOZxy/KD6KpcVnVTly6Hl6nnKF4ZWysYXAhp0cPv3osy58PMAJnY9Akwm5dl1lMa/YgbeYYWHdruZiZHqQoG240Vqm85y4nVTEAwdieXIn06LHH6GQufUiIUoW7XLJ0Veq9CxyWlk1J0XnKpTfqpnO0S2bmAzHq8M05lWcIdDBCCY1c6P1gN3VTh/GXObC7xeCvOKfIfx5mei5nUQuUX9m6k4grpGJ3UNklI+KYiHEghPr0j9RJTloADjKauHKxDglyplJ0TPwvbkmUdnQiHZ0W2xd9KnmHJFME44pVNCYKVr50UXdlyuzxJzKroJ9ooa9zg6xLeT6stL1rxIKuseuO8G4++ACdF0/D70PAKfCzeGIsqzkLLyjpvUiemIaKNWrAlL+KYxuApMavxEApVuXqCyz4RbXX8smNwSTqhd4/2ipwVQuj5HnupmURQP4ZryKg9SgHFvPVY4ZxDLWewncrPE8GSnpZIHdQiTqjGA2ni1Wt+KE3DYcnT8NqGZ7ndFTN5HSeK/bBnv6ZyClT6KfAKjgIdvsUW8ACTGqp2hyvfoJOoUEnqPRp4kMFg7QjorkQhuGFzyQBJ0+KbMNsIgmPU8h6Dr3RVwcuhl1sa1rKVtZOdrEDqf06ojSsWNgxJ6n9ByRFzR0VDGbzw2EN9o6N9PVVeEYLWef+adslFfIMxS/82QctXfsoLNs+Z2wEn9AqFvSkydequOphsCTG5E6KP8zb1l7rUI+KNbqoS1z3f7R193RacIYi2gK/jgsc94I0nyBgAd5eU5lk1M7yeTfqta9u14g7iSD0XRk1LzRsoKUPCXyG8fumi3dWY4OGkEGQSTAj4pYrWsN2mBJ9TuSo8DpONW4tJlj6RqtHSoxzYI7yPgitdwcGnkR9QmWy80mLoh+FuPf+Pj+QUwB1MTsRH9pH2FjPNPKScw02+BWLdhDHsPJ2nYiP2UOH1yZHULJPxzBjW6RULjUtO4KneC+GhV8SowQ8bjf1CtYY8HbcooT8uBM45ygj/DggA7/1fv1Q28tiw+k78ii5dAW9sJmRIO4OxTHBSBr9RKH9AEDqFHd1YBRi9wnTNT/48/8AaUrY48hh3B+aTKLT5LI2xmtQn8R3ZggHfdbcKiOazdYUalPPrO6lwCllMJvHjhBN7PS1xVXhiShB3TVxg6GBJPiI61wIm+S/SpCU38POAgJQw8TumnC6eUSssDgMmLvmkQOiRLXh8uqZiOacaLi4K9QtglqTignFPsjweyyAJmw7FPDcBKEueGNlUrWtmJf8EKb7OaT4OrWV2HCQUQY9IOB3+UgE6JxoV5EquuzUR2V4zndncF7Q4mZUFy/VaYI6aTT6LNfWVA+y1Hg/RVKgmk/3qZp0Kiaf5bx3WMKPZyatXNOu4g8/1RSrf+I1Bca0rO7laW1aNFb46kyfckz17S5pw/C5/meEq1HSmb8N9Kz+y6T/AEaMXuTOj1fTdT4bw9Ue5tSofDbyH539m8u6iF34ThUEEtMwdim7hfFadzL/APyDdp5Dq30U9UVJ8jpzlBai9h+GtYIDQ0dOZ/uPNXTUA0C2qFVHPVnt4RJzN6yevUDW5zsN0p1rkve559w9OivYnemp5AfKPmeqotpKO+zyeLo9H0tXgtl2zNA8zt+qrXteAVbrENBKG2dPO4uOw0Hf7+qjnvSKo/8AZhDDKEMzO6Zj3PL6LWfKXnnss1KegAJ+OnwVa4rlxFNmriQ1o9SU5S1KKQPzpHglUnE6eVriBSqNeQCWgnKQHHYHREruiGvqtGzXmOzgHx7pIROnRbQ8MDQB3md1JGpPcqjicNru6VGh49S3yn5ZVTOHjWSRt87dX1/IDc3zHUiR8e6EM8lRzZ9R2P2UduYB+iW8euMj6buoIJ+BH6qRvS1dheSdx+ygsxkcRy3Clw6uHNCmuaPMI48PRUvotvqSJ5q7ZmQEJe/yA/FXMLqy3RWRZHKPAXhVMWwSlcsy1AQeTm6OH79irtuQVNlhM7FeTXQgYhgVS3EEZmcnDbsRyKFW1sAZAXVXQRG45jkl/FOG2uBdR8rv6T7J7dEmVf0MjZ9nIONrrzBiVaTJKI8S1HG4e1wgtcWkdCNFBZUJTF+sRXukEcPoTHROFhb6AKhhGH6CR6pmt6IaEiUh6WHqNIBSeJzVd9wJhB8exPK3KNzohS1mt4SX+IGpU8Nmw9oq7bnpsEDw+mWMn87t0Uo1YC1mIPW9ZMOG4zlEOKTKNXVWqlaANVibXRzimVeEboOoN7K9XckTgHEyHGkT2T1V3WWRyRkHqNBstKI8rx6KVoWtFup7Jb6GLs5BxIIrO7oax6LcYCK7u6BtK9GtbBEdjybL7aqdfw3oHM9/JIds0ucGjcmF2ThrDxQotbzI1Srn4rA6+XpcxF8DXZD8FxR9tXZVbsDqP6mncLfFHSInshjSTUY3q4fUKWLzkqxNYzuvih7A5uxEhAMVvfyNP9x/RQ/xz6TSwahw0nkVScwuaI0M/wDaK31GrF2dT6bwlr6+CzSCnOglVLZ2qxf3OUbpCfBTjbwpX9wSco3JhXrOmGNA+fVDsKp53Gqdtm/Qn79UVe0NEoM3kOeL9SK+rBoUXBrQ+5LjqGNJ7EnKD8JS9xLiUeVu50A5orwpbVKNN5eYdViRza1swJ6nMZTKZftr+DLa3+JpdsYMRxinn8INdUkx5R9ED4mrubQFZhJ8F4PrlcQ1zT8Wn3LNWuKdUcp1B9RuJW2MQbe7pxp4bnt9wn9vgqoyc09J5UxrcXH/AH7A9DE/G3UfEFhnomJzN87e43HvEoBhdfKYTnaVMzQpkiif68oWOGr/AG1TbnkJAvKJtrss/I7zN7O5e4yE32dxLQuT+DJrckbXdUhrgNVLg1SAPVROE68vqs2phxhMrnzjE2Q/Xga7fXUK7CG4VUkIlKtR58uyMhLvGuP/AMLQdkP81wIb6f8AsjeKXzKNN1R5gN+Z5Aeq5DxLfuuSXOOp26AcgEMpYbGOiHlLnFx1JMk9SUx4JZTB5c1rY4X6Jow+0gAdEuc9HRjhbs6EAKPFr0MEK49wa2Uo4pdZnxKXFaa2E7StILigj3eLVLz7LFLXvA2nA3OnxVG4JYBTG51KNIFsK21fMc3LkrYfqgttVgR0V2hcc1jRuhWlW1W91X2Q91aP1VzD255dy5IHwEuTmOH3jqNZr556rsVhdirTa4cwuL3TJCdfw9xaWmi7lt2VF0PKPl9E1cvGWfY9A8ltS9r3LRxWaI1URUjlXHLP55S9RolxAA1TPxv/AKzlHwfSa+qJCurllek1sdsGDg/hkMirU9rkOidKj4WKYDQqtZ+qklJyesojFLhFS880qpb1Iq0+YDm/VXXjc81jBrDxa4nZvmPr0Qt4hkeWO9U53DoNlu1/mjktiMje6iZTIYep0HoCp/kpZva1gWud0KFXYNZwY06E6no0bq3WGSkWN3OnvKxhtHwxlOp5lC228DjxsgpRohrQAIAEDshmL3eUIjVqQEt3DDWqZfyjV3boO6ZJ4sArWvWVsItw+obh/wD8weQ/q7nl/lMlhU8yFXRyjy6ctOiI4LSy0szjJe+B6Bo/z8kdTXQyyXG/2KuNUs2aN2nM39QoLqo99PyggljmGdiXNLY+aI3rZ1VMEgQmKecIGXSEKkS0iRBGh78034LX0S7xRRyVZH5hm9+xV3ALmQh3k6S2JLxpa5mNqjemdf7XRPwMfNQ4VdzSPUBGqnmERIMg+vVK1IeBWfSmWmCOx+/khfZkfbgxWF1npNPeSpAYMqhg7cst5HUIi1siFh3HQ1YJTAYCDM80QcY1QDh25yk0zz1HoUsfi3xWaTP4OkSH1BNR22WnOwPU6+5X1SUo6eZbBxngB484r/iq/h0jNGmYEbPeNC7tyCFW75iduqA4fpyTHh9IEALJhRWIKWVKAi1s3RU7QbK64wElhlDG7qGkBKrqoPmRXGKsmEqYhWnyDrCbCIuTwuWBzuLz7LZ7SsioXOLuu3ZbVh4dJlIbnUqB74CPszo3qV4ED3qS2rx2Qh1WSrTH5dVrRiYV8cuIaNyfkm6wLaTBPNKfDVDO7OfsKzjFc1H5QSA36pDWvBqeI//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4034" name="Picture 2" descr="http://img.emol.com/2014/04/02/mosquito-efe_102631.jpg"/>
          <p:cNvPicPr>
            <a:picLocks noChangeAspect="1" noChangeArrowheads="1"/>
          </p:cNvPicPr>
          <p:nvPr/>
        </p:nvPicPr>
        <p:blipFill>
          <a:blip r:embed="rId2" cstate="print"/>
          <a:srcRect l="22500" r="23749"/>
          <a:stretch>
            <a:fillRect/>
          </a:stretch>
        </p:blipFill>
        <p:spPr bwMode="auto">
          <a:xfrm>
            <a:off x="4857752" y="1214422"/>
            <a:ext cx="3571032" cy="4429156"/>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9" name="8 Rectángulo"/>
          <p:cNvSpPr/>
          <p:nvPr/>
        </p:nvSpPr>
        <p:spPr>
          <a:xfrm>
            <a:off x="755576" y="1340768"/>
            <a:ext cx="7704856" cy="3970318"/>
          </a:xfrm>
          <a:prstGeom prst="rect">
            <a:avLst/>
          </a:prstGeom>
          <a:solidFill>
            <a:schemeClr val="accent1">
              <a:lumMod val="20000"/>
              <a:lumOff val="80000"/>
            </a:schemeClr>
          </a:solidFill>
        </p:spPr>
        <p:txBody>
          <a:bodyPr wrap="square">
            <a:spAutoFit/>
          </a:bodyPr>
          <a:lstStyle/>
          <a:p>
            <a:r>
              <a:rPr lang="es-VE" dirty="0" smtClean="0"/>
              <a:t>El dengue en cualquiera de sus formas clínicas o complicaciones es la enfermedad de mayor índice sanitario en este momento, esta presente en 100 países, afecta la salud de más de 2500 millones de personas que viven en zonas urbanas, periurbanas y rurales del trópico y </a:t>
            </a:r>
            <a:r>
              <a:rPr lang="es-VE" dirty="0" err="1" smtClean="0"/>
              <a:t>subtrópico</a:t>
            </a:r>
            <a:r>
              <a:rPr lang="es-VE" dirty="0" smtClean="0"/>
              <a:t>. La incidencia anual se estima en decenas de millones de personas, con 500000 hospitalizaciones por dengue hemorrágico o dengue con síndrome de shock, el 90% en niños menores de 15 años. La tasa de mortalidad es del 5% con 24000 muertes por año. Es endémica en muchos países tropicales de Asia, África, islas del pacífico y las Américas, en esta última desde 1987 se ha observado la introducción o la circulación sucesiva de los 4 serotipos en el </a:t>
            </a:r>
            <a:r>
              <a:rPr lang="es-VE" dirty="0" err="1" smtClean="0"/>
              <a:t>caribe</a:t>
            </a:r>
            <a:r>
              <a:rPr lang="es-VE" dirty="0" smtClean="0"/>
              <a:t>, América central y Sudamérica. Desde los años 60, 2 de los serotipos son endémicos o epidémicos en esta región. </a:t>
            </a:r>
            <a:endParaRPr lang="es-VE" dirty="0"/>
          </a:p>
        </p:txBody>
      </p:sp>
    </p:spTree>
  </p:cSld>
  <p:clrMapOvr>
    <a:masterClrMapping/>
  </p:clrMapOvr>
  <p:transition>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11560" y="1043444"/>
            <a:ext cx="3256020" cy="369332"/>
          </a:xfrm>
          <a:prstGeom prst="rect">
            <a:avLst/>
          </a:prstGeom>
          <a:solidFill>
            <a:schemeClr val="accent1">
              <a:lumMod val="20000"/>
              <a:lumOff val="80000"/>
            </a:schemeClr>
          </a:solidFill>
        </p:spPr>
        <p:txBody>
          <a:bodyPr wrap="none">
            <a:spAutoFit/>
          </a:bodyPr>
          <a:lstStyle/>
          <a:p>
            <a:r>
              <a:rPr lang="es-VE" b="1" dirty="0" smtClean="0"/>
              <a:t>Cadena epidemiológica </a:t>
            </a:r>
            <a:endParaRPr lang="es-VE" dirty="0"/>
          </a:p>
        </p:txBody>
      </p:sp>
      <p:sp>
        <p:nvSpPr>
          <p:cNvPr id="7" name="6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pic>
        <p:nvPicPr>
          <p:cNvPr id="25602" name="Picture 2" descr="http://www.elhospital.com/documenta/imagenes/110218/Muetsra-de-sangre.jpg"/>
          <p:cNvPicPr>
            <a:picLocks noChangeAspect="1" noChangeArrowheads="1"/>
          </p:cNvPicPr>
          <p:nvPr/>
        </p:nvPicPr>
        <p:blipFill>
          <a:blip r:embed="rId2" cstate="print"/>
          <a:srcRect r="39552"/>
          <a:stretch>
            <a:fillRect/>
          </a:stretch>
        </p:blipFill>
        <p:spPr bwMode="auto">
          <a:xfrm>
            <a:off x="5000628" y="1000108"/>
            <a:ext cx="3857652" cy="5524500"/>
          </a:xfrm>
          <a:prstGeom prst="rect">
            <a:avLst/>
          </a:prstGeom>
          <a:noFill/>
        </p:spPr>
      </p:pic>
      <p:sp>
        <p:nvSpPr>
          <p:cNvPr id="8" name="7 Rectángulo"/>
          <p:cNvSpPr/>
          <p:nvPr/>
        </p:nvSpPr>
        <p:spPr>
          <a:xfrm>
            <a:off x="285720" y="1762938"/>
            <a:ext cx="5786462" cy="3970318"/>
          </a:xfrm>
          <a:prstGeom prst="rect">
            <a:avLst/>
          </a:prstGeom>
          <a:solidFill>
            <a:schemeClr val="accent3">
              <a:lumMod val="20000"/>
              <a:lumOff val="80000"/>
            </a:schemeClr>
          </a:solidFill>
        </p:spPr>
        <p:txBody>
          <a:bodyPr wrap="square">
            <a:spAutoFit/>
          </a:bodyPr>
          <a:lstStyle/>
          <a:p>
            <a:r>
              <a:rPr lang="es-VE" b="1" dirty="0" smtClean="0"/>
              <a:t>Agente infeccioso: Flavo virus de los serotipos 1, 2, 3 y 4</a:t>
            </a:r>
          </a:p>
          <a:p>
            <a:endParaRPr lang="es-VE" b="1" dirty="0" smtClean="0"/>
          </a:p>
          <a:p>
            <a:r>
              <a:rPr lang="es-VE" b="1" dirty="0" smtClean="0"/>
              <a:t>Reservorio: hombre enfermo</a:t>
            </a:r>
          </a:p>
          <a:p>
            <a:endParaRPr lang="es-VE" b="1" dirty="0" smtClean="0"/>
          </a:p>
          <a:p>
            <a:r>
              <a:rPr lang="es-VE" b="1" dirty="0" smtClean="0"/>
              <a:t>Puerta de salida: piel de los enfermos</a:t>
            </a:r>
          </a:p>
          <a:p>
            <a:endParaRPr lang="es-VE" b="1" dirty="0" smtClean="0"/>
          </a:p>
          <a:p>
            <a:r>
              <a:rPr lang="es-VE" b="1" dirty="0" smtClean="0"/>
              <a:t>Vía de transmisión: hembra infectante del </a:t>
            </a:r>
            <a:r>
              <a:rPr lang="es-VE" b="1" dirty="0" err="1" smtClean="0"/>
              <a:t>Aedes</a:t>
            </a:r>
            <a:r>
              <a:rPr lang="es-VE" b="1" dirty="0" smtClean="0"/>
              <a:t> </a:t>
            </a:r>
            <a:r>
              <a:rPr lang="es-VE" b="1" dirty="0" err="1" smtClean="0"/>
              <a:t>aegypti</a:t>
            </a:r>
            <a:endParaRPr lang="es-VE" b="1" dirty="0" smtClean="0"/>
          </a:p>
          <a:p>
            <a:endParaRPr lang="es-VE" b="1" dirty="0" smtClean="0"/>
          </a:p>
          <a:p>
            <a:r>
              <a:rPr lang="es-VE" b="1" dirty="0" smtClean="0"/>
              <a:t>Puerta de entrada: piel del huésped susceptible </a:t>
            </a:r>
          </a:p>
          <a:p>
            <a:endParaRPr lang="es-VE" b="1" dirty="0" smtClean="0"/>
          </a:p>
          <a:p>
            <a:r>
              <a:rPr lang="es-VE" b="1" dirty="0" smtClean="0"/>
              <a:t>Huésped susceptible: hombre sano</a:t>
            </a:r>
            <a:endParaRPr lang="es-ES" dirty="0" smtClean="0"/>
          </a:p>
        </p:txBody>
      </p:sp>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24578" name="AutoShape 2" descr="data:image/jpeg;base64,/9j/4AAQSkZJRgABAQAAAQABAAD/2wCEAAkGBxITEhIQEhIVFRUVFxUVFRcVFRUVEBUVFRUWFhUVFRUYHSggGBolGxUVITEhJSktLi4uFx8zODMsNygtLisBCgoKDg0OGhAQGi0gHx8tLS0tLS0tLS0tLS0tKy0tLS0tLS0tLS0tLS0tKzctKy0tLS0tLSstLTA3LS03LTctLf/AABEIAMkAvAMBIgACEQEDEQH/xAAbAAACAwEBAQAAAAAAAAAAAAADBAECBQYAB//EADkQAAICAQIEAwUGBQMFAAAAAAABAgMRBCEFEjFBUWFxBhMigZEyUqGxwdEUQkNykhVi8FOCorLh/8QAGgEAAgMBAQAAAAAAAAAAAAAAAAECAwQFBv/EACQRAAICAgMBAAICAwAAAAAAAAABAhEDIQQSMUEiYRNRBRRx/9oADAMBAAIRAxEAPwBL/R9P/wBGH0LLhVC/pQ/xRpQjknlNaOE5S/sQhw+pdK4f4oar01a/pw/xj+xZJdxiEF26DE7L1Vx7Rj9EO1wj4L6IUSwM0zGQCyrXZBIILDc9KsLA9FhMZBRiw8EOwopbHZrJnaN4saNOaMu9ctifYLCjegtsnmimnlsHSGOgeAOpqyhvlKuIrCjmr6nGQ3pmX4pXtkS0lwWFGtAMoi1NmRiLAYSMXlIY10d16Aa5dBzXr7MvFCJJaM1xK4DOIPACo5uESzierQRCBik6w+nZM4kQ64GIYjHIWNZWCDwiABKWMRAQQzBABPISkXjEnlACrRncTr2zjpuanKL6mnKYARoJ5imaETI4W+sfBmvBACLMo4hYnuUCQhq4LG5zt0OWWTqL4ZMXXUDoiDo1A3C3PcyKZYeDRqYgH67PFhP4vC5X0TzH0fVCsSzgmsMBj/oVTRiS4rDTvlssjy/3Lmj8vAtL2s0q6XJ+mcEe6X0sWOT8QpSspMLGBxvDuNWUYhNOdfRffivLxXkdjpNRGyKnB5i90yGLLGfhbyeLPC9+EziCURlx2BSiWmUvVEYigVIxEAL1sPFgooNEACxLpEQQVIAKKBWUBhRPNDsdGFP4LE+zNyjdJmXxinbKD8JszFAJGooFbX2LcoFwYiTKSSE9VWsDnIVnXkkROW1MMSCLVxhHmnJRS7vYF7Sa6ur4dnPtFdV/d4HI2KdrzN58uy9EZsudQ0bOPw5ZdvSNrW+138tMM/7pZx8o/uZOp1eosXx2ya8E+VfgEhodlhYGa9Njsc+fIlI7WHhY4eIyP9Nzu1uXjw2JvU0Z2GFpSvs2aKUTGsoTjnqB4frZ6aaSea5PMo9vVeDNCprlMniSJqXV2iqUFki4yO+znddGDsEPZzWqyiO+8cRku6aWxoSOtF2rPM5IOEmmWpQzGItSNVkiAWMQkCkS0QAYgMRQpAZgwGgiPM8iQGLaqGYsyOHWcsnHz2NyaOf165LIy+TAR09NuUVZjXcaqpWZyWfureT+RznFPau6zMaUq4+PWbX5IrnljD00YsE8niOu4nxSmhZsmk+0es36I4vintfbZmNC5I9Mveb/AERiyocnzSbbfVvdj+i0SWNv1MOTkuWkdXBwIx3LYjVp23l5bfVmnp9MvAd02l3wPafS47GXbN9qOkIQ0weNHbbJpx0pX+Fy/wBR9WCyIThQuuN/HsGjDyGY1cqwieRkkiuU7OS0+cdBfU6ZSNDTLsesqw8jrQd9nP1VWUSU6pNPv4NeDXdHX8H4pG6O+FNfaj+qXXBk3Q8jMs56pq2D3T+T8Uy7Fl6Ovhm5HGWaN/TvIIZrEOGauN0I2R+a7xfdM0YROinezgSi4umXUS8SUicDEeSGKmACwAaGIl8FFJJZbx67I5jjntYo5r0+JS+/1gvHHi/wISmoq2W48UpuonQcQ11VMeayaj4eL9F3OG4zx6Vzca48sfF7zf6IzXKdrcpycpd23kPXp1sjDk5TeonWwcCMdy2LLT5+KWW33e7Y7TpVthDNGna2Y9TpsGVts6CjGKpCC0SHtPpl1DV1ZfoHhUsiobeqC1UJbh41J7otDp0CwiWpFDbK8mO4CNq3yE1E+xnaHMpSef5n9BN7pDjHTbNOUMrY9CvbcYitiNu5Pqim38OJ07G/d5TE9PvjcZrkFFj2CsoyvAD/AAKSx1NCyGe+C0YY+XUi1smpOqMjh2olp7M7uEn8a8F95eaO2081JKSeU1lNdGjlNVQnnzCezXEvdy9zY/gb+Fv+Vvt6M0cfL1/FmDmcbsu69Otii6R5IR4lxaqhfE8yfSK3k/2NzaStnJUXJ0h1mVxH2iqqzFfHL7sX09X2Oc4lxi67bPJD7qe79WKafQpmPLyq1E6eD/Ht7mG4hxm/UPlfww7Rj0+fiC02jx1HqNI0+mw5CjsYZTlLbOrDHDGqiKVaR9jQ0+m22W4SGml1RpU049QSscpUJ10MbjRsN10l4w7Ye3phligUPIISo7Fv4fdfTI9bDYEDgNZG0eqhjIaS2K1stJ7E0tFTexG+KabEOD2faXfmZoWrZozeC1rMn4SZS/UaYtdHZ0VSKTW/Q9z4J5vE0fDHuz5/Q1n0Gqat85FtP+I/CWEQRe2/gw0McuV0Aw3W41StvIlRXYpZWs8pmarRbvzNumjq28tgrYYK2i+Mt0YfNqE2vezwunxPoLS0c+bnlJyffOcv5s6B0PqiZ6bKE5Sf0FGCdpCek0ieHg069KsYPaerl67DenjvlMSQ2xaOmYzTp+niNToz0YWMGifQg8lopVRhhVWwla7heQsUSly2RBYRaLz0PY2wyIrG3gSIArnnbAGuOFhhrsg7I7eZXL0tXlFPfJPBaUxF1rmz3WxedqIqTJygvh7UW43M3gd2XN9uZnuJX4i3/wAwJeyt3NBy/wB0v/ZlTf5IvUagzq4S3PSku4GEl4hcovTMrRwdbHKpoz4Pce0yEW0aNaDgqIN5DYwsdydlVbGK4hnSmsA9PDx+QzFD9RBumK2UYR6vTJLOBt15aDqtYI9SXekZ8q89MFtBpOVvfO/0G/c43JhEXTY1k1SCUtfMvbHYpDu0iZ3bJ4JXrZCneiYLC2CKQOMiPe74C6HVsmNuW0Wzt4gXs8kWWbCUga/oiV3XZ7C2otb6MLKbFLNupXJsvgkWa269RO+3HUJZajG4hqG5RrgnKyW0YLq/XwXmRpvSJdktyEuK3WWSVFXxTnsvJd5PwSCcN0r0di07b5ZLmg33f86+u52vsz7Nx08XOeJXTXxy7Jfcj4JfiD9oOBq6LS2knzQkusZfsa1xvw/Zz585/wAmvBTS3eew9zI5/Rah45ZLDWzXmupq15a3bM10bGlLZxtb2H9LAS08TQ0yT2Fey6tGnp4rx29Q8IdxWHw7IYp3LUyiS+oZqyMKYEpFtL5krorUbGcb5yGjPsL1lvd98iX6CvjGXMHW2L+/XRF1btsK7Do0hlzRDaYGfQFCWUwbHFaGVJJHoyXUXj6llb2AbC2zXcrHy6C9t0Ut2l67Fa7Jy2hCc/7Y4j/nLEfxH1bZBzil6EtmjO1mojH4pSx6/kjbp4PbPexqteEfin9eif1DaXgdFdnPyc0vvTblJemenyJrA2VS5cY+HLWaPU2pOutxi/6k/hS9IP4n9DpfZzgVVCc1mdkvt2S3k/JeC8jauhlC+mnjY0QxRh4Y8vInk9GpIDdAMmekWFJ891EWr5/3M04YwA4tXi+b+ZNc9kcrJqTO7i/KCOV08jR0bwxfWaX3c/J7r9glLFKLjLZdCSnG0a8nsWrXn0AVT2wEpSXcmmV0PqZDsx1A+98Bed+6ef2JNlaiPytLxtT+hnxscm1FN+iyM06a5rauXzWPzJKLZByivWTZJRWx6mWVjO4erhFst5OMP/KX4bfiaGm4JWvtuU/VtR/xjj8SccEnsqnyopV6Zb1CLe6nJJxhJ58E8fXodJRpa4fZhFeiS/IOkWrAvpnly38RztPDLn1UYLzfNL6Lb8Ruv2fj/PZOXksQX1iub8TYwWRYsUV8KpZ5v6K6fh1Ud41xT8cfF9XuxtQPF0WVRS3ZVxBW15QVkAACEn0YrqI8r5l8x6cQNsOwCRWmzKDGc24PyG6rMiGc37RVct0Zfej+TEVFG77U05rjNfyP8Ht+xz8LHg5/IilM7HEl2xr9BtRpVZHl79n4GJbTKt4a/ZnR0yC2VxksSSa8zTkxKezDg5Lx/wDDnKrV1YxC3I3bwSL+zLHk9ytfA5d7F8l/9M38E7N/+3ia9FLL+iWcv6mrwvgTkua7KXaCe/8A3NdPRfUZ0HD4VvP2pfefVeSS6fmacJGjHgS3Ix5uW5ajoNp6YwWIRUV4JBQMWFiaDE2WTPZLRPNDFZeEwqYqyymAWMHkwUbDymMQdMlMFzkxmAIIeK8xHMAWWYNk5KtiHYK6pMRcnB+Q/NgprIBZW+MbISh2awcU8xbi+qbTOplGVbyt13QR6OEm5SrTbeXsU5cXc04M/wDHZhVyGFISrkMQbJmaxhSCwAQDwGFh4jEUhSIeLGKxmJdAoSLgIIixREpjsCWirRbJCYWBXDRbmJK4ACykW5gTJTDYB+c9zAcnlIAGMngcZE84AUtB1zDMUti1ugAM4p9S+EAoltllnY+yESOOomOwZnQHKAREaiwkWCiShiYzBjEGKwGKgBsYgy8ZAkXgMVhslsg2WHRIumeIiSICyJKxLDAgo0XZVAJkIkkgBHme5jzKAFhUzzQNBUBIXaw8fMJCGxF/Ven6l4dC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4580" name="Picture 4" descr="http://telenoticias.com.do/files/2016/02/foto-paciente.gif"/>
          <p:cNvPicPr>
            <a:picLocks noChangeAspect="1" noChangeArrowheads="1"/>
          </p:cNvPicPr>
          <p:nvPr/>
        </p:nvPicPr>
        <p:blipFill>
          <a:blip r:embed="rId2" cstate="print"/>
          <a:srcRect/>
          <a:stretch>
            <a:fillRect/>
          </a:stretch>
        </p:blipFill>
        <p:spPr bwMode="auto">
          <a:xfrm>
            <a:off x="2500298" y="1643050"/>
            <a:ext cx="6305550" cy="4191001"/>
          </a:xfrm>
          <a:prstGeom prst="rect">
            <a:avLst/>
          </a:prstGeom>
          <a:noFill/>
        </p:spPr>
      </p:pic>
      <p:sp>
        <p:nvSpPr>
          <p:cNvPr id="9" name="8 Rectángulo"/>
          <p:cNvSpPr/>
          <p:nvPr/>
        </p:nvSpPr>
        <p:spPr>
          <a:xfrm>
            <a:off x="571472" y="993893"/>
            <a:ext cx="3429024" cy="5078313"/>
          </a:xfrm>
          <a:prstGeom prst="rect">
            <a:avLst/>
          </a:prstGeom>
          <a:solidFill>
            <a:schemeClr val="accent1">
              <a:lumMod val="20000"/>
              <a:lumOff val="80000"/>
            </a:schemeClr>
          </a:solidFill>
        </p:spPr>
        <p:txBody>
          <a:bodyPr wrap="square">
            <a:spAutoFit/>
          </a:bodyPr>
          <a:lstStyle/>
          <a:p>
            <a:r>
              <a:rPr lang="es-VE" b="1" dirty="0" smtClean="0"/>
              <a:t>El periodo de incubación: </a:t>
            </a:r>
            <a:r>
              <a:rPr lang="es-VE" dirty="0" smtClean="0"/>
              <a:t>entre 3 y 14 días, por lo común es de 5 a 7, mientras que la transmisibilidad no se realiza de una persona a otra. Los enfermos infectan a los mosquitos durante el periodo febril, generalmente en los primeros 3 o 5 días de la enfermedad. El mosquito se vuelve infectante durante los 8 a 12 días después de haber picado al enfermo y permanece así durante el resto de su vida, es decir 30 días .</a:t>
            </a:r>
            <a:endParaRPr lang="es-ES" dirty="0" smtClean="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mages.telemetro.com/actualidad/salud/dengue-causo-muertes-pacientes-hemorragico_MEDIMA20130408_0077_5.jpg"/>
          <p:cNvPicPr>
            <a:picLocks noChangeAspect="1" noChangeArrowheads="1"/>
          </p:cNvPicPr>
          <p:nvPr/>
        </p:nvPicPr>
        <p:blipFill>
          <a:blip r:embed="rId2" cstate="print"/>
          <a:srcRect/>
          <a:stretch>
            <a:fillRect/>
          </a:stretch>
        </p:blipFill>
        <p:spPr bwMode="auto">
          <a:xfrm>
            <a:off x="2714612" y="2857496"/>
            <a:ext cx="6048375" cy="3400426"/>
          </a:xfrm>
          <a:prstGeom prst="rect">
            <a:avLst/>
          </a:prstGeom>
          <a:noFill/>
        </p:spPr>
      </p:pic>
      <p:sp>
        <p:nvSpPr>
          <p:cNvPr id="6" name="5 Rectángulo"/>
          <p:cNvSpPr/>
          <p:nvPr/>
        </p:nvSpPr>
        <p:spPr>
          <a:xfrm>
            <a:off x="500034" y="857232"/>
            <a:ext cx="7500990" cy="2862322"/>
          </a:xfrm>
          <a:prstGeom prst="rect">
            <a:avLst/>
          </a:prstGeom>
          <a:solidFill>
            <a:schemeClr val="accent1">
              <a:lumMod val="20000"/>
              <a:lumOff val="80000"/>
            </a:schemeClr>
          </a:solidFill>
        </p:spPr>
        <p:txBody>
          <a:bodyPr wrap="square">
            <a:spAutoFit/>
          </a:bodyPr>
          <a:lstStyle/>
          <a:p>
            <a:r>
              <a:rPr lang="es-VE" b="1" dirty="0" smtClean="0"/>
              <a:t>Medidas de control</a:t>
            </a:r>
          </a:p>
          <a:p>
            <a:endParaRPr lang="es-VE" dirty="0" smtClean="0"/>
          </a:p>
          <a:p>
            <a:r>
              <a:rPr lang="es-VE" dirty="0" smtClean="0"/>
              <a:t> Se exige con carácter previo el estudio entomológico para determinar: </a:t>
            </a:r>
          </a:p>
          <a:p>
            <a:endParaRPr lang="es-VE" dirty="0" smtClean="0"/>
          </a:p>
          <a:p>
            <a:r>
              <a:rPr lang="es-VE" dirty="0" smtClean="0"/>
              <a:t>- La densidad de los vectores </a:t>
            </a:r>
          </a:p>
          <a:p>
            <a:endParaRPr lang="es-VE" dirty="0" smtClean="0"/>
          </a:p>
          <a:p>
            <a:r>
              <a:rPr lang="es-VE" dirty="0" smtClean="0"/>
              <a:t>- El hábitat en fase larvaria y adulta </a:t>
            </a:r>
          </a:p>
          <a:p>
            <a:endParaRPr lang="es-VE" dirty="0" smtClean="0"/>
          </a:p>
          <a:p>
            <a:r>
              <a:rPr lang="es-VE" dirty="0" smtClean="0"/>
              <a:t>- Puesta en práctica de programas para su eliminación. </a:t>
            </a:r>
          </a:p>
        </p:txBody>
      </p:sp>
      <p:sp>
        <p:nvSpPr>
          <p:cNvPr id="7" name="6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12" name="11 Rectángulo"/>
          <p:cNvSpPr/>
          <p:nvPr/>
        </p:nvSpPr>
        <p:spPr>
          <a:xfrm>
            <a:off x="539552" y="1196752"/>
            <a:ext cx="7614592" cy="4801314"/>
          </a:xfrm>
          <a:prstGeom prst="rect">
            <a:avLst/>
          </a:prstGeom>
          <a:solidFill>
            <a:schemeClr val="accent1">
              <a:lumMod val="20000"/>
              <a:lumOff val="80000"/>
            </a:schemeClr>
          </a:solidFill>
        </p:spPr>
        <p:txBody>
          <a:bodyPr wrap="square">
            <a:spAutoFit/>
          </a:bodyPr>
          <a:lstStyle/>
          <a:p>
            <a:r>
              <a:rPr lang="es-VE" b="1" dirty="0" smtClean="0"/>
              <a:t>El equipo de salud para el manejo de esta enfermedad debe realizar: </a:t>
            </a:r>
          </a:p>
          <a:p>
            <a:endParaRPr lang="es-VE" dirty="0" smtClean="0"/>
          </a:p>
          <a:p>
            <a:r>
              <a:rPr lang="es-VE" dirty="0" smtClean="0"/>
              <a:t>1. Educación sanitaria a la población </a:t>
            </a:r>
          </a:p>
          <a:p>
            <a:endParaRPr lang="es-VE" dirty="0" smtClean="0"/>
          </a:p>
          <a:p>
            <a:r>
              <a:rPr lang="es-VE" dirty="0" smtClean="0"/>
              <a:t>2. Control higiénico del ambiente </a:t>
            </a:r>
          </a:p>
          <a:p>
            <a:endParaRPr lang="es-VE" dirty="0" smtClean="0"/>
          </a:p>
          <a:p>
            <a:r>
              <a:rPr lang="es-VE" dirty="0" smtClean="0"/>
              <a:t>3. Ingresar en el hogar a casos sospechosos y notificar el mismo </a:t>
            </a:r>
          </a:p>
          <a:p>
            <a:endParaRPr lang="es-VE" dirty="0" smtClean="0"/>
          </a:p>
          <a:p>
            <a:r>
              <a:rPr lang="es-VE" dirty="0" smtClean="0"/>
              <a:t>4. Aislamiento del enfermo por 5 días </a:t>
            </a:r>
          </a:p>
          <a:p>
            <a:endParaRPr lang="es-VE" dirty="0" smtClean="0"/>
          </a:p>
          <a:p>
            <a:r>
              <a:rPr lang="es-VE" dirty="0" smtClean="0"/>
              <a:t>5. Tratamiento sintomático </a:t>
            </a:r>
          </a:p>
          <a:p>
            <a:endParaRPr lang="es-VE" dirty="0" smtClean="0"/>
          </a:p>
          <a:p>
            <a:r>
              <a:rPr lang="es-VE" dirty="0" smtClean="0"/>
              <a:t>6. Hospitalizar al paciente complicado </a:t>
            </a:r>
          </a:p>
          <a:p>
            <a:endParaRPr lang="es-VE" dirty="0" smtClean="0"/>
          </a:p>
          <a:p>
            <a:r>
              <a:rPr lang="es-VE" dirty="0" smtClean="0"/>
              <a:t>7. Vigilancia epidemiológica </a:t>
            </a:r>
          </a:p>
        </p:txBody>
      </p:sp>
      <p:pic>
        <p:nvPicPr>
          <p:cNvPr id="22530" name="Picture 2" descr="http://web.minsal.cl/sites/default/files/images/DENGUE1.jpg"/>
          <p:cNvPicPr>
            <a:picLocks noChangeAspect="1" noChangeArrowheads="1"/>
          </p:cNvPicPr>
          <p:nvPr/>
        </p:nvPicPr>
        <p:blipFill>
          <a:blip r:embed="rId2" cstate="print"/>
          <a:srcRect/>
          <a:stretch>
            <a:fillRect/>
          </a:stretch>
        </p:blipFill>
        <p:spPr bwMode="auto">
          <a:xfrm>
            <a:off x="5214942" y="3643314"/>
            <a:ext cx="3476625" cy="2476501"/>
          </a:xfrm>
          <a:prstGeom prst="rect">
            <a:avLst/>
          </a:prstGeom>
          <a:noFill/>
        </p:spPr>
      </p:pic>
    </p:spTree>
  </p:cSld>
  <p:clrMapOvr>
    <a:masterClrMapping/>
  </p:clrMapOvr>
  <p:transition>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telemetro.com/actualidad/salud/Zika-transmitido-meningoencefalitis-FotoIlustrativa-EFE_MEDIMA20160310_0243_31.jpg"/>
          <p:cNvPicPr>
            <a:picLocks noChangeAspect="1" noChangeArrowheads="1"/>
          </p:cNvPicPr>
          <p:nvPr/>
        </p:nvPicPr>
        <p:blipFill>
          <a:blip r:embed="rId2" cstate="print"/>
          <a:srcRect/>
          <a:stretch>
            <a:fillRect/>
          </a:stretch>
        </p:blipFill>
        <p:spPr bwMode="auto">
          <a:xfrm>
            <a:off x="3643306" y="2143116"/>
            <a:ext cx="4833929" cy="2717659"/>
          </a:xfrm>
          <a:prstGeom prst="rect">
            <a:avLst/>
          </a:prstGeom>
          <a:noFill/>
        </p:spPr>
      </p:pic>
      <p:sp>
        <p:nvSpPr>
          <p:cNvPr id="6" name="5 Rectángulo"/>
          <p:cNvSpPr/>
          <p:nvPr/>
        </p:nvSpPr>
        <p:spPr>
          <a:xfrm>
            <a:off x="428596" y="2000240"/>
            <a:ext cx="3000396" cy="3416320"/>
          </a:xfrm>
          <a:prstGeom prst="rect">
            <a:avLst/>
          </a:prstGeom>
          <a:solidFill>
            <a:schemeClr val="accent3">
              <a:lumMod val="20000"/>
              <a:lumOff val="80000"/>
            </a:schemeClr>
          </a:solidFill>
        </p:spPr>
        <p:txBody>
          <a:bodyPr wrap="square">
            <a:spAutoFit/>
          </a:bodyPr>
          <a:lstStyle/>
          <a:p>
            <a:r>
              <a:rPr lang="es-VE" dirty="0" smtClean="0"/>
              <a:t>Infección potencialmente epidémica, trasmitida por el virus </a:t>
            </a:r>
            <a:r>
              <a:rPr lang="es-VE" dirty="0" err="1" smtClean="0"/>
              <a:t>flavivirus</a:t>
            </a:r>
            <a:r>
              <a:rPr lang="es-VE" dirty="0" smtClean="0"/>
              <a:t>, la enfermedad se caracteriza por: Falla renal, miocárdica y hemorragias generalizadas con una alta tasa de letalidad, la que puede llegar hasta un 50% de epidemias. </a:t>
            </a:r>
            <a:endParaRPr lang="es-ES" dirty="0" smtClean="0"/>
          </a:p>
        </p:txBody>
      </p:sp>
      <p:sp>
        <p:nvSpPr>
          <p:cNvPr id="7" name="6 Rectángulo"/>
          <p:cNvSpPr/>
          <p:nvPr/>
        </p:nvSpPr>
        <p:spPr>
          <a:xfrm>
            <a:off x="683568" y="1340768"/>
            <a:ext cx="2238113" cy="369332"/>
          </a:xfrm>
          <a:prstGeom prst="rect">
            <a:avLst/>
          </a:prstGeom>
          <a:solidFill>
            <a:schemeClr val="accent1">
              <a:lumMod val="20000"/>
              <a:lumOff val="80000"/>
            </a:schemeClr>
          </a:solidFill>
        </p:spPr>
        <p:txBody>
          <a:bodyPr wrap="none">
            <a:spAutoFit/>
          </a:bodyPr>
          <a:lstStyle/>
          <a:p>
            <a:r>
              <a:rPr lang="es-VE" b="1" dirty="0" smtClean="0"/>
              <a:t>Fiebre Amarilla </a:t>
            </a:r>
            <a:endParaRPr lang="es-VE" b="1" dirty="0"/>
          </a:p>
        </p:txBody>
      </p:sp>
      <p:sp>
        <p:nvSpPr>
          <p:cNvPr id="8" name="7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Tree>
  </p:cSld>
  <p:clrMapOvr>
    <a:masterClrMapping/>
  </p:clrMapOvr>
  <p:transition>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71472" y="1785926"/>
            <a:ext cx="2786082" cy="3693319"/>
          </a:xfrm>
          <a:prstGeom prst="rect">
            <a:avLst/>
          </a:prstGeom>
          <a:solidFill>
            <a:schemeClr val="accent1">
              <a:lumMod val="20000"/>
              <a:lumOff val="80000"/>
            </a:schemeClr>
          </a:solidFill>
        </p:spPr>
        <p:txBody>
          <a:bodyPr wrap="square">
            <a:spAutoFit/>
          </a:bodyPr>
          <a:lstStyle/>
          <a:p>
            <a:r>
              <a:rPr lang="es-ES" dirty="0" smtClean="0"/>
              <a:t>Infección potencialmente epidémica, trasmitida por el virus </a:t>
            </a:r>
            <a:r>
              <a:rPr lang="es-ES" dirty="0" err="1" smtClean="0"/>
              <a:t>flavivirus</a:t>
            </a:r>
            <a:r>
              <a:rPr lang="es-ES" dirty="0" smtClean="0"/>
              <a:t>, la enfermedad se caracteriza por: Falla renal, miocárdica y hemorragias generalizadas con una alta tasa de letalidad, la que puede llegar hasta un 50% de epidemias.</a:t>
            </a:r>
          </a:p>
        </p:txBody>
      </p:sp>
      <p:sp>
        <p:nvSpPr>
          <p:cNvPr id="7" name="6 Rectángulo"/>
          <p:cNvSpPr/>
          <p:nvPr/>
        </p:nvSpPr>
        <p:spPr>
          <a:xfrm>
            <a:off x="683568" y="1052736"/>
            <a:ext cx="2238113" cy="369332"/>
          </a:xfrm>
          <a:prstGeom prst="rect">
            <a:avLst/>
          </a:prstGeom>
          <a:solidFill>
            <a:schemeClr val="accent1">
              <a:lumMod val="20000"/>
              <a:lumOff val="80000"/>
            </a:schemeClr>
          </a:solidFill>
        </p:spPr>
        <p:txBody>
          <a:bodyPr wrap="none">
            <a:spAutoFit/>
          </a:bodyPr>
          <a:lstStyle/>
          <a:p>
            <a:r>
              <a:rPr lang="es-VE" b="1" dirty="0" smtClean="0"/>
              <a:t>Fiebre Amarilla </a:t>
            </a:r>
            <a:endParaRPr lang="es-VE" b="1" dirty="0"/>
          </a:p>
        </p:txBody>
      </p:sp>
      <p:sp>
        <p:nvSpPr>
          <p:cNvPr id="8" name="7 Rectángulo"/>
          <p:cNvSpPr/>
          <p:nvPr/>
        </p:nvSpPr>
        <p:spPr>
          <a:xfrm>
            <a:off x="5143504" y="4357694"/>
            <a:ext cx="3240360" cy="1754326"/>
          </a:xfrm>
          <a:prstGeom prst="rect">
            <a:avLst/>
          </a:prstGeom>
          <a:solidFill>
            <a:schemeClr val="tx2">
              <a:lumMod val="10000"/>
              <a:lumOff val="90000"/>
            </a:schemeClr>
          </a:solidFill>
        </p:spPr>
        <p:txBody>
          <a:bodyPr wrap="square">
            <a:spAutoFit/>
          </a:bodyPr>
          <a:lstStyle/>
          <a:p>
            <a:pPr algn="ctr"/>
            <a:r>
              <a:rPr lang="es-VE" dirty="0" smtClean="0"/>
              <a:t>Tipos de trasmisión de la enfermedad:</a:t>
            </a:r>
          </a:p>
          <a:p>
            <a:pPr algn="ctr"/>
            <a:endParaRPr lang="es-VE" dirty="0" smtClean="0"/>
          </a:p>
          <a:p>
            <a:r>
              <a:rPr lang="es-VE" dirty="0" smtClean="0"/>
              <a:t>- urbana,</a:t>
            </a:r>
          </a:p>
          <a:p>
            <a:r>
              <a:rPr lang="es-VE" dirty="0" smtClean="0"/>
              <a:t> -selvática</a:t>
            </a:r>
          </a:p>
          <a:p>
            <a:r>
              <a:rPr lang="es-VE" dirty="0" smtClean="0"/>
              <a:t> -intermedia. </a:t>
            </a:r>
            <a:endParaRPr lang="es-VE" dirty="0"/>
          </a:p>
        </p:txBody>
      </p:sp>
      <p:sp>
        <p:nvSpPr>
          <p:cNvPr id="9" name="8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pic>
        <p:nvPicPr>
          <p:cNvPr id="20482" name="Picture 2" descr="http://clinicadelviajero.com.mx/wp-content/uploads/2015/04/Fiebre-Amarilla-CAPV-540x280.jpg"/>
          <p:cNvPicPr>
            <a:picLocks noChangeAspect="1" noChangeArrowheads="1"/>
          </p:cNvPicPr>
          <p:nvPr/>
        </p:nvPicPr>
        <p:blipFill>
          <a:blip r:embed="rId2" cstate="print"/>
          <a:srcRect/>
          <a:stretch>
            <a:fillRect/>
          </a:stretch>
        </p:blipFill>
        <p:spPr bwMode="auto">
          <a:xfrm>
            <a:off x="3500430" y="1357298"/>
            <a:ext cx="5143500" cy="2667000"/>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8" name="7 Rectángulo"/>
          <p:cNvSpPr/>
          <p:nvPr/>
        </p:nvSpPr>
        <p:spPr>
          <a:xfrm>
            <a:off x="500034" y="2500306"/>
            <a:ext cx="2603118" cy="1477328"/>
          </a:xfrm>
          <a:prstGeom prst="rect">
            <a:avLst/>
          </a:prstGeom>
          <a:solidFill>
            <a:schemeClr val="tx2">
              <a:lumMod val="10000"/>
              <a:lumOff val="90000"/>
            </a:schemeClr>
          </a:solidFill>
        </p:spPr>
        <p:txBody>
          <a:bodyPr wrap="square">
            <a:spAutoFit/>
          </a:bodyPr>
          <a:lstStyle/>
          <a:p>
            <a:r>
              <a:rPr lang="es-VE" b="1" dirty="0" smtClean="0"/>
              <a:t>Dos formas clínicas </a:t>
            </a:r>
            <a:r>
              <a:rPr lang="es-VE" dirty="0" smtClean="0"/>
              <a:t>:</a:t>
            </a:r>
          </a:p>
          <a:p>
            <a:endParaRPr lang="es-VE" dirty="0" smtClean="0"/>
          </a:p>
          <a:p>
            <a:pPr>
              <a:buFontTx/>
              <a:buChar char="-"/>
            </a:pPr>
            <a:r>
              <a:rPr lang="es-VE" dirty="0" smtClean="0"/>
              <a:t>leve  </a:t>
            </a:r>
          </a:p>
          <a:p>
            <a:pPr>
              <a:buFontTx/>
              <a:buChar char="-"/>
            </a:pPr>
            <a:r>
              <a:rPr lang="es-VE" dirty="0" smtClean="0"/>
              <a:t>grave o clásica. </a:t>
            </a:r>
            <a:endParaRPr lang="es-VE" dirty="0"/>
          </a:p>
        </p:txBody>
      </p:sp>
      <p:sp>
        <p:nvSpPr>
          <p:cNvPr id="9" name="8 Rectángulo"/>
          <p:cNvSpPr/>
          <p:nvPr/>
        </p:nvSpPr>
        <p:spPr>
          <a:xfrm>
            <a:off x="683568" y="1052736"/>
            <a:ext cx="2238113" cy="369332"/>
          </a:xfrm>
          <a:prstGeom prst="rect">
            <a:avLst/>
          </a:prstGeom>
          <a:solidFill>
            <a:schemeClr val="accent1">
              <a:lumMod val="20000"/>
              <a:lumOff val="80000"/>
            </a:schemeClr>
          </a:solidFill>
        </p:spPr>
        <p:txBody>
          <a:bodyPr wrap="none">
            <a:spAutoFit/>
          </a:bodyPr>
          <a:lstStyle/>
          <a:p>
            <a:r>
              <a:rPr lang="es-VE" b="1" dirty="0" smtClean="0"/>
              <a:t>Fiebre Amarilla </a:t>
            </a:r>
            <a:endParaRPr lang="es-VE" b="1" dirty="0"/>
          </a:p>
        </p:txBody>
      </p:sp>
      <p:pic>
        <p:nvPicPr>
          <p:cNvPr id="19458" name="Picture 2" descr="http://estaticos04.elmundo.es/elmundosalud/imagenes/2012/12/03/noticias/1354557544_0.jpg"/>
          <p:cNvPicPr>
            <a:picLocks noChangeAspect="1" noChangeArrowheads="1"/>
          </p:cNvPicPr>
          <p:nvPr/>
        </p:nvPicPr>
        <p:blipFill>
          <a:blip r:embed="rId2" cstate="print"/>
          <a:srcRect/>
          <a:stretch>
            <a:fillRect/>
          </a:stretch>
        </p:blipFill>
        <p:spPr bwMode="auto">
          <a:xfrm>
            <a:off x="2928926" y="1571612"/>
            <a:ext cx="5656732" cy="3767144"/>
          </a:xfrm>
          <a:prstGeom prst="rect">
            <a:avLst/>
          </a:prstGeom>
          <a:noFill/>
        </p:spPr>
      </p:pic>
    </p:spTree>
  </p:cSld>
  <p:clrMapOvr>
    <a:masterClrMapping/>
  </p:clrMapOvr>
  <p:transition>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11560" y="1268760"/>
            <a:ext cx="6000776" cy="2585323"/>
          </a:xfrm>
          <a:prstGeom prst="rect">
            <a:avLst/>
          </a:prstGeom>
          <a:solidFill>
            <a:schemeClr val="accent1">
              <a:lumMod val="20000"/>
              <a:lumOff val="80000"/>
            </a:schemeClr>
          </a:solidFill>
        </p:spPr>
        <p:txBody>
          <a:bodyPr wrap="square">
            <a:spAutoFit/>
          </a:bodyPr>
          <a:lstStyle/>
          <a:p>
            <a:r>
              <a:rPr lang="es-VE" b="1" dirty="0" smtClean="0"/>
              <a:t>Magnitud del problema </a:t>
            </a:r>
          </a:p>
          <a:p>
            <a:endParaRPr lang="es-VE" dirty="0" smtClean="0"/>
          </a:p>
          <a:p>
            <a:r>
              <a:rPr lang="es-VE" dirty="0" smtClean="0"/>
              <a:t>Anualmente se producen alrededor de 200 mil casos en el mundo, la distribución de esta enfermedad es principalmente en las zonas tropicales del África y Sur América, en esta última el 80% de los casos declarados se encuentran en Perú y Bolivia aunque actualmente Brasil registra un número importante de estos.</a:t>
            </a:r>
            <a:endParaRPr lang="es-ES" dirty="0"/>
          </a:p>
        </p:txBody>
      </p:sp>
      <p:sp>
        <p:nvSpPr>
          <p:cNvPr id="7" name="6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8" name="7 Rectángulo"/>
          <p:cNvSpPr/>
          <p:nvPr/>
        </p:nvSpPr>
        <p:spPr>
          <a:xfrm>
            <a:off x="683568" y="4149080"/>
            <a:ext cx="7632848" cy="1754326"/>
          </a:xfrm>
          <a:prstGeom prst="rect">
            <a:avLst/>
          </a:prstGeom>
          <a:solidFill>
            <a:schemeClr val="tx2">
              <a:lumMod val="10000"/>
              <a:lumOff val="90000"/>
            </a:schemeClr>
          </a:solidFill>
        </p:spPr>
        <p:txBody>
          <a:bodyPr wrap="square">
            <a:spAutoFit/>
          </a:bodyPr>
          <a:lstStyle/>
          <a:p>
            <a:r>
              <a:rPr lang="es-VE" b="1" dirty="0" smtClean="0"/>
              <a:t>Fiebre amarilla selvática</a:t>
            </a:r>
          </a:p>
          <a:p>
            <a:endParaRPr lang="es-VE" b="1" dirty="0" smtClean="0"/>
          </a:p>
          <a:p>
            <a:r>
              <a:rPr lang="es-VE" dirty="0" smtClean="0"/>
              <a:t> Incluyen primates y se limitan a regiones tropicales de África y América latina, en esta ultima cientos de casos aparecen en trabajadores expuestos a mosquitos en la salva de Bolivia, Brasil, Colombia, Ecuador y Perú. </a:t>
            </a:r>
            <a:endParaRPr lang="es-VE"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971600" y="1679897"/>
            <a:ext cx="7272808" cy="3693319"/>
          </a:xfrm>
          <a:prstGeom prst="rect">
            <a:avLst/>
          </a:prstGeom>
          <a:solidFill>
            <a:schemeClr val="accent1">
              <a:lumMod val="20000"/>
              <a:lumOff val="80000"/>
            </a:schemeClr>
          </a:solidFill>
        </p:spPr>
        <p:txBody>
          <a:bodyPr wrap="square">
            <a:spAutoFit/>
          </a:bodyPr>
          <a:lstStyle/>
          <a:p>
            <a:r>
              <a:rPr lang="es-VE" b="1" dirty="0" smtClean="0"/>
              <a:t>Agente infeccioso </a:t>
            </a:r>
            <a:r>
              <a:rPr lang="es-VE" dirty="0" smtClean="0"/>
              <a:t>el virus de la fiebre amarilla del genero </a:t>
            </a:r>
            <a:r>
              <a:rPr lang="es-VE" dirty="0" err="1" smtClean="0"/>
              <a:t>flavivirus</a:t>
            </a:r>
            <a:r>
              <a:rPr lang="es-VE" dirty="0" smtClean="0"/>
              <a:t>. </a:t>
            </a:r>
          </a:p>
          <a:p>
            <a:endParaRPr lang="es-VE" dirty="0" smtClean="0"/>
          </a:p>
          <a:p>
            <a:r>
              <a:rPr lang="es-VE" b="1" dirty="0" smtClean="0"/>
              <a:t>El reservorio </a:t>
            </a:r>
            <a:r>
              <a:rPr lang="es-VE" dirty="0" smtClean="0"/>
              <a:t>en las zonas urbanas es el hombre y el mosquito Aedes </a:t>
            </a:r>
            <a:r>
              <a:rPr lang="es-VE" dirty="0" err="1" smtClean="0"/>
              <a:t>Aegyptis</a:t>
            </a:r>
            <a:r>
              <a:rPr lang="es-VE" dirty="0" smtClean="0"/>
              <a:t>, mientras q en las zonas selváticas lo constituyen otros vertebrados aparte del hombre principalmente monos y mosquitos de la selva </a:t>
            </a:r>
          </a:p>
          <a:p>
            <a:endParaRPr lang="es-VE" dirty="0" smtClean="0"/>
          </a:p>
          <a:p>
            <a:r>
              <a:rPr lang="es-VE" b="1" dirty="0" smtClean="0"/>
              <a:t> La puerta de salida </a:t>
            </a:r>
            <a:r>
              <a:rPr lang="es-VE" dirty="0" smtClean="0"/>
              <a:t>es la piel del enfermo </a:t>
            </a:r>
          </a:p>
          <a:p>
            <a:endParaRPr lang="es-VE" dirty="0" smtClean="0"/>
          </a:p>
          <a:p>
            <a:r>
              <a:rPr lang="es-VE" b="1" dirty="0" smtClean="0"/>
              <a:t> La vía de transmisión </a:t>
            </a:r>
            <a:r>
              <a:rPr lang="es-VE" dirty="0" smtClean="0"/>
              <a:t>fundamental tanto en zonas rurales como urbanas es el vector hembra del mosquito </a:t>
            </a:r>
            <a:r>
              <a:rPr lang="es-VE" dirty="0" err="1" smtClean="0"/>
              <a:t>Aedes</a:t>
            </a:r>
            <a:r>
              <a:rPr lang="es-VE" dirty="0" smtClean="0"/>
              <a:t> </a:t>
            </a:r>
            <a:r>
              <a:rPr lang="es-VE" dirty="0" err="1" smtClean="0"/>
              <a:t>aegyptis</a:t>
            </a:r>
            <a:r>
              <a:rPr lang="es-VE" dirty="0" smtClean="0"/>
              <a:t>. </a:t>
            </a:r>
          </a:p>
        </p:txBody>
      </p:sp>
      <p:sp>
        <p:nvSpPr>
          <p:cNvPr id="8" name="7 Rectángulo"/>
          <p:cNvSpPr/>
          <p:nvPr/>
        </p:nvSpPr>
        <p:spPr>
          <a:xfrm>
            <a:off x="539552" y="971436"/>
            <a:ext cx="3256020" cy="369332"/>
          </a:xfrm>
          <a:prstGeom prst="rect">
            <a:avLst/>
          </a:prstGeom>
          <a:solidFill>
            <a:schemeClr val="accent1">
              <a:lumMod val="20000"/>
              <a:lumOff val="80000"/>
            </a:schemeClr>
          </a:solidFill>
        </p:spPr>
        <p:txBody>
          <a:bodyPr wrap="none">
            <a:spAutoFit/>
          </a:bodyPr>
          <a:lstStyle/>
          <a:p>
            <a:r>
              <a:rPr lang="es-ES" b="1" dirty="0" smtClean="0"/>
              <a:t>Cadena epidemiológica </a:t>
            </a:r>
            <a:endParaRPr lang="es-ES" dirty="0"/>
          </a:p>
        </p:txBody>
      </p:sp>
      <p:sp>
        <p:nvSpPr>
          <p:cNvPr id="6" name="5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9" name="8 CuadroTexto"/>
          <p:cNvSpPr txBox="1"/>
          <p:nvPr/>
        </p:nvSpPr>
        <p:spPr>
          <a:xfrm>
            <a:off x="7164288" y="980728"/>
            <a:ext cx="1296144" cy="369332"/>
          </a:xfrm>
          <a:prstGeom prst="rect">
            <a:avLst/>
          </a:prstGeom>
          <a:solidFill>
            <a:schemeClr val="tx2">
              <a:lumMod val="10000"/>
              <a:lumOff val="90000"/>
            </a:schemeClr>
          </a:solidFill>
        </p:spPr>
        <p:txBody>
          <a:bodyPr wrap="square" rtlCol="0">
            <a:spAutoFit/>
          </a:bodyPr>
          <a:lstStyle/>
          <a:p>
            <a:r>
              <a:rPr lang="es-VE" b="1" dirty="0" smtClean="0"/>
              <a:t>Dengue</a:t>
            </a:r>
            <a:endParaRPr lang="es-VE" b="1" dirty="0"/>
          </a:p>
        </p:txBody>
      </p:sp>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5286380" y="1571612"/>
            <a:ext cx="3286148" cy="3693319"/>
          </a:xfrm>
          <a:prstGeom prst="rect">
            <a:avLst/>
          </a:prstGeom>
          <a:solidFill>
            <a:schemeClr val="tx2">
              <a:lumMod val="10000"/>
              <a:lumOff val="90000"/>
            </a:schemeClr>
          </a:solidFill>
        </p:spPr>
        <p:txBody>
          <a:bodyPr wrap="square">
            <a:spAutoFit/>
          </a:bodyPr>
          <a:lstStyle/>
          <a:p>
            <a:pPr algn="ctr"/>
            <a:r>
              <a:rPr lang="es-VE" dirty="0" smtClean="0"/>
              <a:t>Es transmitida al hombre por un mosquito del género anofeles y es considerada la enfermedad parasitaria sistémica más frecuente en el mundo, luego de la picadura del mosquito estos parásitos ingresan al hombre teniendo un primer ciclo en el tejido hepático y luego en la sangre.</a:t>
            </a:r>
            <a:endParaRPr lang="es-ES" dirty="0"/>
          </a:p>
        </p:txBody>
      </p:sp>
      <p:sp>
        <p:nvSpPr>
          <p:cNvPr id="12" name="11 Rectángulo"/>
          <p:cNvSpPr/>
          <p:nvPr/>
        </p:nvSpPr>
        <p:spPr>
          <a:xfrm>
            <a:off x="467544" y="836712"/>
            <a:ext cx="3096344" cy="369332"/>
          </a:xfrm>
          <a:prstGeom prst="rect">
            <a:avLst/>
          </a:prstGeom>
          <a:solidFill>
            <a:schemeClr val="tx2">
              <a:lumMod val="10000"/>
              <a:lumOff val="90000"/>
            </a:schemeClr>
          </a:solidFill>
        </p:spPr>
        <p:txBody>
          <a:bodyPr wrap="square">
            <a:spAutoFit/>
          </a:bodyPr>
          <a:lstStyle/>
          <a:p>
            <a:pPr algn="ctr"/>
            <a:r>
              <a:rPr lang="es-VE" b="1" dirty="0" smtClean="0"/>
              <a:t>Paludismo o Malaria </a:t>
            </a:r>
            <a:endParaRPr lang="es-ES" b="1" dirty="0"/>
          </a:p>
        </p:txBody>
      </p:sp>
      <p:sp>
        <p:nvSpPr>
          <p:cNvPr id="6" name="5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pic>
        <p:nvPicPr>
          <p:cNvPr id="43010" name="Picture 2" descr="http://telearagua.com/sitios/extra/wp-content/uploads/sites/4/2015/11/mosquito-transgenico.jpg"/>
          <p:cNvPicPr>
            <a:picLocks noChangeAspect="1" noChangeArrowheads="1"/>
          </p:cNvPicPr>
          <p:nvPr/>
        </p:nvPicPr>
        <p:blipFill>
          <a:blip r:embed="rId2" cstate="print"/>
          <a:srcRect l="22727" r="14772"/>
          <a:stretch>
            <a:fillRect/>
          </a:stretch>
        </p:blipFill>
        <p:spPr bwMode="auto">
          <a:xfrm>
            <a:off x="571472" y="1714510"/>
            <a:ext cx="4554177" cy="3643316"/>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428596" y="1844824"/>
            <a:ext cx="3603250" cy="3693319"/>
          </a:xfrm>
          <a:prstGeom prst="rect">
            <a:avLst/>
          </a:prstGeom>
          <a:solidFill>
            <a:schemeClr val="tx2">
              <a:lumMod val="10000"/>
              <a:lumOff val="90000"/>
            </a:schemeClr>
          </a:solidFill>
        </p:spPr>
        <p:txBody>
          <a:bodyPr wrap="square">
            <a:spAutoFit/>
          </a:bodyPr>
          <a:lstStyle/>
          <a:p>
            <a:r>
              <a:rPr lang="es-VE" b="1" dirty="0" smtClean="0"/>
              <a:t>Puerta de entrada del virus </a:t>
            </a:r>
            <a:r>
              <a:rPr lang="es-VE" dirty="0" smtClean="0"/>
              <a:t>piel del hombre sano </a:t>
            </a:r>
          </a:p>
          <a:p>
            <a:endParaRPr lang="es-VE" dirty="0" smtClean="0"/>
          </a:p>
          <a:p>
            <a:r>
              <a:rPr lang="es-VE" b="1" dirty="0" smtClean="0"/>
              <a:t>huésped susceptible </a:t>
            </a:r>
            <a:r>
              <a:rPr lang="es-VE" dirty="0" smtClean="0"/>
              <a:t>Hombre</a:t>
            </a:r>
          </a:p>
          <a:p>
            <a:endParaRPr lang="es-VE" dirty="0" smtClean="0"/>
          </a:p>
          <a:p>
            <a:r>
              <a:rPr lang="es-VE" b="1" dirty="0" smtClean="0"/>
              <a:t>periodo de incubación </a:t>
            </a:r>
            <a:r>
              <a:rPr lang="es-VE" dirty="0" smtClean="0"/>
              <a:t>de 3 a 6 días, la sangre de los enfermos es infectantes para los mosquitos muy poco antes de comenzar la fiebre y los primeros 3 a 5 días de la enfermedad</a:t>
            </a:r>
          </a:p>
        </p:txBody>
      </p:sp>
      <p:sp>
        <p:nvSpPr>
          <p:cNvPr id="14" name="13 Rectángulo"/>
          <p:cNvSpPr/>
          <p:nvPr/>
        </p:nvSpPr>
        <p:spPr>
          <a:xfrm>
            <a:off x="539552" y="1043444"/>
            <a:ext cx="3256020" cy="369332"/>
          </a:xfrm>
          <a:prstGeom prst="rect">
            <a:avLst/>
          </a:prstGeom>
          <a:solidFill>
            <a:schemeClr val="accent1">
              <a:lumMod val="20000"/>
              <a:lumOff val="80000"/>
            </a:schemeClr>
          </a:solidFill>
        </p:spPr>
        <p:txBody>
          <a:bodyPr wrap="none">
            <a:spAutoFit/>
          </a:bodyPr>
          <a:lstStyle/>
          <a:p>
            <a:r>
              <a:rPr lang="es-ES" b="1" dirty="0" smtClean="0"/>
              <a:t>Cadena epidemiológica </a:t>
            </a:r>
            <a:endParaRPr lang="es-ES" dirty="0"/>
          </a:p>
        </p:txBody>
      </p:sp>
      <p:sp>
        <p:nvSpPr>
          <p:cNvPr id="15" name="14 CuadroTexto"/>
          <p:cNvSpPr txBox="1"/>
          <p:nvPr/>
        </p:nvSpPr>
        <p:spPr>
          <a:xfrm>
            <a:off x="6286512" y="1052736"/>
            <a:ext cx="2245928" cy="369332"/>
          </a:xfrm>
          <a:prstGeom prst="rect">
            <a:avLst/>
          </a:prstGeom>
          <a:solidFill>
            <a:schemeClr val="tx2">
              <a:lumMod val="10000"/>
              <a:lumOff val="90000"/>
            </a:schemeClr>
          </a:solidFill>
        </p:spPr>
        <p:txBody>
          <a:bodyPr wrap="square" rtlCol="0">
            <a:spAutoFit/>
          </a:bodyPr>
          <a:lstStyle/>
          <a:p>
            <a:pPr algn="ctr"/>
            <a:r>
              <a:rPr lang="es-VE" b="1" dirty="0" smtClean="0"/>
              <a:t>Fiebre Amarilla</a:t>
            </a:r>
            <a:endParaRPr lang="es-VE" b="1" dirty="0"/>
          </a:p>
        </p:txBody>
      </p:sp>
      <p:sp>
        <p:nvSpPr>
          <p:cNvPr id="16" name="15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pic>
        <p:nvPicPr>
          <p:cNvPr id="16386" name="Picture 2" descr="http://www.sophimania.pe/media/images/2016/04/descarga.png"/>
          <p:cNvPicPr>
            <a:picLocks noChangeAspect="1" noChangeArrowheads="1"/>
          </p:cNvPicPr>
          <p:nvPr/>
        </p:nvPicPr>
        <p:blipFill>
          <a:blip r:embed="rId2" cstate="print"/>
          <a:srcRect r="21249"/>
          <a:stretch>
            <a:fillRect/>
          </a:stretch>
        </p:blipFill>
        <p:spPr bwMode="auto">
          <a:xfrm>
            <a:off x="4071934" y="1714488"/>
            <a:ext cx="4500594" cy="3876676"/>
          </a:xfrm>
          <a:prstGeom prst="rect">
            <a:avLst/>
          </a:prstGeom>
          <a:noFill/>
        </p:spPr>
      </p:pic>
    </p:spTree>
  </p:cSld>
  <p:clrMapOvr>
    <a:masterClrMapping/>
  </p:clrMapOvr>
  <p:transition>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755576" y="1870068"/>
            <a:ext cx="3312368" cy="3416320"/>
          </a:xfrm>
          <a:prstGeom prst="rect">
            <a:avLst/>
          </a:prstGeom>
          <a:solidFill>
            <a:schemeClr val="tx2">
              <a:lumMod val="10000"/>
              <a:lumOff val="90000"/>
            </a:schemeClr>
          </a:solidFill>
        </p:spPr>
        <p:txBody>
          <a:bodyPr wrap="square">
            <a:spAutoFit/>
          </a:bodyPr>
          <a:lstStyle/>
          <a:p>
            <a:pPr algn="ctr"/>
            <a:r>
              <a:rPr lang="es-VE" dirty="0" smtClean="0"/>
              <a:t>A nivel mundial la fiebre amarilla es una enfermedad objeto del reglamento sanitario internacional por tanto su notificación es obligatoria. Aunque no existe un tratamiento especifico para eliminar los agentes virales los enfermos deben ingresar en salas de cuidados intensivos</a:t>
            </a:r>
            <a:endParaRPr lang="es-VE" dirty="0"/>
          </a:p>
        </p:txBody>
      </p:sp>
      <p:sp>
        <p:nvSpPr>
          <p:cNvPr id="10" name="9 CuadroTexto"/>
          <p:cNvSpPr txBox="1"/>
          <p:nvPr/>
        </p:nvSpPr>
        <p:spPr>
          <a:xfrm>
            <a:off x="539552" y="845090"/>
            <a:ext cx="2952328" cy="369332"/>
          </a:xfrm>
          <a:prstGeom prst="rect">
            <a:avLst/>
          </a:prstGeom>
          <a:solidFill>
            <a:schemeClr val="tx2">
              <a:lumMod val="10000"/>
              <a:lumOff val="90000"/>
            </a:schemeClr>
          </a:solidFill>
        </p:spPr>
        <p:txBody>
          <a:bodyPr wrap="square" rtlCol="0">
            <a:spAutoFit/>
          </a:bodyPr>
          <a:lstStyle/>
          <a:p>
            <a:pPr algn="ctr"/>
            <a:r>
              <a:rPr lang="es-VE" b="1" dirty="0" smtClean="0"/>
              <a:t>Control</a:t>
            </a:r>
            <a:endParaRPr lang="es-VE" b="1" dirty="0"/>
          </a:p>
        </p:txBody>
      </p:sp>
      <p:sp>
        <p:nvSpPr>
          <p:cNvPr id="11" name="10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12" name="11 Rectángulo"/>
          <p:cNvSpPr/>
          <p:nvPr/>
        </p:nvSpPr>
        <p:spPr>
          <a:xfrm>
            <a:off x="4860032" y="1530384"/>
            <a:ext cx="3600400" cy="3970318"/>
          </a:xfrm>
          <a:prstGeom prst="rect">
            <a:avLst/>
          </a:prstGeom>
          <a:solidFill>
            <a:schemeClr val="tx2">
              <a:lumMod val="10000"/>
              <a:lumOff val="90000"/>
            </a:schemeClr>
          </a:solidFill>
        </p:spPr>
        <p:txBody>
          <a:bodyPr wrap="square">
            <a:spAutoFit/>
          </a:bodyPr>
          <a:lstStyle/>
          <a:p>
            <a:pPr algn="ctr"/>
            <a:r>
              <a:rPr lang="es-VE" dirty="0" smtClean="0"/>
              <a:t>Al igual que en los casos de paludismo y dengue el pilar fundamental es la erradicación o control del vector el mosquito Aedes </a:t>
            </a:r>
            <a:r>
              <a:rPr lang="es-VE" dirty="0" err="1" smtClean="0"/>
              <a:t>aegyptis</a:t>
            </a:r>
            <a:r>
              <a:rPr lang="es-VE" dirty="0" smtClean="0"/>
              <a:t>, por tanto las medidas estudiadas con estos fines son validas para esta enfermedad a la q se suma la inmunización con vacuna </a:t>
            </a:r>
            <a:r>
              <a:rPr lang="es-VE" dirty="0" err="1" smtClean="0"/>
              <a:t>antiamarilica</a:t>
            </a:r>
            <a:r>
              <a:rPr lang="es-VE" dirty="0" smtClean="0"/>
              <a:t> a las personas que trabajan o viven en zonas selváticas endémicas</a:t>
            </a:r>
            <a:endParaRPr lang="es-VE" dirty="0"/>
          </a:p>
        </p:txBody>
      </p:sp>
    </p:spTree>
  </p:cSld>
  <p:clrMapOvr>
    <a:masterClrMapping/>
  </p:clrMapOvr>
  <p:transition>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29962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17" name="16 Rectángulo"/>
          <p:cNvSpPr/>
          <p:nvPr/>
        </p:nvSpPr>
        <p:spPr>
          <a:xfrm>
            <a:off x="428596" y="857232"/>
            <a:ext cx="6624736" cy="369332"/>
          </a:xfrm>
          <a:prstGeom prst="rect">
            <a:avLst/>
          </a:prstGeom>
          <a:solidFill>
            <a:schemeClr val="tx2">
              <a:lumMod val="10000"/>
              <a:lumOff val="90000"/>
            </a:schemeClr>
          </a:solidFill>
        </p:spPr>
        <p:txBody>
          <a:bodyPr wrap="square">
            <a:spAutoFit/>
          </a:bodyPr>
          <a:lstStyle/>
          <a:p>
            <a:pPr algn="ctr"/>
            <a:r>
              <a:rPr lang="es-VE" dirty="0" smtClean="0"/>
              <a:t>Enfermedad de </a:t>
            </a:r>
            <a:r>
              <a:rPr lang="es-VE" dirty="0" err="1" smtClean="0"/>
              <a:t>Chagas</a:t>
            </a:r>
            <a:r>
              <a:rPr lang="es-VE" dirty="0" smtClean="0"/>
              <a:t> o Tripanosomiasis Americana </a:t>
            </a:r>
            <a:endParaRPr lang="es-VE" dirty="0"/>
          </a:p>
        </p:txBody>
      </p:sp>
      <p:sp>
        <p:nvSpPr>
          <p:cNvPr id="16" name="15 Rectángulo"/>
          <p:cNvSpPr/>
          <p:nvPr/>
        </p:nvSpPr>
        <p:spPr>
          <a:xfrm>
            <a:off x="357158" y="1357298"/>
            <a:ext cx="8187252" cy="2308324"/>
          </a:xfrm>
          <a:prstGeom prst="rect">
            <a:avLst/>
          </a:prstGeom>
          <a:solidFill>
            <a:schemeClr val="accent1">
              <a:lumMod val="20000"/>
              <a:lumOff val="80000"/>
            </a:schemeClr>
          </a:solidFill>
        </p:spPr>
        <p:txBody>
          <a:bodyPr wrap="square">
            <a:spAutoFit/>
          </a:bodyPr>
          <a:lstStyle/>
          <a:p>
            <a:r>
              <a:rPr lang="es-VE" dirty="0" smtClean="0"/>
              <a:t>Es una zoonosis producida por el protozoario flagelado tripanosoma </a:t>
            </a:r>
            <a:r>
              <a:rPr lang="es-VE" dirty="0" err="1" smtClean="0"/>
              <a:t>cruzi</a:t>
            </a:r>
            <a:r>
              <a:rPr lang="es-VE" dirty="0" smtClean="0"/>
              <a:t>, descrito por primera vez en 1909 por Carlos </a:t>
            </a:r>
            <a:r>
              <a:rPr lang="es-VE" dirty="0" err="1" smtClean="0"/>
              <a:t>Chagas</a:t>
            </a:r>
            <a:r>
              <a:rPr lang="es-VE" dirty="0" smtClean="0"/>
              <a:t> en las Minas de Aráis Brasil. En el hombre la enfermedad presenta 3 estadios: </a:t>
            </a:r>
          </a:p>
          <a:p>
            <a:endParaRPr lang="es-VE" dirty="0" smtClean="0"/>
          </a:p>
          <a:p>
            <a:pPr>
              <a:buFontTx/>
              <a:buChar char="-"/>
            </a:pPr>
            <a:r>
              <a:rPr lang="es-VE" dirty="0" smtClean="0"/>
              <a:t>Fase aguda </a:t>
            </a:r>
          </a:p>
          <a:p>
            <a:r>
              <a:rPr lang="es-VE" dirty="0" smtClean="0"/>
              <a:t>- Fase indeterminada</a:t>
            </a:r>
          </a:p>
          <a:p>
            <a:r>
              <a:rPr lang="es-VE" dirty="0" smtClean="0"/>
              <a:t>- Fase crónica</a:t>
            </a:r>
          </a:p>
        </p:txBody>
      </p:sp>
      <p:pic>
        <p:nvPicPr>
          <p:cNvPr id="14338" name="Picture 2" descr="http://www.webconsultas.com/sites/default/files/styles/cabecera_categoria/public/temas/enfermedad-chagas_0.jpg?itok=WRT-ZRfN"/>
          <p:cNvPicPr>
            <a:picLocks noChangeAspect="1" noChangeArrowheads="1"/>
          </p:cNvPicPr>
          <p:nvPr/>
        </p:nvPicPr>
        <p:blipFill>
          <a:blip r:embed="rId2" cstate="print"/>
          <a:srcRect/>
          <a:stretch>
            <a:fillRect/>
          </a:stretch>
        </p:blipFill>
        <p:spPr bwMode="auto">
          <a:xfrm>
            <a:off x="3000364" y="2714620"/>
            <a:ext cx="5715040" cy="3419143"/>
          </a:xfrm>
          <a:prstGeom prst="rect">
            <a:avLst/>
          </a:prstGeom>
          <a:noFill/>
        </p:spPr>
      </p:pic>
    </p:spTree>
  </p:cSld>
  <p:clrMapOvr>
    <a:masterClrMapping/>
  </p:clrMapOvr>
  <p:transition>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9962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9" name="8 Rectángulo"/>
          <p:cNvSpPr/>
          <p:nvPr/>
        </p:nvSpPr>
        <p:spPr>
          <a:xfrm>
            <a:off x="539552" y="1124744"/>
            <a:ext cx="6624736" cy="369332"/>
          </a:xfrm>
          <a:prstGeom prst="rect">
            <a:avLst/>
          </a:prstGeom>
          <a:solidFill>
            <a:schemeClr val="tx2">
              <a:lumMod val="10000"/>
              <a:lumOff val="90000"/>
            </a:schemeClr>
          </a:solidFill>
        </p:spPr>
        <p:txBody>
          <a:bodyPr wrap="square">
            <a:spAutoFit/>
          </a:bodyPr>
          <a:lstStyle/>
          <a:p>
            <a:pPr algn="ctr"/>
            <a:r>
              <a:rPr lang="es-VE" dirty="0" smtClean="0"/>
              <a:t>Enfermedad de </a:t>
            </a:r>
            <a:r>
              <a:rPr lang="es-VE" dirty="0" err="1" smtClean="0"/>
              <a:t>Chagas</a:t>
            </a:r>
            <a:r>
              <a:rPr lang="es-VE" dirty="0" smtClean="0"/>
              <a:t> o Tripanosomiasis Americana </a:t>
            </a:r>
            <a:endParaRPr lang="es-VE" dirty="0"/>
          </a:p>
        </p:txBody>
      </p:sp>
      <p:sp>
        <p:nvSpPr>
          <p:cNvPr id="10" name="9 Rectángulo"/>
          <p:cNvSpPr/>
          <p:nvPr/>
        </p:nvSpPr>
        <p:spPr>
          <a:xfrm>
            <a:off x="642910" y="1928802"/>
            <a:ext cx="3954740" cy="3416320"/>
          </a:xfrm>
          <a:prstGeom prst="rect">
            <a:avLst/>
          </a:prstGeom>
          <a:solidFill>
            <a:schemeClr val="accent1">
              <a:lumMod val="20000"/>
              <a:lumOff val="80000"/>
            </a:schemeClr>
          </a:solidFill>
        </p:spPr>
        <p:txBody>
          <a:bodyPr wrap="square">
            <a:spAutoFit/>
          </a:bodyPr>
          <a:lstStyle/>
          <a:p>
            <a:pPr algn="ctr"/>
            <a:r>
              <a:rPr lang="es-VE" b="1" dirty="0" smtClean="0"/>
              <a:t>Fase aguda</a:t>
            </a:r>
            <a:r>
              <a:rPr lang="es-VE" dirty="0" smtClean="0"/>
              <a:t>: nódulo cutáneo local llamado </a:t>
            </a:r>
            <a:r>
              <a:rPr lang="es-VE" dirty="0" err="1" smtClean="0"/>
              <a:t>chagoma</a:t>
            </a:r>
            <a:r>
              <a:rPr lang="es-VE" dirty="0" smtClean="0"/>
              <a:t> puede aparecer en el sitio de inoculación, puede desarrollar edema </a:t>
            </a:r>
            <a:r>
              <a:rPr lang="es-VE" dirty="0" err="1" smtClean="0"/>
              <a:t>periorbital</a:t>
            </a:r>
            <a:r>
              <a:rPr lang="es-VE" dirty="0" smtClean="0"/>
              <a:t> unilateral, conjuntivitis y </a:t>
            </a:r>
            <a:r>
              <a:rPr lang="es-VE" dirty="0" err="1" smtClean="0"/>
              <a:t>linfadenítis</a:t>
            </a:r>
            <a:r>
              <a:rPr lang="es-VE" dirty="0" smtClean="0"/>
              <a:t> </a:t>
            </a:r>
            <a:r>
              <a:rPr lang="es-VE" dirty="0" err="1" smtClean="0"/>
              <a:t>preaurícular</a:t>
            </a:r>
            <a:r>
              <a:rPr lang="es-VE" dirty="0" smtClean="0"/>
              <a:t> (signo de </a:t>
            </a:r>
            <a:r>
              <a:rPr lang="es-VE" dirty="0" err="1" smtClean="0"/>
              <a:t>Romaña</a:t>
            </a:r>
            <a:r>
              <a:rPr lang="es-VE" dirty="0" smtClean="0"/>
              <a:t>). Esta fase suele ser asintomática aunque puede presentarse fiebre, anorexia, </a:t>
            </a:r>
            <a:r>
              <a:rPr lang="es-VE" dirty="0" err="1" smtClean="0"/>
              <a:t>linfadenopatía</a:t>
            </a:r>
            <a:r>
              <a:rPr lang="es-VE" dirty="0" smtClean="0"/>
              <a:t>, </a:t>
            </a:r>
            <a:r>
              <a:rPr lang="es-VE" dirty="0" err="1" smtClean="0"/>
              <a:t>hepatoesplenomegalia</a:t>
            </a:r>
            <a:r>
              <a:rPr lang="es-VE" dirty="0" smtClean="0"/>
              <a:t> leve y miocarditis. </a:t>
            </a:r>
            <a:endParaRPr lang="es-VE" dirty="0"/>
          </a:p>
        </p:txBody>
      </p:sp>
      <p:sp>
        <p:nvSpPr>
          <p:cNvPr id="13314" name="AutoShape 2" descr="data:image/jpeg;base64,/9j/4AAQSkZJRgABAQAAAQABAAD/2wCEAAkGBxMSEBUTExIVFhUVFhkYGBcYGBMXGRcYFRgXGBcVFxUYHiggGBolHRUXITEhJSkrLi4uGB8zODMtNygtLysBCgoKDg0OGhAQGislHSUtLS0tLS0tLS0tLS0tLTErLS0tLS0tLS0tLS0rLS8tLS0tLS0tKy0tKy0tLS0rKy0rLf/AABEIAMkAzAMBIgACEQEDEQH/xAAcAAACAgMBAQAAAAAAAAAAAAAAAwQFAQIGBwj/xABHEAABAwIDAwkECAQCCgMAAAABAAIDBBESITEFBhMiQVFhcYGRscEHFFLRIzJCcpKh4fAzU5OyYsIVFjRDY3N0orPSJCVU/8QAGgEBAQADAQEAAAAAAAAAAAAAAAECAwUEBv/EACYRAQEAAgECBgEFAAAAAAAAAAABAhEDMVEEEhMhM/ChFBUyQVL/2gAMAwEAAhEDEQA/APaoowRc31POekrfgjr8XfNEH1e8+ZTEQvgjr8XfNHBHX4u+aYhFL4I6/F3zRwR1+LvmmIQL4I6/F3zRwR1+LvmmIQL4I6/F3zRwR1+LvmmIQL4I6/F3zUerqIYrGWRrL6Y34b9lzmuO3x9pcFKXQ04FRUA2IBtHGf8AG8akfCM+xeT1YnrKjj1Ti95Ns8g1vwtbo1vP12zWvPlmLdx8FzfQQ2pS/wD6Iv6o/wDZbDaFN/Pj/qD5rxGjoLEC2XcriOiAHNpZeb9Xez1TwE7vWBW05/3zP6n6rIq4P5rPx/qvM6anAAyUuOIWWN8bezL9vnd6F71B/Mb+P9Vj3qD+a38f6rgDEAsNiz6ulP1t7L+3Y93oPvUH8xv4/wBVg1UP8xv4/wBVwbacADpQ+G5AT9bex+3493oUWB2bXX7HE+qZwR1+LvmqTdFlo35fa9Ar9ezjzuWMyc/lw8mdxL4I6/F3zRwR1+LvmmIWbAvgjr8XfNLGRI6+k9AUhRz9Z3b6BWJTINO8+ZTEuDTvPmUxRYEIQgEIQgEIUDbe2IaSF007wxjec6k8zWjVzj0BBIrKpkUbpJHBjGAuc4mwaBmSSvHN8PaLJW4qejDo4Dk6U3EkgOoaNWN69T1Kh3w3vn2nJhN46dp5MXTbR8h+07q0H5pVDSBrV5eXn17YvZweH375MbO2a1mg/fSuggpQlU1ODraxVlELBeDLKulhjIKSnyH75lMay5WYmJt9P31LBtkMDbN8FkZjLJbB18+5ZKitwxb4PJZJyC2b1rLSWluHkssbz2TWsvb800N1yWWmPmXe6w5D/vegV4qfdsch33vQK4XU4P4RxPEfLkEIQtrSwkHV3b6BPSDq7t9ArEpkGnefMpiXBp3nzKYosCEIQCEKr3ornwUNVPHbHFTyyNuLjFHG5zbjnFwEEHfDfCm2dHimdeRwPDibbG+3QOZt/tHILwbePeafaM3EnIDW/UiaTgYOq+rul3kufrqqWoldNNI58jzcudmeoDoA6ApdJT3F15uTk/qPRxYe+6s6Jud7K/pIue6rKOHTsV5Rx5Lw5V08J7JVILAW7FNidmkMZZSIGLXW6RJidkmOd++xJjuB2Ie69gsWyTZjJNbdKbHIbqO1oT4ijb5EmN9xn0D5KQCFFjcmw/qtka8sUtrcs+dbFIbJdMJWTRca6Ld36jvveitlUbu/Ud970Vuulw/wjjeI+ShCELa0sJB1d2+gT0g6u7fQKxKZBp3nzKYlwad58ymKLAhCEAqTfkf/AFdd/wBJUf8AiertVO9zb7Pqx000w8YnKXos6vmSlpCeZXlJTW5k2lpdMlb09Mubllt1sOPRdJBZW9PGtIoFPijWmvTjAyJNjbZPjiRIzJYVskJ6Vo0W+aa1qy4hRvxhJKyyTNInOaXHLnZZabtey1jOXapLXDNQIn5KVG7JVpyhuLQqRjyCh9q1ZLY2uptqyw3HY7tHkO+96BXCo91vqP8AvegV4utwfHHA8T8uQQhC2tDCQdXdvoE9IOru30CsSmQad58ymJcGnefMpiiwIQhAKu3jF6OoH/Al/scrFQdui9LOOmKT+xymXSrj1jximp1PigsnxU+SlshXJd/HEqGPJSYmraKPqTWxrGtmmrXJuG4WjIbH986e1qxsVFMdlpIzoUiRqw1qjbMkCSLLPrSGxjmVk6O/gle7rJtmfs0hjOV1KDVhrFsTfsUrC3YDlpGy5v0rIF+ZPjNsysaxt1HUbqC0b/vegV4qPdZ12Pt8XoFeLr8Hxx854n5cghCFuaGEg6u7fQJ6QdXdvoFYlMg07z5lMS4NO8+ZTFFgQhCAUPbH+zzf8t/9pUxRdqD6CX/lv/tKmXSssesedRR3UmOK2SZFGmtC5Lv7KbHqtg3JMcEHRF2xhWwaFgrLSsasa4Urh3TXHPoyWrXa6rFZS8C1/fOpDexLezI5oy81JaMloetSLWWj7E35uhTa+ZgC2dlpNOLdHWhz8tVAqXZHMd2qlY1225h+jfnflf5QuiXK+z8/RSZ35f8AlC6pdfw/xxwfE/LkEIQtzQwkHV3b6BPSDq7t9ArEpkGnefMpiXBp3nzKYosCEIQCjbS/gyfcd5FSVG2j/Bk+47yKmXRlj1jjWNRzrIQSuU77B0Sy7LJbudZRsSwyqyGglDZLpTJPNYdyexS1kc8oD+jxSgshwtosRh0/N+/0QXA58w5vUJU4JvmBl0KOxx15rfl0eagm8UHnSHSWJPT0JT5hzKJPVkDTvJt+SKZJU62F/wAj4KtnqQOVfmHX4BR6zabQcykbB2PUV8hbA0iMHlzOyY3qb8Tuod9lnhhcrqNXJy44Tdeiey+fHBMb3tLb/sau1VLupu3FQQmONznFxxPc43LnWAuBo0WAyCul1uLHy4yVw+XPz53KBCELY1sJB1d2+gT0g6u7fQKxKZBp3nzKYlwad58ymKLAhCEAo20R9DJ9x3kVJUfaH8KT7jvIqZdGWPWONCxdbOC0XKrvxodUl1rrd+V0mRy1ZVsxbNCTUSZZrHGSJ5s7m3f0KbQxlVpl39JWjpz0a9ahcTXIWSHy8+p/fTomk2nNqrc4/fMoctbcEjMdHX3KvqKgOJGZsRlmCT2p0GyamcYYaaQ3+0RgaOsudZZTC3pGvLlxx61iStw5knPpyF+i6Tx5JiGQtdI854WZnPn6Ldtl1mzfZkXAe9VDiMiY47AXHMZCL+Fl3mytkw0zMEETWN6tT95xzceslerj8Jb/ACePk8bOmLgthezl0ln177jXgsNvxyN/MN8V6JSUrImNjjY1jGiwa0AADsTkL24YY4TUc/Pkyzu8qAsoQs2AQhCDCQdXdvoE9IOru30CsSmQad58ymJcGnefMpiiwIQhALSWMOaWnQgg9+S3WEFb/oOL/F+IrB2FD0O/EVI2ltSCnZjnmjibe2KRzWC/RdxVfPvdRNpn1XvMboIyGvkjJlDSSAARGHH7Q5uda/Tw7Nvrcn+qb/q7B0O/EVq7dmA8z/xFWsEwe1r2m7XAOBzFwRcGxzW6elh2PX5P9VSDdWnHM/8AEUuXc+mdrxPxlX6Lp6OHaHr8n+q5w7k0tv8AeZf43eaW/cSkPNJ/UcunQnpYdk9bk71BoNjQQi0ULG9YGfe45lTkIus5JOjXbb1FkLKrJNvU7attGZP/AJD2GRrMMmbBe5x4cI0OV7qiyWVi6ygEIQgEIQgwkHV3b6BPSDq7t9ArEpkGnefMpiXBp3nzKYosCEIQCwsoQeR7fggn3obHX4TE2maadkluG5xJvcHJxviyOuEdAUr2k7NoYNkV4o2Qsc4QmVsWEDJ4wEsbk2/KzAF13G8+7lFWRgVkMb2t0c4lhbnzSNIc0HLIHNQqTcXZzKR9LHTNEExDngPlu+xu0mXFjIHNylNe2j+3Hy1VRR7S2QxtXPJHVsLZY5HNLMmMDcDGtAZYuByzy6zeo3r3gmMdZU0M20HCmlIdMZ4mU8bw8DhinecT2AWGQN76L1aq3bpZJaeV8V30v8A4pBguANA6zvqj619FXVfs92bI6Vz6UEzG8gD5mtcbg4sDXhrXXA5QAOueZVI5Gp2zVVm09n0ZqZIIpKIVMhhOB8ryH8kP5gMN7Dr6rUbd7a2DZ+0HNqZHPZXtp2SyESGKM6uFxh5ujnXeb17pOmdTCGlpZGU7C1vFmqoZGHINDZYQXOZhvdrtUzcvcZlNRzQVLYpTUyOklYG3iGK1mNDhchtsibHnyU+/kUNNW1FFtmkpG1c1RDVU73SNmeJHMcxj3CVrrXaDhtbTXXK3Kz7arWbIlrxX1PFhr3RtaXgx4MQGFzSLuHUTbo1XrWyd1aChcZIomse4YMb5JHuw/A18riWjqBC1k3IoHUrqU094HycVzOJNnITfFix4h2A2V+/kclS7Vnp9vRwPqppIZ6MzPbIQQx7Q9xcxrQAwcjQDn51y2095ahkMVbRy7QMJqWsE080Lopbkh7PdiS4C9wDbm6V7FJu3SmpZVGK88cfCa/FJlGQQW4MWE5OOZBOappvZ3sprTipmtZjD7GWdrWvuSCwY7R5k5NsCn38n9IvtZ29PS7OY6B/DfNNHEZbA8Nrw4ucL5fZtfr6VzXuhpd4YBxpqhzaCV95X43E4XGwNr2JGnWvSN46akkpHtrOH7sWjGZHYWgXGE47jCb2sQQb2UHYm59BDJHUwQ8sMIZJxZ3ksfnq95xCxyve3Mp9/A8s2dtfbFVSe/QGoMolL3ONTRspAxhIMTqd7wWgNGpsefnuvdKdxLGk5EgE8+ZHTzrm6j2fbOfI6R1KLvdie1r5mxucLZuha8RuvbO7c+e66dosLDRUZQhCAQhCDCQdXdvoE9IOru30CsSmQad58ymJcGnefMpiiwIQhAIQhByHtYka3ZFS50bJA1rTgfjwnlt1wOa7wIVRU7x1MNRsqjpmwtbVQOJxtkcGYI8Qw2dew6Cc+karsN6thtrqSSle9zGygAuba4s4OyvlzKvl3OjdVUVRxH4qKNzGCzbPDmYCXc+nQpCuapvaDPBFtP3pkcklA5oaYmujbJjs1oIc52HlHM30PVntHvhXU8tA6rbA6GvIbaJr2vgc+xYC4vIkGYubDQq8ZuFTmSudI50ja+3EYbANtoWEZgg2N+kBI2f7PY2S075qqeobSf7PHJww2M/ZJwNBeRYWLidFYIGyN5to7QfUvpBTxw08piayVr3Pmcw8vltcBGCLWyKn7G3onl2ntCleGCOlZE5lgcV3xhxxG9jn0ALb/AFCbHLM6mq56aOodilij4Za5xPKLXOaXRkjLkkJlTuO332Srhqp4HTMayZrBE4SBgDR/EY7CbAC49VB5/vBvDLtDYVLUThgedoMbyAWtsx7gMiT5rsN7955qaYxxVdMwiIObCaepqZibElzxCfo2fVAJB1KbH7NYW7PioePLginE4fZmIuBLsJyta5Uuu3Ga6tlq4aqaCSdjWTBgicHta0NFuI04MmgXbZPv4Pv5c5H7S55Nm0kscDPeqyZ0DQ4nhNc0kGQ85Ghw9ua39pElXFsirNaymqGtdAY8LZo2OvIwOa9jZcQLTmCHWOXYraH2Z0zaCOjMsp4MjpYpgWtkje4k4gQLHPm6lI2nuOamknp6mtnl45jvI4RAsETg4NaxjQ0XIzNrm6Uc3WbSlr6o7OgigayihimcZhK9rpcDHRMEbZG3aMWri4XGmQK1qPaTUu2dSVEUUTZpa0UsrXBzmfauWEEEaDptmumrtw2Gf3iCpmppnQiGV8YjdxWANaMTZGkB1mjlDPJLl9nFN7pTUrHyMZTVDagOyc6SQXuXk9OLm6Aqheyd5apu2XbOqTC9rqfjxvjY9hHKtgcHOdiyvnlp1ruFzx3VZ/pQbR4juIIeDg5OHDcm/TfNdCihCEIBCEIMJB1d2+gT0g6u7fQKxKZBp3nzKYlwad58ymKLAhCEFLvNXyQRcSNzbkta1pbe5cem906p2l7u2MSlz3SPDQGNGpHRfMa9aztfZZndCcVmxyB5ba+LDoL3yWa3ZpkqIZS7kxYuTbVzhYG9+bsQLZt6PE5r2SRlsXFOMNFm3I5ic8tEpm8jCQBFNcxcW2Flwy5GfLyJte3Zz5KJtfZLqiuYS1wibGBI7QPs7E2MdOeqwzZk0k9U7+GHgRNJaScAFiWZ2CC0btphiZK1j3NeLg3jbbqON4F+oX0SW7xRFkTw2Q8ZxY1oAxAtuDcX0FtRdIG7hY+8b2gCERND24sGt3tzGZvms0e7vDdTnGCKdjwBh+s997v1y1OSCRHvBEYy+zwRIYgwgFxkH2W2JB11vZYfvFE1sheHtdG4McwhuLE76oFiWm/TftsokG7RYyK0gMkcrpS4tOFxecwW3uMrZ35k9uwjyy4xyGZ2KTGy7TYWaGi/Jt05oJUu12sF3xyNJcGsacBMhdoGYXEHvISZN4omslc5rwYXBr2Wbiu4gNtZ2E3v0qJBuzgbFhk5UUhkFwSzlCxaG3uBpbNbTbt4szJdz5myyHD9bBoxovyR23QNl3miaJCY5RwsJeMLcg8Ag/WtzjK9+pSq7a7YhiLHluHFcGIZa2Ae8EnqAVfUbtueyZplH00zZHHCfqNIIj16hn+SKvd17jPaVv0wAu5hc5jQAC1pxaZILumqmvjbI08lzQ4E5ZEXz6FDg2w17cbY5DHn9JZgbZoJJsXYrZEXtqpIo28Hg6NwYMui1lWxbHlFKabitw8MsDgw3zORPK6LhADeaPg8bhTBlgQS1oxFzsIa3lZnn6Lc6mN2q0yviax7nsYHm2C3K0bcuHK/LLVRa7YeOnhha8N4LmEXFw7hi1iL8+uqjv2DKeMROGune0uIaR9G0EcMcq47UG1TvEx0UxDZWCIWMgELgHXAwt5Ra52fYrulJwNuSThFybAk21IGV+zJVFXsMvgbACxjGvYbNa6xa03LTd2pNs1dhBlCEIMJB1d2+gT0g6u7fQKxKzDIAMyNTzjpKZxW/EPEJZWCmjZvFb8Q8Qjit+IeISkJo2bxW/EPEI4rfiHiEpCaNm8VvxDxCOK34h4hKQmjZvFb8Q8Qjit+IeISkJo2bxW/EPEI4rfiHiEpCaNm8VvxDxCOK34h4hKQmjZvFb8Q8Qjit+IeISkJo2bxW/EPEI4rfiHiEpCaNm8VvxDxCOK34h4hKQmjZvFb8Q8Qjit+IeISkJo2bxW/EPEI4rfiHiEpCaNm8VvxDxCSCCXW6fQLYLZi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3316" name="AutoShape 4" descr="data:image/jpeg;base64,/9j/4AAQSkZJRgABAQAAAQABAAD/2wCEAAkGBxMSEBUTExIVFhUVFhkYGBcYGBMXGRcYFRgXGBcVFxUYHiggGBolHRUXITEhJSkrLi4uGB8zODMtNygtLysBCgoKDg0OGhAQGislHSUtLS0tLS0tLS0tLS0tLTErLS0tLS0tLS0tLS0rLS8tLS0tLS0tKy0tKy0tLS0rKy0rLf/AABEIAMkAzAMBIgACEQEDEQH/xAAcAAACAgMBAQAAAAAAAAAAAAAAAwQFAQIGBwj/xABHEAABAwIDAwkECAQCCgMAAAABAAIDBBESITEFBhMiQVFhcYGRscEHFFLRIzJCcpKh4fAzU5OyYsIVFjRDY3N0orPSJCVU/8QAGgEBAQADAQEAAAAAAAAAAAAAAAECAwUEBv/EACYRAQEAAgECBgEFAAAAAAAAAAABAhEDMVEEEhMhM/ChFBUyQVL/2gAMAwEAAhEDEQA/APaoowRc31POekrfgjr8XfNEH1e8+ZTEQvgjr8XfNHBHX4u+aYhFL4I6/F3zRwR1+LvmmIQL4I6/F3zRwR1+LvmmIQL4I6/F3zRwR1+LvmmIQL4I6/F3zUerqIYrGWRrL6Y34b9lzmuO3x9pcFKXQ04FRUA2IBtHGf8AG8akfCM+xeT1YnrKjj1Ti95Ns8g1vwtbo1vP12zWvPlmLdx8FzfQQ2pS/wD6Iv6o/wDZbDaFN/Pj/qD5rxGjoLEC2XcriOiAHNpZeb9Xez1TwE7vWBW05/3zP6n6rIq4P5rPx/qvM6anAAyUuOIWWN8bezL9vnd6F71B/Mb+P9Vj3qD+a38f6rgDEAsNiz6ulP1t7L+3Y93oPvUH8xv4/wBVg1UP8xv4/wBVwbacADpQ+G5AT9bex+3493oUWB2bXX7HE+qZwR1+LvmqTdFlo35fa9Ar9ezjzuWMyc/lw8mdxL4I6/F3zRwR1+LvmmIWbAvgjr8XfNLGRI6+k9AUhRz9Z3b6BWJTINO8+ZTEuDTvPmUxRYEIQgEIQgEIUDbe2IaSF007wxjec6k8zWjVzj0BBIrKpkUbpJHBjGAuc4mwaBmSSvHN8PaLJW4qejDo4Dk6U3EkgOoaNWN69T1Kh3w3vn2nJhN46dp5MXTbR8h+07q0H5pVDSBrV5eXn17YvZweH375MbO2a1mg/fSuggpQlU1ODraxVlELBeDLKulhjIKSnyH75lMay5WYmJt9P31LBtkMDbN8FkZjLJbB18+5ZKitwxb4PJZJyC2b1rLSWluHkssbz2TWsvb800N1yWWmPmXe6w5D/vegV4qfdsch33vQK4XU4P4RxPEfLkEIQtrSwkHV3b6BPSDq7t9ArEpkGnefMpiXBp3nzKYosCEIQCEKr3ornwUNVPHbHFTyyNuLjFHG5zbjnFwEEHfDfCm2dHimdeRwPDibbG+3QOZt/tHILwbePeafaM3EnIDW/UiaTgYOq+rul3kufrqqWoldNNI58jzcudmeoDoA6ApdJT3F15uTk/qPRxYe+6s6Jud7K/pIue6rKOHTsV5Rx5Lw5V08J7JVILAW7FNidmkMZZSIGLXW6RJidkmOd++xJjuB2Ie69gsWyTZjJNbdKbHIbqO1oT4ijb5EmN9xn0D5KQCFFjcmw/qtka8sUtrcs+dbFIbJdMJWTRca6Ld36jvveitlUbu/Ud970Vuulw/wjjeI+ShCELa0sJB1d2+gT0g6u7fQKxKZBp3nzKYlwad58ymKLAhCEAqTfkf/AFdd/wBJUf8AiertVO9zb7Pqx000w8YnKXos6vmSlpCeZXlJTW5k2lpdMlb09Mubllt1sOPRdJBZW9PGtIoFPijWmvTjAyJNjbZPjiRIzJYVskJ6Vo0W+aa1qy4hRvxhJKyyTNInOaXHLnZZabtey1jOXapLXDNQIn5KVG7JVpyhuLQqRjyCh9q1ZLY2uptqyw3HY7tHkO+96BXCo91vqP8AvegV4utwfHHA8T8uQQhC2tDCQdXdvoE9IOru30CsSmQad58ymJcGnefMpiiwIQhAKu3jF6OoH/Al/scrFQdui9LOOmKT+xymXSrj1jximp1PigsnxU+SlshXJd/HEqGPJSYmraKPqTWxrGtmmrXJuG4WjIbH986e1qxsVFMdlpIzoUiRqw1qjbMkCSLLPrSGxjmVk6O/gle7rJtmfs0hjOV1KDVhrFsTfsUrC3YDlpGy5v0rIF+ZPjNsysaxt1HUbqC0b/vegV4qPdZ12Pt8XoFeLr8Hxx854n5cghCFuaGEg6u7fQJ6QdXdvoFYlMg07z5lMS4NO8+ZTFFgQhCAUPbH+zzf8t/9pUxRdqD6CX/lv/tKmXSssesedRR3UmOK2SZFGmtC5Lv7KbHqtg3JMcEHRF2xhWwaFgrLSsasa4Urh3TXHPoyWrXa6rFZS8C1/fOpDexLezI5oy81JaMloetSLWWj7E35uhTa+ZgC2dlpNOLdHWhz8tVAqXZHMd2qlY1225h+jfnflf5QuiXK+z8/RSZ35f8AlC6pdfw/xxwfE/LkEIQtzQwkHV3b6BPSDq7t9ArEpkGnefMpiXBp3nzKYosCEIQCjbS/gyfcd5FSVG2j/Bk+47yKmXRlj1jjWNRzrIQSuU77B0Sy7LJbudZRsSwyqyGglDZLpTJPNYdyexS1kc8oD+jxSgshwtosRh0/N+/0QXA58w5vUJU4JvmBl0KOxx15rfl0eagm8UHnSHSWJPT0JT5hzKJPVkDTvJt+SKZJU62F/wAj4KtnqQOVfmHX4BR6zabQcykbB2PUV8hbA0iMHlzOyY3qb8Tuod9lnhhcrqNXJy44Tdeiey+fHBMb3tLb/sau1VLupu3FQQmONznFxxPc43LnWAuBo0WAyCul1uLHy4yVw+XPz53KBCELY1sJB1d2+gT0g6u7fQKxKZBp3nzKYlwad58ymKLAhCEAo20R9DJ9x3kVJUfaH8KT7jvIqZdGWPWONCxdbOC0XKrvxodUl1rrd+V0mRy1ZVsxbNCTUSZZrHGSJ5s7m3f0KbQxlVpl39JWjpz0a9ahcTXIWSHy8+p/fTomk2nNqrc4/fMoctbcEjMdHX3KvqKgOJGZsRlmCT2p0GyamcYYaaQ3+0RgaOsudZZTC3pGvLlxx61iStw5knPpyF+i6Tx5JiGQtdI854WZnPn6Ldtl1mzfZkXAe9VDiMiY47AXHMZCL+Fl3mytkw0zMEETWN6tT95xzceslerj8Jb/ACePk8bOmLgthezl0ln177jXgsNvxyN/MN8V6JSUrImNjjY1jGiwa0AADsTkL24YY4TUc/Pkyzu8qAsoQs2AQhCDCQdXdvoE9IOru30CsSmQad58ymJcGnefMpiiwIQhALSWMOaWnQgg9+S3WEFb/oOL/F+IrB2FD0O/EVI2ltSCnZjnmjibe2KRzWC/RdxVfPvdRNpn1XvMboIyGvkjJlDSSAARGHH7Q5uda/Tw7Nvrcn+qb/q7B0O/EVq7dmA8z/xFWsEwe1r2m7XAOBzFwRcGxzW6elh2PX5P9VSDdWnHM/8AEUuXc+mdrxPxlX6Lp6OHaHr8n+q5w7k0tv8AeZf43eaW/cSkPNJ/UcunQnpYdk9bk71BoNjQQi0ULG9YGfe45lTkIus5JOjXbb1FkLKrJNvU7attGZP/AJD2GRrMMmbBe5x4cI0OV7qiyWVi6ygEIQgEIQgwkHV3b6BPSDq7t9ArEpkGnefMpiXBp3nzKYosCEIQCwsoQeR7fggn3obHX4TE2maadkluG5xJvcHJxviyOuEdAUr2k7NoYNkV4o2Qsc4QmVsWEDJ4wEsbk2/KzAF13G8+7lFWRgVkMb2t0c4lhbnzSNIc0HLIHNQqTcXZzKR9LHTNEExDngPlu+xu0mXFjIHNylNe2j+3Hy1VRR7S2QxtXPJHVsLZY5HNLMmMDcDGtAZYuByzy6zeo3r3gmMdZU0M20HCmlIdMZ4mU8bw8DhinecT2AWGQN76L1aq3bpZJaeV8V30v8A4pBguANA6zvqj619FXVfs92bI6Vz6UEzG8gD5mtcbg4sDXhrXXA5QAOueZVI5Gp2zVVm09n0ZqZIIpKIVMhhOB8ryH8kP5gMN7Dr6rUbd7a2DZ+0HNqZHPZXtp2SyESGKM6uFxh5ujnXeb17pOmdTCGlpZGU7C1vFmqoZGHINDZYQXOZhvdrtUzcvcZlNRzQVLYpTUyOklYG3iGK1mNDhchtsibHnyU+/kUNNW1FFtmkpG1c1RDVU73SNmeJHMcxj3CVrrXaDhtbTXXK3Kz7arWbIlrxX1PFhr3RtaXgx4MQGFzSLuHUTbo1XrWyd1aChcZIomse4YMb5JHuw/A18riWjqBC1k3IoHUrqU094HycVzOJNnITfFix4h2A2V+/kclS7Vnp9vRwPqppIZ6MzPbIQQx7Q9xcxrQAwcjQDn51y2095ahkMVbRy7QMJqWsE080Lopbkh7PdiS4C9wDbm6V7FJu3SmpZVGK88cfCa/FJlGQQW4MWE5OOZBOappvZ3sprTipmtZjD7GWdrWvuSCwY7R5k5NsCn38n9IvtZ29PS7OY6B/DfNNHEZbA8Nrw4ucL5fZtfr6VzXuhpd4YBxpqhzaCV95X43E4XGwNr2JGnWvSN46akkpHtrOH7sWjGZHYWgXGE47jCb2sQQb2UHYm59BDJHUwQ8sMIZJxZ3ksfnq95xCxyve3Mp9/A8s2dtfbFVSe/QGoMolL3ONTRspAxhIMTqd7wWgNGpsefnuvdKdxLGk5EgE8+ZHTzrm6j2fbOfI6R1KLvdie1r5mxucLZuha8RuvbO7c+e66dosLDRUZQhCAQhCDCQdXdvoE9IOru30CsSmQad58ymJcGnefMpiiwIQhAIQhByHtYka3ZFS50bJA1rTgfjwnlt1wOa7wIVRU7x1MNRsqjpmwtbVQOJxtkcGYI8Qw2dew6Cc+karsN6thtrqSSle9zGygAuba4s4OyvlzKvl3OjdVUVRxH4qKNzGCzbPDmYCXc+nQpCuapvaDPBFtP3pkcklA5oaYmujbJjs1oIc52HlHM30PVntHvhXU8tA6rbA6GvIbaJr2vgc+xYC4vIkGYubDQq8ZuFTmSudI50ja+3EYbANtoWEZgg2N+kBI2f7PY2S075qqeobSf7PHJww2M/ZJwNBeRYWLidFYIGyN5to7QfUvpBTxw08piayVr3Pmcw8vltcBGCLWyKn7G3onl2ntCleGCOlZE5lgcV3xhxxG9jn0ALb/AFCbHLM6mq56aOodilij4Za5xPKLXOaXRkjLkkJlTuO332Srhqp4HTMayZrBE4SBgDR/EY7CbAC49VB5/vBvDLtDYVLUThgedoMbyAWtsx7gMiT5rsN7955qaYxxVdMwiIObCaepqZibElzxCfo2fVAJB1KbH7NYW7PioePLginE4fZmIuBLsJyta5Uuu3Ga6tlq4aqaCSdjWTBgicHta0NFuI04MmgXbZPv4Pv5c5H7S55Nm0kscDPeqyZ0DQ4nhNc0kGQ85Ghw9ua39pElXFsirNaymqGtdAY8LZo2OvIwOa9jZcQLTmCHWOXYraH2Z0zaCOjMsp4MjpYpgWtkje4k4gQLHPm6lI2nuOamknp6mtnl45jvI4RAsETg4NaxjQ0XIzNrm6Uc3WbSlr6o7OgigayihimcZhK9rpcDHRMEbZG3aMWri4XGmQK1qPaTUu2dSVEUUTZpa0UsrXBzmfauWEEEaDptmumrtw2Gf3iCpmppnQiGV8YjdxWANaMTZGkB1mjlDPJLl9nFN7pTUrHyMZTVDagOyc6SQXuXk9OLm6Aqheyd5apu2XbOqTC9rqfjxvjY9hHKtgcHOdiyvnlp1ruFzx3VZ/pQbR4juIIeDg5OHDcm/TfNdCihCEIBCEIMJB1d2+gT0g6u7fQKxKZBp3nzKYlwad58ymKLAhCEFLvNXyQRcSNzbkta1pbe5cem906p2l7u2MSlz3SPDQGNGpHRfMa9aztfZZndCcVmxyB5ba+LDoL3yWa3ZpkqIZS7kxYuTbVzhYG9+bsQLZt6PE5r2SRlsXFOMNFm3I5ic8tEpm8jCQBFNcxcW2Flwy5GfLyJte3Zz5KJtfZLqiuYS1wibGBI7QPs7E2MdOeqwzZk0k9U7+GHgRNJaScAFiWZ2CC0btphiZK1j3NeLg3jbbqON4F+oX0SW7xRFkTw2Q8ZxY1oAxAtuDcX0FtRdIG7hY+8b2gCERND24sGt3tzGZvms0e7vDdTnGCKdjwBh+s997v1y1OSCRHvBEYy+zwRIYgwgFxkH2W2JB11vZYfvFE1sheHtdG4McwhuLE76oFiWm/TftsokG7RYyK0gMkcrpS4tOFxecwW3uMrZ35k9uwjyy4xyGZ2KTGy7TYWaGi/Jt05oJUu12sF3xyNJcGsacBMhdoGYXEHvISZN4omslc5rwYXBr2Wbiu4gNtZ2E3v0qJBuzgbFhk5UUhkFwSzlCxaG3uBpbNbTbt4szJdz5myyHD9bBoxovyR23QNl3miaJCY5RwsJeMLcg8Ag/WtzjK9+pSq7a7YhiLHluHFcGIZa2Ae8EnqAVfUbtueyZplH00zZHHCfqNIIj16hn+SKvd17jPaVv0wAu5hc5jQAC1pxaZILumqmvjbI08lzQ4E5ZEXz6FDg2w17cbY5DHn9JZgbZoJJsXYrZEXtqpIo28Hg6NwYMui1lWxbHlFKabitw8MsDgw3zORPK6LhADeaPg8bhTBlgQS1oxFzsIa3lZnn6Lc6mN2q0yviax7nsYHm2C3K0bcuHK/LLVRa7YeOnhha8N4LmEXFw7hi1iL8+uqjv2DKeMROGune0uIaR9G0EcMcq47UG1TvEx0UxDZWCIWMgELgHXAwt5Ra52fYrulJwNuSThFybAk21IGV+zJVFXsMvgbACxjGvYbNa6xa03LTd2pNs1dhBlCEIMJB1d2+gT0g6u7fQKxKzDIAMyNTzjpKZxW/EPEJZWCmjZvFb8Q8Qjit+IeISkJo2bxW/EPEI4rfiHiEpCaNm8VvxDxCOK34h4hKQmjZvFb8Q8Qjit+IeISkJo2bxW/EPEI4rfiHiEpCaNm8VvxDxCOK34h4hKQmjZvFb8Q8Qjit+IeISkJo2bxW/EPEI4rfiHiEpCaNm8VvxDxCOK34h4hKQmjZvFb8Q8Qjit+IeISkJo2bxW/EPEI4rfiHiEpCaNm8VvxDxCSCCXW6fQLYLZi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3318" name="AutoShape 6" descr="data:image/jpeg;base64,/9j/4AAQSkZJRgABAQAAAQABAAD/2wCEAAkGBxMTEhUTExMWFRUVGBcXFxgVFxUVGBUaGBUXFxcYFxUYHSggGB0lGxcYITEhJSkrLi4uFx8zODMtNygtLisBCgoKDg0OFxAQFy0dFR0rKy0tLS03NysrLSstLS0tNystKy0tLS0tKy0rLS0tLTcrLSsrKy0rLS03LTctKysrK//AABEIAMwAvwMBIgACEQEDEQH/xAAcAAACAwEBAQEAAAAAAAAAAAACAwABBAYFBwj/xAA+EAABAwIDBAcFBgUEAwAAAAABAAIRAyEEMUESUWFxBQaBkaGx8AcTMtHhIkJSksHxFSMzU6JicnOCFBZD/8QAGgEAAwEBAQEAAAAAAAAAAAAAAAECAwQFBv/EACQRAQEAAgEDBQEAAwAAAAAAAAABAhEDBCFRExQxQVISBWFx/9oADAMBAAIRAxEAPwD7iooogIooogIooogIoqJXzjrf7VqFHapYMDEVhban+Uw79ofGRub3pW6OS34dp1g6eoYOkauIqBjRkPvPMTssbm4r410j7VcdWqk0AKFPJrID3ET8TideAsOOa5jpCricZVNbEP8AePIgaBgnJjcgJOS24To4gi94BnzXNyc/1HZxdN95OlodeukDnWAj/Q1bW9c8cf8A6/4N+S8P/wAczeO7TLtXoYDDwCMty5bzZeXZj0+Hh7FPrVjJ/qjT7rbJtPrTiy6Pe5H8LV57KAF9+aKnSv496n1svLScGH5j2WdZMUY/mf4hNZ0/iv7n+IXm023iE2i3OVPrZ+T9Dj/Meg7p/Efjz4BX/H8THx+AWHYEhRyXq5+Vehx/mNh6w4j+54BW3p7Ex/U8AvPcy0C5KJlKMzH6b0ern5Hocf5ja3rBiSPj/wARmms6dxEXf4DJYwyGhRrbjgLeCc5c/Jejx/mNNbp7EDJ/gFbensRq+ewfJYXNk3y+qaWHRL1c/NP0OP8AMfRFFFF7L59FFFEBFm6Qx1OhTdVrPbTY0S5ziAB3+S8zrV1ow+Ape8ruuZ2KYu+oRo0briTkJX596e6cxHSFUPxDzG0SykCdiluDRqY+8b55TCjPOYrw47l8Oo67+0GrjiaGFLqWHBgukipW5x8LOGZ13Ll+jujNmDGi1YPCgRp+sr06NOOH0/dcHJy216XFwzGLw2F/Rb6WHy7kOCF4gwN69GmzhqsLXVjGXD0bgRkf2W/DU7cleHpwed/NPAsAptXIAsn1xT6dK/NVsrTSZclSpURBVttEdqp42hbIWUpMg3vJQEY4zdMiSArZnO4fNOazx8ExstrNdVNmxKaFQ0B3p6LYCLeu5VeYylG5uSjac62v9E9DamM17lVZxyCb7uIIVhvejQ/p3iiii9p84i4/r517pdHsLWxUxLhLKc2E5OqEZN4ZmLLzfaH7RmYQGhhi2piDZxkObQ/3Rm/c3vXxQB1R7qlRxe95lznGS4nMk9yy5OT+Z/trx8f9f8Px+OrYqsa9d7qlQkScg3c1rfut4LfgcIBccD3XWXC0rkr2KFu2y4c8rl8vR4+OSH06ffvW2nSM31EcrrLTu059i9DDNO+VjXRGgU4g+sz+i0FABZOY1Q0hrG/r9Foa2IPrJJp+Se4zbikpT3CDCbTf3ZpbwO5A8/Znh5oNpAgDjcq3lL94LclHP9eSDkNpiDz/AETnzHBKBH2UyZ8lSbEa3K6bohbkra3Piq0hC2xEXTGiGqUx5+vJGdU9JtRmSEWz1R88kQEplt19eu1jS97g1rRJc4hoA3kmwC+Kdffa06rNDo87NMyHV7h7v+IfdH+o3OkLkevHXvE9InZcfd0BcUmmxjIvP3j4cFzDKa9LLPw8THFqoDXjJ8yt9OZWOhTkr0MLQ+1dcuVdvHOzdhG6cPNephW5euayUKdz2L0sK1YV14xqphsQtFEyN0IaTITwzJQ0kMZkEyjoOKWW5LRTb81G1yDpa809v1WemcxxTg5JQnG070qo+0IqrrJTGfRNeM2aDYBGBkO1LaNU1iTTQy3LgVpYYlIYNE1uvYqhZGsdESmB2Q14rM9y0sdB2irjHLE+nAARNPzSmusoDaybKymEXRMSyVcoGn5zotWltMqUqc6L0aGH47l1ZZPNxwTC4YjwXo0qOqlGlcGF6FOksLXVhjpeHw9pW+hQsl0WQvQpN0WVbwbG6pwb+iKixPa1JUhWxeFopNVFqNjb3spaaUAFH9wUeo/cElYzZeyTyTSltkSEaG+MWi2oSSULnJr02e88E6lxzWRjv2WgOKekU1vLNPKSxwsje5NkjZBWim5ZibIqTk9oyjQ4XRkpTnIg6QiVk+LYbDaL0KVDJHRw11uoUb3C1tYY4gpUcpW2nSRMZ4LXTpKK0kLZSWukzVWyktLG2hRWmMVSan7HgoxtloDUqovYVV25QtDhkl1RZJUZyLhE0KAJhKTWAc1A8QicUDxMIaxm27wo0oKgvO5IEznzCv6aPQpvutQNl59LJamG6EZRqa9N8lmpG58E7bCW2Ngm5ISYPAqyAqekJDKVSyc06+sl5zHmTA3LbRfKNs8sXCsoXA3rVRpplOj45LTTp3WtrnkKbTWhrbpwYjDQja5BMYmNaiY1E1t1C9eBsFpRNQwUum8+aKcjS2FZQNF05oU2Bm2FA1PeEipmiNZQVGTkkvHBa4QvahUyY6lKJSPdgA8Vseyx3rOGqmsvYLW2C0U2Zdqqk24WjZ80Jyq2jcjAsi0PH0FH7gkyVMhVV8EOznHPwCgbJv2JGGiy91sbYb0NNt08DuSZZZb7Odp0LhPbS4aplNvBM2JWzKQLGCfBEWJtJkWTi2yVVCKdO4R7CbTb5q2t14o0rYNi6rYFx6zWgC6rYvZLRSga0I2hHsSUXu0j2zFqUWytZYh2bKddzlhDQqOfJM2J4KthPS5SmsmfWiH3UwtAZCrZTVshrDkEbWBE82VjekVA82gIdmBJVqy2eKVGwDTjmmBuSst03XTW80FctIHAXVisgqOAnOVmDnRMxPb4pM6FtPNaaNO0qNp5+s05jVszCWpmwrREfJGilAAoxFs3urpBKKDF0RQuMmyJ48E9koG6IoCexMYot7KA46qnCQrqPse1AQYCR7WAFTgqY8clNsIG1uCU1h394WkO3JRo3QcpFQ3jX1dG3vHBE+zgc4ByUc3VK0/6Lezh+iU4EfD9Fqe4Gx09WSmCEhKKGxM+aXVsM+4HzVgpNUmbeSCKqPtM9+qWKxIyvwQV2O2SS7TQR3FZHsH3SRYXnjxzSDo2hOao1uaKF0aRexbxdHEKi0qFNO0e2yqmbo3nIhJLlF+TndKv7ItrTUpZZf1dTO2YultWjHO3qbSS8QRfeia7RKmYUDXWVk6JWRtcKRo7ZAULtyXM8kNQxfxCNgxz4Nj2eslVR5AnxzWRlfMntOVuxNFUmJ+HS4k80tnobCRc5dyJ/PNLc6DbI6Z9yWysJj6IIVd0AEZ7irOXFDVcCCI5fukPqOHDmSQgxEzrfzSMQf2Weo8zcQTuAjvKzVHEEXJk8u8JCidiM5Mbp0twWd+KaLC/b+qXXxQAO+5C8rEYwSZEnWHQnpNyj6UdESW0owVulC5U06c1bmiVQKDUXJFQ35phM25pLx3BRTkWSpTdnujxS2FUwZg5KYo6o3a+iWx51z4I2G0bkuubWvuPrNFIRPaiBAzB7EDDYdigf67UgaYPD1qqNS1hCSx8CNyF1YTEFIi621BgCLz3aBK2hFzaJGunDJadu0a8Vma4CxM3tuOVrIPZ9J8gT2cVVQ8LBZK1a+6Ab6HKORSmYva3xrmPAINrq1ozy5rNXxrdNo8oPfdLfUbOck7ybd6w4quJABaPXBBWn4jFA5z25jlC83pF4IzHMgjndIxxOjwN1pJ5GZSOhuhMTjXmnRYYBG1UdtBjND9o5m2QkrTDC5fDHk5Zj8s9SudoU6cuc+zWsuSTNmhdx1b9l5qA1Mc5wBjZpMcAcs6jgM50B0udB2XVHqZh8C37A26xH26rruO8Nn4G8AukXocXTzHve9eXzdTcu2PaOGNlYKgbZCSuJ66tqOSj1NmyAyLJbORTr3QVskQKCVFXE20LQgBVNcoOmERcZLO+oROnNO96I9W5rJUeJvBneU7Ugp4ghsZ8tPUpgryI8JuspIac43nS5PyVPqxN84EZ23jvlAaCXwJjfbjzzSy+9zy3d6zOcTqZP3QTMcUD3TmLDfnOqNE1Uqpg3MCdd3BZXYkOtYEHW0cisNXacRs5AE3NhmhYzZycZA0MybZo0Wzq+Jl0ZgZkScuJtr4JdXFNBmCNJPLLyWDF4shwyNo0GZM8UOGpYnFyyhh31LxtD4AbZvNhHObqphcr2Z5csk7trcV8W1wjZJgWGvYszaVau/3VGn747heNJcTkOJOi7Hq57LzZ+NqTl/KpZf8Aeobu5ADmV9E6P6PpUGCnRptptGjRHad54ldfH0t+cnFydZPjF8/6t+zBoh+NcHmZFKnZgG5z83chA5r6LhsMymxrKbWsY0Q1rQAANwAyTVF244TGajhzzyyu7UUUUCpDiShdkuo/g1L8J7yp/BaP4T3lcPtsnq++4/FcoVTzv1XWfwaj+E95QO6Con7p7ylely8n77j8VyDksvsuz/gND8J7yqPV+h+E95U3pM79n7/j8Vwz3JbX6yu6d1bw5+4fzFQdWsN+A95S9nn5h3/IcfiuFc6SstSpE2kxYhfQ/wD1rD/hP5iku6oYQmfdmf8Ac75onSZ+U+/4/FfOfeA3Ej0VHVBBjLz9SvozOp+EGTHfnf8ANAepeD/tn87vmqnSZeS99h4r5u6uOR7Fgr4iGwwidxj7XddfVqnUnBnOmfzO+a29E9XsNhv6VMAzO0ftO7HG4HJVOkv3UZdbPqPlOE6BxVdrdmg46yQWjnLon6L2ML7PcY/46tOl31DzgQD3hfU1FrOmwnz3c2XV5347OP6G9nuFpEOqziHi81ANkG2VMW01ldcxoAgCBuFkSi3xxknZhllcr3qKKKKkoooogIrUU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3320" name="Picture 8" descr="http://www.blogers.com.br/wp-content/uploads/2013/10/Mancha-vermelha.jpg"/>
          <p:cNvPicPr>
            <a:picLocks noChangeAspect="1" noChangeArrowheads="1"/>
          </p:cNvPicPr>
          <p:nvPr/>
        </p:nvPicPr>
        <p:blipFill>
          <a:blip r:embed="rId2" cstate="print"/>
          <a:srcRect/>
          <a:stretch>
            <a:fillRect/>
          </a:stretch>
        </p:blipFill>
        <p:spPr bwMode="auto">
          <a:xfrm>
            <a:off x="5143504" y="2214554"/>
            <a:ext cx="2857500" cy="2857500"/>
          </a:xfrm>
          <a:prstGeom prst="rect">
            <a:avLst/>
          </a:prstGeom>
          <a:noFill/>
        </p:spPr>
      </p:pic>
    </p:spTree>
  </p:cSld>
  <p:clrMapOvr>
    <a:masterClrMapping/>
  </p:clrMapOvr>
  <p:transition>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9962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11" name="10 Rectángulo"/>
          <p:cNvSpPr/>
          <p:nvPr/>
        </p:nvSpPr>
        <p:spPr>
          <a:xfrm>
            <a:off x="539552" y="1124744"/>
            <a:ext cx="6624736" cy="369332"/>
          </a:xfrm>
          <a:prstGeom prst="rect">
            <a:avLst/>
          </a:prstGeom>
          <a:solidFill>
            <a:schemeClr val="tx2">
              <a:lumMod val="10000"/>
              <a:lumOff val="90000"/>
            </a:schemeClr>
          </a:solidFill>
        </p:spPr>
        <p:txBody>
          <a:bodyPr wrap="square">
            <a:spAutoFit/>
          </a:bodyPr>
          <a:lstStyle/>
          <a:p>
            <a:pPr algn="ctr"/>
            <a:r>
              <a:rPr lang="es-VE" dirty="0" smtClean="0"/>
              <a:t>Enfermedad de </a:t>
            </a:r>
            <a:r>
              <a:rPr lang="es-VE" dirty="0" err="1" smtClean="0"/>
              <a:t>Chagas</a:t>
            </a:r>
            <a:r>
              <a:rPr lang="es-VE" dirty="0" smtClean="0"/>
              <a:t> o Tripanosomiasis Americana </a:t>
            </a:r>
            <a:endParaRPr lang="es-VE" dirty="0"/>
          </a:p>
        </p:txBody>
      </p:sp>
      <p:sp>
        <p:nvSpPr>
          <p:cNvPr id="12" name="11 Rectángulo"/>
          <p:cNvSpPr/>
          <p:nvPr/>
        </p:nvSpPr>
        <p:spPr>
          <a:xfrm>
            <a:off x="1187624" y="1700808"/>
            <a:ext cx="6678488" cy="1200329"/>
          </a:xfrm>
          <a:prstGeom prst="rect">
            <a:avLst/>
          </a:prstGeom>
          <a:solidFill>
            <a:schemeClr val="accent1">
              <a:lumMod val="20000"/>
              <a:lumOff val="80000"/>
            </a:schemeClr>
          </a:solidFill>
        </p:spPr>
        <p:txBody>
          <a:bodyPr wrap="square">
            <a:spAutoFit/>
          </a:bodyPr>
          <a:lstStyle/>
          <a:p>
            <a:r>
              <a:rPr lang="es-VE" b="1" dirty="0" smtClean="0"/>
              <a:t>Fase indeterminada</a:t>
            </a:r>
            <a:r>
              <a:rPr lang="es-VE" dirty="0" smtClean="0"/>
              <a:t>:  se caracteriza por la persistencia de la infección sin presentar síntomas clínicos, los que pueden reaparecer años </a:t>
            </a:r>
            <a:r>
              <a:rPr lang="es-VE" dirty="0" err="1" smtClean="0"/>
              <a:t>despues</a:t>
            </a:r>
            <a:r>
              <a:rPr lang="es-VE" dirty="0" smtClean="0"/>
              <a:t> pasando a una fase crónica. </a:t>
            </a:r>
            <a:endParaRPr lang="es-VE" dirty="0"/>
          </a:p>
        </p:txBody>
      </p:sp>
      <p:sp>
        <p:nvSpPr>
          <p:cNvPr id="13" name="12 Rectángulo"/>
          <p:cNvSpPr/>
          <p:nvPr/>
        </p:nvSpPr>
        <p:spPr>
          <a:xfrm>
            <a:off x="1115616" y="3429000"/>
            <a:ext cx="6948264" cy="1754326"/>
          </a:xfrm>
          <a:prstGeom prst="rect">
            <a:avLst/>
          </a:prstGeom>
          <a:solidFill>
            <a:schemeClr val="accent1">
              <a:lumMod val="20000"/>
              <a:lumOff val="80000"/>
            </a:schemeClr>
          </a:solidFill>
        </p:spPr>
        <p:txBody>
          <a:bodyPr wrap="square">
            <a:spAutoFit/>
          </a:bodyPr>
          <a:lstStyle/>
          <a:p>
            <a:r>
              <a:rPr lang="es-VE" b="1" dirty="0" smtClean="0"/>
              <a:t>Fase crónica</a:t>
            </a:r>
            <a:r>
              <a:rPr lang="es-VE" dirty="0" smtClean="0"/>
              <a:t>: se caracteriza por perdida de peso, además de afectar el SN, digestivo y cardiovascular de estos pacientes con la aparición de demencia, megacolon y </a:t>
            </a:r>
            <a:r>
              <a:rPr lang="es-VE" dirty="0" err="1" smtClean="0"/>
              <a:t>miocardiopatía</a:t>
            </a:r>
            <a:r>
              <a:rPr lang="es-VE" dirty="0" smtClean="0"/>
              <a:t>. Sin tratamiento la enfermedad de </a:t>
            </a:r>
            <a:r>
              <a:rPr lang="es-VE" dirty="0" err="1" smtClean="0"/>
              <a:t>Chagas</a:t>
            </a:r>
            <a:r>
              <a:rPr lang="es-VE" dirty="0" smtClean="0"/>
              <a:t> puede ser mortal por lo general debido a las complicaciones cardiovasculares. </a:t>
            </a:r>
            <a:endParaRPr lang="es-VE" dirty="0"/>
          </a:p>
        </p:txBody>
      </p:sp>
    </p:spTree>
  </p:cSld>
  <p:clrMapOvr>
    <a:masterClrMapping/>
  </p:clrMapOvr>
  <p:transition>
    <p:push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428596" y="1571612"/>
            <a:ext cx="4817126" cy="4247317"/>
          </a:xfrm>
          <a:prstGeom prst="rect">
            <a:avLst/>
          </a:prstGeom>
          <a:solidFill>
            <a:schemeClr val="accent3">
              <a:lumMod val="20000"/>
              <a:lumOff val="80000"/>
            </a:schemeClr>
          </a:solidFill>
        </p:spPr>
        <p:txBody>
          <a:bodyPr wrap="square">
            <a:spAutoFit/>
          </a:bodyPr>
          <a:lstStyle/>
          <a:p>
            <a:r>
              <a:rPr lang="es-VE" dirty="0" smtClean="0"/>
              <a:t>OMS estima que la enfermedad de </a:t>
            </a:r>
            <a:r>
              <a:rPr lang="es-VE" dirty="0" err="1" smtClean="0"/>
              <a:t>Chagas</a:t>
            </a:r>
            <a:r>
              <a:rPr lang="es-VE" dirty="0" smtClean="0"/>
              <a:t> se distribuye por toda América afectando entre 16 y 18 millones de personas, el 25% de la población latinoamericana esta en riesgo de contraer la enfermedad y cada año muere 50 mil personas por esta causa. La enfermedad crónica de </a:t>
            </a:r>
            <a:r>
              <a:rPr lang="es-VE" dirty="0" err="1" smtClean="0"/>
              <a:t>Chagas</a:t>
            </a:r>
            <a:r>
              <a:rPr lang="es-VE" dirty="0" smtClean="0"/>
              <a:t> sigue siendo un gran problema de salud en muchos países de América latina sobretodo en áreas pobres y rurales del centro y Suramérica a pesar de la eficacia de medidas preventivas e higiénicas, tales como eliminar los insectos trasmisores. </a:t>
            </a:r>
            <a:endParaRPr lang="es-ES" dirty="0"/>
          </a:p>
        </p:txBody>
      </p:sp>
      <p:sp>
        <p:nvSpPr>
          <p:cNvPr id="11" name="10 Rectángulo"/>
          <p:cNvSpPr/>
          <p:nvPr/>
        </p:nvSpPr>
        <p:spPr>
          <a:xfrm>
            <a:off x="5429256" y="1714488"/>
            <a:ext cx="3174267" cy="369332"/>
          </a:xfrm>
          <a:prstGeom prst="rect">
            <a:avLst/>
          </a:prstGeom>
          <a:solidFill>
            <a:schemeClr val="accent1">
              <a:lumMod val="20000"/>
              <a:lumOff val="80000"/>
            </a:schemeClr>
          </a:solidFill>
        </p:spPr>
        <p:txBody>
          <a:bodyPr wrap="none">
            <a:spAutoFit/>
          </a:bodyPr>
          <a:lstStyle/>
          <a:p>
            <a:r>
              <a:rPr lang="es-VE" b="1" dirty="0" smtClean="0"/>
              <a:t>Magnitud del problema</a:t>
            </a:r>
            <a:endParaRPr lang="es-ES" dirty="0"/>
          </a:p>
        </p:txBody>
      </p:sp>
      <p:sp>
        <p:nvSpPr>
          <p:cNvPr id="6" name="5 Rectángulo"/>
          <p:cNvSpPr/>
          <p:nvPr/>
        </p:nvSpPr>
        <p:spPr>
          <a:xfrm>
            <a:off x="29962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7" name="6 Rectángulo"/>
          <p:cNvSpPr/>
          <p:nvPr/>
        </p:nvSpPr>
        <p:spPr>
          <a:xfrm>
            <a:off x="285720" y="928670"/>
            <a:ext cx="6624736" cy="369332"/>
          </a:xfrm>
          <a:prstGeom prst="rect">
            <a:avLst/>
          </a:prstGeom>
          <a:solidFill>
            <a:schemeClr val="tx2">
              <a:lumMod val="10000"/>
              <a:lumOff val="90000"/>
            </a:schemeClr>
          </a:solidFill>
        </p:spPr>
        <p:txBody>
          <a:bodyPr wrap="square">
            <a:spAutoFit/>
          </a:bodyPr>
          <a:lstStyle/>
          <a:p>
            <a:pPr algn="ctr"/>
            <a:r>
              <a:rPr lang="es-VE" dirty="0" smtClean="0"/>
              <a:t>Enfermedad de </a:t>
            </a:r>
            <a:r>
              <a:rPr lang="es-VE" dirty="0" err="1" smtClean="0"/>
              <a:t>Chagas</a:t>
            </a:r>
            <a:r>
              <a:rPr lang="es-VE" dirty="0" smtClean="0"/>
              <a:t> o Tripanosomiasis Americana </a:t>
            </a:r>
            <a:endParaRPr lang="es-VE" dirty="0"/>
          </a:p>
        </p:txBody>
      </p:sp>
      <p:pic>
        <p:nvPicPr>
          <p:cNvPr id="11266" name="Picture 2" descr="https://areyesmed406.files.wordpress.com/2011/03/romana.jpg"/>
          <p:cNvPicPr>
            <a:picLocks noChangeAspect="1" noChangeArrowheads="1"/>
          </p:cNvPicPr>
          <p:nvPr/>
        </p:nvPicPr>
        <p:blipFill>
          <a:blip r:embed="rId2" cstate="print"/>
          <a:srcRect r="13124"/>
          <a:stretch>
            <a:fillRect/>
          </a:stretch>
        </p:blipFill>
        <p:spPr bwMode="auto">
          <a:xfrm>
            <a:off x="5334000" y="2428868"/>
            <a:ext cx="3309966" cy="2571751"/>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9962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9" name="8 Rectángulo"/>
          <p:cNvSpPr/>
          <p:nvPr/>
        </p:nvSpPr>
        <p:spPr>
          <a:xfrm>
            <a:off x="428596" y="4572008"/>
            <a:ext cx="8208912" cy="1477328"/>
          </a:xfrm>
          <a:prstGeom prst="rect">
            <a:avLst/>
          </a:prstGeom>
          <a:solidFill>
            <a:schemeClr val="tx2">
              <a:lumMod val="10000"/>
              <a:lumOff val="90000"/>
            </a:schemeClr>
          </a:solidFill>
        </p:spPr>
        <p:txBody>
          <a:bodyPr wrap="square">
            <a:spAutoFit/>
          </a:bodyPr>
          <a:lstStyle/>
          <a:p>
            <a:r>
              <a:rPr lang="es-VE" b="1" dirty="0" smtClean="0"/>
              <a:t>Vía de transmisión</a:t>
            </a:r>
            <a:r>
              <a:rPr lang="es-VE" dirty="0" smtClean="0"/>
              <a:t>: se declaran vectores infectados que son especies hematófagas de insectos de la familia </a:t>
            </a:r>
            <a:r>
              <a:rPr lang="es-VE" dirty="0" err="1" smtClean="0"/>
              <a:t>reduvidae</a:t>
            </a:r>
            <a:r>
              <a:rPr lang="es-VE" dirty="0" smtClean="0"/>
              <a:t>, las que excretan los tripanosomas con sus heces. Otras vías de transmisión son por transfusiones de sangre, vía </a:t>
            </a:r>
            <a:r>
              <a:rPr lang="es-VE" dirty="0" err="1" smtClean="0"/>
              <a:t>transplacentarias</a:t>
            </a:r>
            <a:r>
              <a:rPr lang="es-VE" dirty="0" smtClean="0"/>
              <a:t>, accidentes de laboratorios y </a:t>
            </a:r>
            <a:r>
              <a:rPr lang="es-VE" dirty="0" err="1" smtClean="0"/>
              <a:t>transplante</a:t>
            </a:r>
            <a:r>
              <a:rPr lang="es-VE" dirty="0" smtClean="0"/>
              <a:t> de órganos. </a:t>
            </a:r>
            <a:endParaRPr lang="es-VE" dirty="0"/>
          </a:p>
        </p:txBody>
      </p:sp>
      <p:sp>
        <p:nvSpPr>
          <p:cNvPr id="10" name="9 Rectángulo"/>
          <p:cNvSpPr/>
          <p:nvPr/>
        </p:nvSpPr>
        <p:spPr>
          <a:xfrm>
            <a:off x="467544" y="1268760"/>
            <a:ext cx="2858475" cy="369332"/>
          </a:xfrm>
          <a:prstGeom prst="rect">
            <a:avLst/>
          </a:prstGeom>
          <a:solidFill>
            <a:schemeClr val="accent1">
              <a:lumMod val="20000"/>
              <a:lumOff val="80000"/>
            </a:schemeClr>
          </a:solidFill>
        </p:spPr>
        <p:txBody>
          <a:bodyPr wrap="none">
            <a:spAutoFit/>
          </a:bodyPr>
          <a:lstStyle/>
          <a:p>
            <a:r>
              <a:rPr lang="es-VE" dirty="0" smtClean="0"/>
              <a:t>Cadena epidemiológica</a:t>
            </a:r>
            <a:endParaRPr lang="es-VE" dirty="0"/>
          </a:p>
        </p:txBody>
      </p:sp>
      <p:sp>
        <p:nvSpPr>
          <p:cNvPr id="12" name="11 Rectángulo"/>
          <p:cNvSpPr/>
          <p:nvPr/>
        </p:nvSpPr>
        <p:spPr>
          <a:xfrm>
            <a:off x="2051720" y="836712"/>
            <a:ext cx="6624736" cy="369332"/>
          </a:xfrm>
          <a:prstGeom prst="rect">
            <a:avLst/>
          </a:prstGeom>
          <a:solidFill>
            <a:schemeClr val="tx2">
              <a:lumMod val="10000"/>
              <a:lumOff val="90000"/>
            </a:schemeClr>
          </a:solidFill>
        </p:spPr>
        <p:txBody>
          <a:bodyPr wrap="square">
            <a:spAutoFit/>
          </a:bodyPr>
          <a:lstStyle/>
          <a:p>
            <a:pPr algn="ctr"/>
            <a:r>
              <a:rPr lang="es-VE" dirty="0" smtClean="0"/>
              <a:t>Enfermedad de </a:t>
            </a:r>
            <a:r>
              <a:rPr lang="es-VE" dirty="0" err="1" smtClean="0"/>
              <a:t>Chagas</a:t>
            </a:r>
            <a:r>
              <a:rPr lang="es-VE" dirty="0" smtClean="0"/>
              <a:t> o Tripanosomiasis Americana </a:t>
            </a:r>
            <a:endParaRPr lang="es-VE" dirty="0"/>
          </a:p>
        </p:txBody>
      </p:sp>
      <p:sp>
        <p:nvSpPr>
          <p:cNvPr id="6" name="5 Rectángulo"/>
          <p:cNvSpPr/>
          <p:nvPr/>
        </p:nvSpPr>
        <p:spPr>
          <a:xfrm>
            <a:off x="428596" y="1714488"/>
            <a:ext cx="6429404" cy="1200329"/>
          </a:xfrm>
          <a:prstGeom prst="rect">
            <a:avLst/>
          </a:prstGeom>
          <a:solidFill>
            <a:schemeClr val="bg2"/>
          </a:solidFill>
        </p:spPr>
        <p:txBody>
          <a:bodyPr wrap="square">
            <a:spAutoFit/>
          </a:bodyPr>
          <a:lstStyle/>
          <a:p>
            <a:r>
              <a:rPr lang="es-VE" b="1" dirty="0" smtClean="0"/>
              <a:t>Agente infeccioso</a:t>
            </a:r>
            <a:r>
              <a:rPr lang="es-VE" dirty="0" smtClean="0"/>
              <a:t>: es el tripanosoma </a:t>
            </a:r>
            <a:r>
              <a:rPr lang="es-VE" dirty="0" err="1" smtClean="0"/>
              <a:t>cruzi</a:t>
            </a:r>
            <a:r>
              <a:rPr lang="es-VE" dirty="0" smtClean="0"/>
              <a:t> protozoario que en el ser humano se presenta como </a:t>
            </a:r>
            <a:r>
              <a:rPr lang="es-VE" dirty="0" err="1" smtClean="0"/>
              <a:t>hemoflagelado</a:t>
            </a:r>
            <a:r>
              <a:rPr lang="es-VE" dirty="0" smtClean="0"/>
              <a:t> y también como parasito intracelular sin flagelo externo. </a:t>
            </a:r>
          </a:p>
        </p:txBody>
      </p:sp>
      <p:sp>
        <p:nvSpPr>
          <p:cNvPr id="7" name="6 Rectángulo"/>
          <p:cNvSpPr/>
          <p:nvPr/>
        </p:nvSpPr>
        <p:spPr>
          <a:xfrm>
            <a:off x="357158" y="3000372"/>
            <a:ext cx="4572000" cy="1477328"/>
          </a:xfrm>
          <a:prstGeom prst="rect">
            <a:avLst/>
          </a:prstGeom>
          <a:solidFill>
            <a:schemeClr val="bg2"/>
          </a:solidFill>
        </p:spPr>
        <p:txBody>
          <a:bodyPr>
            <a:spAutoFit/>
          </a:bodyPr>
          <a:lstStyle/>
          <a:p>
            <a:r>
              <a:rPr lang="es-VE" b="1" dirty="0" smtClean="0"/>
              <a:t>Reservorio</a:t>
            </a:r>
            <a:r>
              <a:rPr lang="es-VE" dirty="0" smtClean="0"/>
              <a:t>: más de 150 especies de animales domésticos y salvajes entre ellos perros, gatos y ratones constituyen junto con el ser humano el reservorio de la enfermedad.</a:t>
            </a:r>
          </a:p>
        </p:txBody>
      </p:sp>
      <p:sp>
        <p:nvSpPr>
          <p:cNvPr id="11" name="10 Rectángulo"/>
          <p:cNvSpPr/>
          <p:nvPr/>
        </p:nvSpPr>
        <p:spPr>
          <a:xfrm>
            <a:off x="5072066" y="3214686"/>
            <a:ext cx="3429024" cy="923330"/>
          </a:xfrm>
          <a:prstGeom prst="rect">
            <a:avLst/>
          </a:prstGeom>
          <a:solidFill>
            <a:schemeClr val="bg2"/>
          </a:solidFill>
        </p:spPr>
        <p:txBody>
          <a:bodyPr wrap="square">
            <a:spAutoFit/>
          </a:bodyPr>
          <a:lstStyle/>
          <a:p>
            <a:r>
              <a:rPr lang="es-VE" b="1" dirty="0" smtClean="0"/>
              <a:t>Puerta de salida</a:t>
            </a:r>
            <a:r>
              <a:rPr lang="es-VE" dirty="0" smtClean="0"/>
              <a:t>: es la piel de la persona enferma picada por el insecto. </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29962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15" name="14 Rectángulo"/>
          <p:cNvSpPr/>
          <p:nvPr/>
        </p:nvSpPr>
        <p:spPr>
          <a:xfrm>
            <a:off x="500034" y="1000108"/>
            <a:ext cx="6624736" cy="369332"/>
          </a:xfrm>
          <a:prstGeom prst="rect">
            <a:avLst/>
          </a:prstGeom>
          <a:solidFill>
            <a:schemeClr val="tx2">
              <a:lumMod val="10000"/>
              <a:lumOff val="90000"/>
            </a:schemeClr>
          </a:solidFill>
        </p:spPr>
        <p:txBody>
          <a:bodyPr wrap="square">
            <a:spAutoFit/>
          </a:bodyPr>
          <a:lstStyle/>
          <a:p>
            <a:pPr algn="ctr"/>
            <a:r>
              <a:rPr lang="es-VE" dirty="0" smtClean="0"/>
              <a:t>Enfermedad de </a:t>
            </a:r>
            <a:r>
              <a:rPr lang="es-VE" dirty="0" err="1" smtClean="0"/>
              <a:t>Chagas</a:t>
            </a:r>
            <a:r>
              <a:rPr lang="es-VE" dirty="0" smtClean="0"/>
              <a:t> o Tripanosomiasis Americana </a:t>
            </a:r>
            <a:endParaRPr lang="es-VE" dirty="0"/>
          </a:p>
        </p:txBody>
      </p:sp>
      <p:sp>
        <p:nvSpPr>
          <p:cNvPr id="16" name="15 Rectángulo"/>
          <p:cNvSpPr/>
          <p:nvPr/>
        </p:nvSpPr>
        <p:spPr>
          <a:xfrm>
            <a:off x="928662" y="1785926"/>
            <a:ext cx="7254552" cy="3416320"/>
          </a:xfrm>
          <a:prstGeom prst="rect">
            <a:avLst/>
          </a:prstGeom>
          <a:solidFill>
            <a:schemeClr val="accent1">
              <a:lumMod val="20000"/>
              <a:lumOff val="80000"/>
            </a:schemeClr>
          </a:solidFill>
        </p:spPr>
        <p:txBody>
          <a:bodyPr wrap="square">
            <a:spAutoFit/>
          </a:bodyPr>
          <a:lstStyle/>
          <a:p>
            <a:r>
              <a:rPr lang="es-VE" b="1" dirty="0" smtClean="0"/>
              <a:t>Puerta de entrada</a:t>
            </a:r>
            <a:r>
              <a:rPr lang="es-VE" dirty="0" smtClean="0"/>
              <a:t>: son las mucosas sanas sobretodo la conjuntiva y la piel lesionada de estas personas. </a:t>
            </a:r>
          </a:p>
          <a:p>
            <a:endParaRPr lang="es-VE" dirty="0" smtClean="0"/>
          </a:p>
          <a:p>
            <a:r>
              <a:rPr lang="es-VE" b="1" dirty="0" smtClean="0"/>
              <a:t>Huésped susceptible</a:t>
            </a:r>
            <a:r>
              <a:rPr lang="es-VE" dirty="0" smtClean="0"/>
              <a:t>: son las personas sanas de cualquier edad.</a:t>
            </a:r>
          </a:p>
          <a:p>
            <a:r>
              <a:rPr lang="es-VE" dirty="0" smtClean="0"/>
              <a:t> </a:t>
            </a:r>
          </a:p>
          <a:p>
            <a:r>
              <a:rPr lang="es-VE" b="1" dirty="0" smtClean="0"/>
              <a:t>Periodo de incubación: </a:t>
            </a:r>
            <a:r>
              <a:rPr lang="es-VE" dirty="0" smtClean="0"/>
              <a:t>entre 5 y 14 días después de la picadura del vector. </a:t>
            </a:r>
          </a:p>
          <a:p>
            <a:endParaRPr lang="es-VE" dirty="0" smtClean="0"/>
          </a:p>
          <a:p>
            <a:r>
              <a:rPr lang="es-VE" b="1" dirty="0" smtClean="0"/>
              <a:t>Periodo de transmisibilidad</a:t>
            </a:r>
            <a:r>
              <a:rPr lang="es-VE" dirty="0" smtClean="0"/>
              <a:t>: es de 10 a 30 días después de picar al enfermo, y persiste en el intestino del insecto por toda su vida, es decir, aproximadamente 2 años. </a:t>
            </a:r>
            <a:endParaRPr lang="es-VE" dirty="0"/>
          </a:p>
        </p:txBody>
      </p:sp>
    </p:spTree>
  </p:cSld>
  <p:clrMapOvr>
    <a:masterClrMapping/>
  </p:clrMapOvr>
  <p:transition>
    <p:push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mdm.org.ar/images/galerias/12/02.jpg"/>
          <p:cNvPicPr>
            <a:picLocks noChangeAspect="1" noChangeArrowheads="1"/>
          </p:cNvPicPr>
          <p:nvPr/>
        </p:nvPicPr>
        <p:blipFill>
          <a:blip r:embed="rId2" cstate="print"/>
          <a:srcRect t="31184" r="20430"/>
          <a:stretch>
            <a:fillRect/>
          </a:stretch>
        </p:blipFill>
        <p:spPr bwMode="auto">
          <a:xfrm>
            <a:off x="3500430" y="1357298"/>
            <a:ext cx="5286412" cy="3428983"/>
          </a:xfrm>
          <a:prstGeom prst="rect">
            <a:avLst/>
          </a:prstGeom>
          <a:noFill/>
        </p:spPr>
      </p:pic>
      <p:sp>
        <p:nvSpPr>
          <p:cNvPr id="9" name="8 Rectángulo"/>
          <p:cNvSpPr/>
          <p:nvPr/>
        </p:nvSpPr>
        <p:spPr>
          <a:xfrm>
            <a:off x="29962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10" name="9 Rectángulo"/>
          <p:cNvSpPr/>
          <p:nvPr/>
        </p:nvSpPr>
        <p:spPr>
          <a:xfrm>
            <a:off x="539552" y="827420"/>
            <a:ext cx="6624736" cy="369332"/>
          </a:xfrm>
          <a:prstGeom prst="rect">
            <a:avLst/>
          </a:prstGeom>
          <a:solidFill>
            <a:schemeClr val="tx2">
              <a:lumMod val="10000"/>
              <a:lumOff val="90000"/>
            </a:schemeClr>
          </a:solidFill>
        </p:spPr>
        <p:txBody>
          <a:bodyPr wrap="square">
            <a:spAutoFit/>
          </a:bodyPr>
          <a:lstStyle/>
          <a:p>
            <a:pPr algn="ctr"/>
            <a:r>
              <a:rPr lang="es-VE" dirty="0" smtClean="0"/>
              <a:t>Enfermedad de </a:t>
            </a:r>
            <a:r>
              <a:rPr lang="es-VE" dirty="0" err="1" smtClean="0"/>
              <a:t>Chagas</a:t>
            </a:r>
            <a:r>
              <a:rPr lang="es-VE" dirty="0" smtClean="0"/>
              <a:t> o Tripanosomiasis Americana </a:t>
            </a:r>
            <a:endParaRPr lang="es-VE" dirty="0"/>
          </a:p>
        </p:txBody>
      </p:sp>
      <p:sp>
        <p:nvSpPr>
          <p:cNvPr id="12" name="11 Rectángulo"/>
          <p:cNvSpPr/>
          <p:nvPr/>
        </p:nvSpPr>
        <p:spPr>
          <a:xfrm>
            <a:off x="428596" y="2786058"/>
            <a:ext cx="5598368" cy="3139321"/>
          </a:xfrm>
          <a:prstGeom prst="rect">
            <a:avLst/>
          </a:prstGeom>
        </p:spPr>
        <p:txBody>
          <a:bodyPr wrap="square">
            <a:spAutoFit/>
          </a:bodyPr>
          <a:lstStyle/>
          <a:p>
            <a:r>
              <a:rPr lang="es-VE" dirty="0" smtClean="0"/>
              <a:t>- Educación sanitaria </a:t>
            </a:r>
          </a:p>
          <a:p>
            <a:endParaRPr lang="es-VE" dirty="0" smtClean="0"/>
          </a:p>
          <a:p>
            <a:r>
              <a:rPr lang="es-VE" dirty="0" smtClean="0"/>
              <a:t> -Notificación del caso </a:t>
            </a:r>
          </a:p>
          <a:p>
            <a:endParaRPr lang="es-VE" dirty="0" smtClean="0"/>
          </a:p>
          <a:p>
            <a:r>
              <a:rPr lang="es-VE" dirty="0" smtClean="0"/>
              <a:t> -Indicación de tratamiento medico </a:t>
            </a:r>
          </a:p>
          <a:p>
            <a:endParaRPr lang="es-VE" dirty="0" smtClean="0"/>
          </a:p>
          <a:p>
            <a:r>
              <a:rPr lang="es-VE" dirty="0" smtClean="0"/>
              <a:t> -Control de vectores en zonas endémicas </a:t>
            </a:r>
          </a:p>
          <a:p>
            <a:endParaRPr lang="es-VE" dirty="0" smtClean="0"/>
          </a:p>
          <a:p>
            <a:r>
              <a:rPr lang="es-VE" dirty="0" smtClean="0"/>
              <a:t> -Investigar contactos </a:t>
            </a:r>
          </a:p>
          <a:p>
            <a:endParaRPr lang="es-VE" dirty="0" smtClean="0"/>
          </a:p>
          <a:p>
            <a:r>
              <a:rPr lang="es-VE" dirty="0" smtClean="0"/>
              <a:t>-Vigilancia epidemiológica </a:t>
            </a:r>
          </a:p>
        </p:txBody>
      </p:sp>
      <p:sp>
        <p:nvSpPr>
          <p:cNvPr id="16" name="15 Rectángulo"/>
          <p:cNvSpPr/>
          <p:nvPr/>
        </p:nvSpPr>
        <p:spPr>
          <a:xfrm>
            <a:off x="428596" y="2000240"/>
            <a:ext cx="2880320" cy="369332"/>
          </a:xfrm>
          <a:prstGeom prst="rect">
            <a:avLst/>
          </a:prstGeom>
          <a:solidFill>
            <a:schemeClr val="accent1">
              <a:lumMod val="20000"/>
              <a:lumOff val="80000"/>
            </a:schemeClr>
          </a:solidFill>
        </p:spPr>
        <p:txBody>
          <a:bodyPr wrap="square">
            <a:spAutoFit/>
          </a:bodyPr>
          <a:lstStyle/>
          <a:p>
            <a:r>
              <a:rPr lang="es-VE" b="1" dirty="0" smtClean="0"/>
              <a:t> Medidas de control </a:t>
            </a:r>
          </a:p>
        </p:txBody>
      </p:sp>
    </p:spTree>
  </p:cSld>
  <p:clrMapOvr>
    <a:masterClrMapping/>
  </p:clrMapOvr>
  <p:transition>
    <p:push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428596" y="1643050"/>
            <a:ext cx="4572000" cy="1754326"/>
          </a:xfrm>
          <a:prstGeom prst="rect">
            <a:avLst/>
          </a:prstGeom>
          <a:solidFill>
            <a:schemeClr val="accent1">
              <a:lumMod val="20000"/>
              <a:lumOff val="80000"/>
            </a:schemeClr>
          </a:solidFill>
        </p:spPr>
        <p:txBody>
          <a:bodyPr>
            <a:spAutoFit/>
          </a:bodyPr>
          <a:lstStyle/>
          <a:p>
            <a:r>
              <a:rPr lang="es-VE" dirty="0" smtClean="0"/>
              <a:t>Grupo de enfermedades diferentes que tienen como común denominador el ser producidas por gusanos redondos de la familia </a:t>
            </a:r>
            <a:r>
              <a:rPr lang="es-VE" dirty="0" err="1" smtClean="0"/>
              <a:t>filaroidea</a:t>
            </a:r>
            <a:r>
              <a:rPr lang="es-VE" dirty="0" smtClean="0"/>
              <a:t> y transmitidas de personas a personas por la picaduras de insectos. </a:t>
            </a:r>
            <a:endParaRPr lang="es-VE" dirty="0"/>
          </a:p>
        </p:txBody>
      </p:sp>
      <p:sp>
        <p:nvSpPr>
          <p:cNvPr id="12" name="11 Rectángulo"/>
          <p:cNvSpPr/>
          <p:nvPr/>
        </p:nvSpPr>
        <p:spPr>
          <a:xfrm>
            <a:off x="755576" y="1052736"/>
            <a:ext cx="1423788" cy="369332"/>
          </a:xfrm>
          <a:prstGeom prst="rect">
            <a:avLst/>
          </a:prstGeom>
          <a:solidFill>
            <a:schemeClr val="tx2">
              <a:lumMod val="10000"/>
              <a:lumOff val="90000"/>
            </a:schemeClr>
          </a:solidFill>
        </p:spPr>
        <p:txBody>
          <a:bodyPr wrap="none">
            <a:spAutoFit/>
          </a:bodyPr>
          <a:lstStyle/>
          <a:p>
            <a:r>
              <a:rPr lang="es-VE" b="1" dirty="0" err="1" smtClean="0"/>
              <a:t>Filariasis</a:t>
            </a:r>
            <a:r>
              <a:rPr lang="es-VE" b="1" dirty="0" smtClean="0"/>
              <a:t> </a:t>
            </a:r>
            <a:endParaRPr lang="es-VE" dirty="0"/>
          </a:p>
        </p:txBody>
      </p:sp>
      <p:sp>
        <p:nvSpPr>
          <p:cNvPr id="13" name="12 Rectángulo"/>
          <p:cNvSpPr/>
          <p:nvPr/>
        </p:nvSpPr>
        <p:spPr>
          <a:xfrm>
            <a:off x="2915816" y="467380"/>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pic>
        <p:nvPicPr>
          <p:cNvPr id="7170" name="Picture 2" descr="https://upload.wikimedia.org/wikipedia/commons/thumb/a/a9/Wuchereria_bancrofti_1_DPDX.JPG/245px-Wuchereria_bancrofti_1_DPDX.JPG"/>
          <p:cNvPicPr>
            <a:picLocks noChangeAspect="1" noChangeArrowheads="1"/>
          </p:cNvPicPr>
          <p:nvPr/>
        </p:nvPicPr>
        <p:blipFill>
          <a:blip r:embed="rId2" cstate="print"/>
          <a:srcRect/>
          <a:stretch>
            <a:fillRect/>
          </a:stretch>
        </p:blipFill>
        <p:spPr bwMode="auto">
          <a:xfrm>
            <a:off x="1285852" y="3500438"/>
            <a:ext cx="3214710" cy="2440557"/>
          </a:xfrm>
          <a:prstGeom prst="rect">
            <a:avLst/>
          </a:prstGeom>
          <a:noFill/>
        </p:spPr>
      </p:pic>
      <p:pic>
        <p:nvPicPr>
          <p:cNvPr id="7172" name="Picture 4" descr="http://www.globalnetwork.org/sites/default/files/styles/large/public/SLE12.0713.SABIN0684.JPG?itok=4xlojqdG"/>
          <p:cNvPicPr>
            <a:picLocks noChangeAspect="1" noChangeArrowheads="1"/>
          </p:cNvPicPr>
          <p:nvPr/>
        </p:nvPicPr>
        <p:blipFill>
          <a:blip r:embed="rId3" cstate="print"/>
          <a:srcRect l="26563" r="9374"/>
          <a:stretch>
            <a:fillRect/>
          </a:stretch>
        </p:blipFill>
        <p:spPr bwMode="auto">
          <a:xfrm>
            <a:off x="5072066" y="1785926"/>
            <a:ext cx="3615437" cy="3762381"/>
          </a:xfrm>
          <a:prstGeom prst="rect">
            <a:avLst/>
          </a:prstGeom>
          <a:noFill/>
        </p:spPr>
      </p:pic>
    </p:spTree>
  </p:cSld>
  <p:clrMapOvr>
    <a:masterClrMapping/>
  </p:clrMapOvr>
  <p:transition>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915816" y="948690"/>
            <a:ext cx="6048672" cy="4801314"/>
          </a:xfrm>
          <a:prstGeom prst="rect">
            <a:avLst/>
          </a:prstGeom>
          <a:solidFill>
            <a:schemeClr val="tx2">
              <a:lumMod val="10000"/>
              <a:lumOff val="90000"/>
            </a:schemeClr>
          </a:solidFill>
        </p:spPr>
        <p:txBody>
          <a:bodyPr wrap="square">
            <a:spAutoFit/>
          </a:bodyPr>
          <a:lstStyle/>
          <a:p>
            <a:r>
              <a:rPr lang="es-VE" dirty="0" smtClean="0"/>
              <a:t>1 Escalofríos. </a:t>
            </a:r>
          </a:p>
          <a:p>
            <a:endParaRPr lang="es-VE" dirty="0" smtClean="0"/>
          </a:p>
          <a:p>
            <a:r>
              <a:rPr lang="es-VE" dirty="0" smtClean="0"/>
              <a:t>2 Fiebre. </a:t>
            </a:r>
          </a:p>
          <a:p>
            <a:endParaRPr lang="es-VE" dirty="0" smtClean="0"/>
          </a:p>
          <a:p>
            <a:r>
              <a:rPr lang="es-VE" dirty="0" smtClean="0"/>
              <a:t>3 Sudación. </a:t>
            </a:r>
          </a:p>
          <a:p>
            <a:endParaRPr lang="es-VE" dirty="0" smtClean="0"/>
          </a:p>
          <a:p>
            <a:r>
              <a:rPr lang="es-VE" dirty="0" smtClean="0"/>
              <a:t>4 Mialgias. </a:t>
            </a:r>
          </a:p>
          <a:p>
            <a:endParaRPr lang="es-VE" dirty="0" smtClean="0"/>
          </a:p>
          <a:p>
            <a:r>
              <a:rPr lang="es-VE" dirty="0" smtClean="0"/>
              <a:t>5 Artralgias. </a:t>
            </a:r>
          </a:p>
          <a:p>
            <a:endParaRPr lang="es-VE" dirty="0" smtClean="0"/>
          </a:p>
          <a:p>
            <a:r>
              <a:rPr lang="es-VE" dirty="0" smtClean="0"/>
              <a:t>6 Malestar general. </a:t>
            </a:r>
          </a:p>
          <a:p>
            <a:endParaRPr lang="es-VE" dirty="0" smtClean="0"/>
          </a:p>
          <a:p>
            <a:r>
              <a:rPr lang="es-VE" dirty="0" smtClean="0"/>
              <a:t>7 Trastornos digestivos</a:t>
            </a:r>
          </a:p>
          <a:p>
            <a:endParaRPr lang="es-VE" dirty="0" smtClean="0"/>
          </a:p>
          <a:p>
            <a:r>
              <a:rPr lang="es-VE" dirty="0" smtClean="0"/>
              <a:t>8 Esplenomegalia. </a:t>
            </a:r>
          </a:p>
          <a:p>
            <a:endParaRPr lang="es-VE" dirty="0" smtClean="0"/>
          </a:p>
          <a:p>
            <a:r>
              <a:rPr lang="es-VE" dirty="0" smtClean="0"/>
              <a:t>9 Anemia secundaria. </a:t>
            </a:r>
          </a:p>
        </p:txBody>
      </p:sp>
      <p:pic>
        <p:nvPicPr>
          <p:cNvPr id="36866" name="Picture 2" descr="http://4.bp.blogspot.com/-IifrA70tucA/U1ldu0DurII/AAAAAAAALCk/sw7bRpiisd8/s1600/Gripe.gif"/>
          <p:cNvPicPr>
            <a:picLocks noChangeAspect="1" noChangeArrowheads="1"/>
          </p:cNvPicPr>
          <p:nvPr/>
        </p:nvPicPr>
        <p:blipFill>
          <a:blip r:embed="rId2" cstate="print"/>
          <a:srcRect l="18750" r="12500"/>
          <a:stretch>
            <a:fillRect/>
          </a:stretch>
        </p:blipFill>
        <p:spPr bwMode="auto">
          <a:xfrm>
            <a:off x="395536" y="1772816"/>
            <a:ext cx="2357454" cy="3559995"/>
          </a:xfrm>
          <a:prstGeom prst="rect">
            <a:avLst/>
          </a:prstGeom>
          <a:noFill/>
        </p:spPr>
      </p:pic>
      <p:sp>
        <p:nvSpPr>
          <p:cNvPr id="6" name="5 Rectángulo"/>
          <p:cNvSpPr/>
          <p:nvPr/>
        </p:nvSpPr>
        <p:spPr>
          <a:xfrm>
            <a:off x="5724128" y="2852936"/>
            <a:ext cx="2877711" cy="369332"/>
          </a:xfrm>
          <a:prstGeom prst="rect">
            <a:avLst/>
          </a:prstGeom>
          <a:solidFill>
            <a:schemeClr val="accent1">
              <a:lumMod val="20000"/>
              <a:lumOff val="80000"/>
            </a:schemeClr>
          </a:solidFill>
        </p:spPr>
        <p:txBody>
          <a:bodyPr wrap="none">
            <a:spAutoFit/>
          </a:bodyPr>
          <a:lstStyle/>
          <a:p>
            <a:pPr algn="ctr"/>
            <a:r>
              <a:rPr lang="es-VE" b="1" dirty="0" smtClean="0"/>
              <a:t>Paludismo o Malaria </a:t>
            </a:r>
            <a:endParaRPr lang="es-ES" b="1" dirty="0"/>
          </a:p>
        </p:txBody>
      </p:sp>
      <p:sp>
        <p:nvSpPr>
          <p:cNvPr id="7" name="6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8" name="7 Rectángulo"/>
          <p:cNvSpPr/>
          <p:nvPr/>
        </p:nvSpPr>
        <p:spPr>
          <a:xfrm>
            <a:off x="683568" y="1259468"/>
            <a:ext cx="2029723" cy="369332"/>
          </a:xfrm>
          <a:prstGeom prst="rect">
            <a:avLst/>
          </a:prstGeom>
        </p:spPr>
        <p:txBody>
          <a:bodyPr wrap="none">
            <a:spAutoFit/>
          </a:bodyPr>
          <a:lstStyle/>
          <a:p>
            <a:r>
              <a:rPr lang="es-VE" dirty="0" smtClean="0"/>
              <a:t>Sintomatología:</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755576" y="1052736"/>
            <a:ext cx="1423788" cy="369332"/>
          </a:xfrm>
          <a:prstGeom prst="rect">
            <a:avLst/>
          </a:prstGeom>
          <a:solidFill>
            <a:schemeClr val="tx2">
              <a:lumMod val="10000"/>
              <a:lumOff val="90000"/>
            </a:schemeClr>
          </a:solidFill>
        </p:spPr>
        <p:txBody>
          <a:bodyPr wrap="none">
            <a:spAutoFit/>
          </a:bodyPr>
          <a:lstStyle/>
          <a:p>
            <a:r>
              <a:rPr lang="es-VE" b="1" dirty="0" err="1" smtClean="0"/>
              <a:t>Filariasis</a:t>
            </a:r>
            <a:r>
              <a:rPr lang="es-VE" b="1" dirty="0" smtClean="0"/>
              <a:t> </a:t>
            </a:r>
            <a:endParaRPr lang="es-VE" dirty="0"/>
          </a:p>
        </p:txBody>
      </p:sp>
      <p:sp>
        <p:nvSpPr>
          <p:cNvPr id="13" name="12 Rectángulo"/>
          <p:cNvSpPr/>
          <p:nvPr/>
        </p:nvSpPr>
        <p:spPr>
          <a:xfrm>
            <a:off x="2915816" y="467380"/>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5" name="4 Rectángulo"/>
          <p:cNvSpPr/>
          <p:nvPr/>
        </p:nvSpPr>
        <p:spPr>
          <a:xfrm>
            <a:off x="1214414" y="1785926"/>
            <a:ext cx="6858000" cy="3416320"/>
          </a:xfrm>
          <a:prstGeom prst="rect">
            <a:avLst/>
          </a:prstGeom>
          <a:solidFill>
            <a:schemeClr val="accent1">
              <a:lumMod val="20000"/>
              <a:lumOff val="80000"/>
            </a:schemeClr>
          </a:solidFill>
        </p:spPr>
        <p:txBody>
          <a:bodyPr wrap="square">
            <a:spAutoFit/>
          </a:bodyPr>
          <a:lstStyle/>
          <a:p>
            <a:r>
              <a:rPr lang="es-VE" b="1" dirty="0" smtClean="0"/>
              <a:t>Tipos de </a:t>
            </a:r>
            <a:r>
              <a:rPr lang="es-VE" b="1" dirty="0" err="1" smtClean="0"/>
              <a:t>filariasis</a:t>
            </a:r>
            <a:r>
              <a:rPr lang="es-VE" b="1" dirty="0" smtClean="0"/>
              <a:t> </a:t>
            </a:r>
          </a:p>
          <a:p>
            <a:endParaRPr lang="es-VE" dirty="0" smtClean="0"/>
          </a:p>
          <a:p>
            <a:r>
              <a:rPr lang="es-VE" b="1" dirty="0" smtClean="0"/>
              <a:t>- Linfática</a:t>
            </a:r>
            <a:r>
              <a:rPr lang="es-VE" dirty="0" smtClean="0"/>
              <a:t>: obstruye el flujo de las linfas en las cadenas de ganglios linfáticos causando inflamación y dolor en el escroto, en la región inguinal o las piernas </a:t>
            </a:r>
          </a:p>
          <a:p>
            <a:endParaRPr lang="es-VE" dirty="0" smtClean="0"/>
          </a:p>
          <a:p>
            <a:r>
              <a:rPr lang="es-VE" dirty="0" smtClean="0"/>
              <a:t>- </a:t>
            </a:r>
            <a:r>
              <a:rPr lang="es-VE" b="1" dirty="0" err="1" smtClean="0"/>
              <a:t>Oncocercosis</a:t>
            </a:r>
            <a:r>
              <a:rPr lang="es-VE" dirty="0" smtClean="0"/>
              <a:t>: Afecta la piel formando nódulos donde sobrevive el gusano muchos años; puede alcanzar los ojos hasta producir ceguera. </a:t>
            </a:r>
          </a:p>
          <a:p>
            <a:endParaRPr lang="es-VE" dirty="0" smtClean="0"/>
          </a:p>
          <a:p>
            <a:r>
              <a:rPr lang="es-VE" dirty="0" smtClean="0"/>
              <a:t>-</a:t>
            </a:r>
            <a:r>
              <a:rPr lang="es-VE" b="1" dirty="0" smtClean="0"/>
              <a:t> </a:t>
            </a:r>
            <a:r>
              <a:rPr lang="es-VE" b="1" dirty="0" err="1" smtClean="0"/>
              <a:t>Loasis</a:t>
            </a:r>
            <a:r>
              <a:rPr lang="es-VE" dirty="0" smtClean="0"/>
              <a:t>: originan inflamaciones de la piel que aparecen y desaparecen esporádicamente, cruzan la cornea.</a:t>
            </a:r>
          </a:p>
        </p:txBody>
      </p:sp>
    </p:spTree>
  </p:cSld>
  <p:clrMapOvr>
    <a:masterClrMapping/>
  </p:clrMapOvr>
  <p:transition>
    <p:push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bonseldayiti.com/wp-content/uploads/2015/11/image002-3-2.jpg"/>
          <p:cNvPicPr>
            <a:picLocks noChangeAspect="1" noChangeArrowheads="1"/>
          </p:cNvPicPr>
          <p:nvPr/>
        </p:nvPicPr>
        <p:blipFill>
          <a:blip r:embed="rId2" cstate="print"/>
          <a:srcRect l="12245" r="11224"/>
          <a:stretch>
            <a:fillRect/>
          </a:stretch>
        </p:blipFill>
        <p:spPr bwMode="auto">
          <a:xfrm>
            <a:off x="857224" y="357166"/>
            <a:ext cx="3571900" cy="3295651"/>
          </a:xfrm>
          <a:prstGeom prst="rect">
            <a:avLst/>
          </a:prstGeom>
          <a:noFill/>
        </p:spPr>
      </p:pic>
      <p:pic>
        <p:nvPicPr>
          <p:cNvPr id="59396" name="Picture 4" descr="http://4.bp.blogspot.com/-KE1v9KC_5dw/TrgG1YBv7LI/AAAAAAAAAbo/9OLFCb3MeDE/s1600/page.jpg"/>
          <p:cNvPicPr>
            <a:picLocks noChangeAspect="1" noChangeArrowheads="1"/>
          </p:cNvPicPr>
          <p:nvPr/>
        </p:nvPicPr>
        <p:blipFill>
          <a:blip r:embed="rId3" cstate="print"/>
          <a:srcRect b="28750"/>
          <a:stretch>
            <a:fillRect/>
          </a:stretch>
        </p:blipFill>
        <p:spPr bwMode="auto">
          <a:xfrm>
            <a:off x="4929190" y="357166"/>
            <a:ext cx="3810000" cy="2714644"/>
          </a:xfrm>
          <a:prstGeom prst="rect">
            <a:avLst/>
          </a:prstGeom>
          <a:noFill/>
        </p:spPr>
      </p:pic>
      <p:pic>
        <p:nvPicPr>
          <p:cNvPr id="59398" name="Picture 6" descr="http://4.bp.blogspot.com/-ATajOxWF5Bc/UcGWQb4s8oI/AAAAAAAAJOE/kwmxfT2mpt8/s1600/loa+loa.jpg"/>
          <p:cNvPicPr>
            <a:picLocks noChangeAspect="1" noChangeArrowheads="1"/>
          </p:cNvPicPr>
          <p:nvPr/>
        </p:nvPicPr>
        <p:blipFill>
          <a:blip r:embed="rId4" cstate="print"/>
          <a:srcRect/>
          <a:stretch>
            <a:fillRect/>
          </a:stretch>
        </p:blipFill>
        <p:spPr bwMode="auto">
          <a:xfrm>
            <a:off x="4786314" y="3286124"/>
            <a:ext cx="3929090" cy="2946818"/>
          </a:xfrm>
          <a:prstGeom prst="rect">
            <a:avLst/>
          </a:prstGeom>
          <a:noFill/>
        </p:spPr>
      </p:pic>
      <p:pic>
        <p:nvPicPr>
          <p:cNvPr id="59400" name="Picture 8" descr="http://newsimg.bbc.co.uk/media/images/43049000/jpg/_43049159_riverblindness203.jpg"/>
          <p:cNvPicPr>
            <a:picLocks noChangeAspect="1" noChangeArrowheads="1"/>
          </p:cNvPicPr>
          <p:nvPr/>
        </p:nvPicPr>
        <p:blipFill>
          <a:blip r:embed="rId5" cstate="print"/>
          <a:srcRect/>
          <a:stretch>
            <a:fillRect/>
          </a:stretch>
        </p:blipFill>
        <p:spPr bwMode="auto">
          <a:xfrm>
            <a:off x="1142976" y="3786190"/>
            <a:ext cx="3005145" cy="2250159"/>
          </a:xfrm>
          <a:prstGeom prst="rect">
            <a:avLst/>
          </a:prstGeom>
          <a:noFill/>
        </p:spPr>
      </p:pic>
    </p:spTree>
  </p:cSld>
  <p:clrMapOvr>
    <a:masterClrMapping/>
  </p:clrMapOvr>
  <p:transition>
    <p:push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755576" y="1052736"/>
            <a:ext cx="1423788" cy="369332"/>
          </a:xfrm>
          <a:prstGeom prst="rect">
            <a:avLst/>
          </a:prstGeom>
          <a:solidFill>
            <a:schemeClr val="tx2">
              <a:lumMod val="10000"/>
              <a:lumOff val="90000"/>
            </a:schemeClr>
          </a:solidFill>
        </p:spPr>
        <p:txBody>
          <a:bodyPr wrap="none">
            <a:spAutoFit/>
          </a:bodyPr>
          <a:lstStyle/>
          <a:p>
            <a:r>
              <a:rPr lang="es-VE" b="1" dirty="0" err="1" smtClean="0"/>
              <a:t>Filariasis</a:t>
            </a:r>
            <a:r>
              <a:rPr lang="es-VE" b="1" dirty="0" smtClean="0"/>
              <a:t> </a:t>
            </a:r>
            <a:endParaRPr lang="es-VE" dirty="0"/>
          </a:p>
        </p:txBody>
      </p:sp>
      <p:sp>
        <p:nvSpPr>
          <p:cNvPr id="13" name="12 Rectángulo"/>
          <p:cNvSpPr/>
          <p:nvPr/>
        </p:nvSpPr>
        <p:spPr>
          <a:xfrm>
            <a:off x="2915816" y="467380"/>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6" name="5 Rectángulo"/>
          <p:cNvSpPr/>
          <p:nvPr/>
        </p:nvSpPr>
        <p:spPr>
          <a:xfrm>
            <a:off x="611560" y="1700808"/>
            <a:ext cx="7128792" cy="646331"/>
          </a:xfrm>
          <a:prstGeom prst="rect">
            <a:avLst/>
          </a:prstGeom>
          <a:solidFill>
            <a:schemeClr val="accent1">
              <a:lumMod val="20000"/>
              <a:lumOff val="80000"/>
            </a:schemeClr>
          </a:solidFill>
        </p:spPr>
        <p:txBody>
          <a:bodyPr wrap="square">
            <a:spAutoFit/>
          </a:bodyPr>
          <a:lstStyle/>
          <a:p>
            <a:r>
              <a:rPr lang="es-VE" b="1" dirty="0" smtClean="0"/>
              <a:t>Diagnostico de certeza</a:t>
            </a:r>
            <a:r>
              <a:rPr lang="es-VE" dirty="0" smtClean="0"/>
              <a:t>:</a:t>
            </a:r>
          </a:p>
          <a:p>
            <a:r>
              <a:rPr lang="es-VE" dirty="0" err="1" smtClean="0"/>
              <a:t>microfilariasis</a:t>
            </a:r>
            <a:r>
              <a:rPr lang="es-VE" dirty="0" smtClean="0"/>
              <a:t> en sangre periférica o biopsias de piel. </a:t>
            </a:r>
            <a:endParaRPr lang="es-VE" dirty="0"/>
          </a:p>
        </p:txBody>
      </p:sp>
      <p:sp>
        <p:nvSpPr>
          <p:cNvPr id="7" name="6 Rectángulo"/>
          <p:cNvSpPr/>
          <p:nvPr/>
        </p:nvSpPr>
        <p:spPr>
          <a:xfrm>
            <a:off x="428596" y="3143248"/>
            <a:ext cx="4457086" cy="2585323"/>
          </a:xfrm>
          <a:prstGeom prst="rect">
            <a:avLst/>
          </a:prstGeom>
          <a:solidFill>
            <a:schemeClr val="accent1">
              <a:lumMod val="20000"/>
              <a:lumOff val="80000"/>
            </a:schemeClr>
          </a:solidFill>
        </p:spPr>
        <p:txBody>
          <a:bodyPr wrap="square">
            <a:spAutoFit/>
          </a:bodyPr>
          <a:lstStyle/>
          <a:p>
            <a:pPr algn="ctr"/>
            <a:r>
              <a:rPr lang="es-VE" dirty="0" smtClean="0"/>
              <a:t>La </a:t>
            </a:r>
            <a:r>
              <a:rPr lang="es-VE" dirty="0" err="1" smtClean="0"/>
              <a:t>filiarisis</a:t>
            </a:r>
            <a:r>
              <a:rPr lang="es-VE" dirty="0" smtClean="0"/>
              <a:t> es endémica en regiones tropicales en Asia América central, África y América del sur, con más de 120 millones de personas afectadas. De las cuales el 60% de las personas afectadas residen en el sureste de asía aunque en sudeste de Finlandia tenga el 50% de </a:t>
            </a:r>
            <a:r>
              <a:rPr lang="es-VE" dirty="0" err="1" smtClean="0"/>
              <a:t>microfilariasis</a:t>
            </a:r>
            <a:r>
              <a:rPr lang="es-VE" dirty="0" smtClean="0"/>
              <a:t> en su sangre. </a:t>
            </a:r>
            <a:endParaRPr lang="es-VE" dirty="0"/>
          </a:p>
        </p:txBody>
      </p:sp>
      <p:sp>
        <p:nvSpPr>
          <p:cNvPr id="8" name="7 Rectángulo"/>
          <p:cNvSpPr/>
          <p:nvPr/>
        </p:nvSpPr>
        <p:spPr>
          <a:xfrm>
            <a:off x="857224" y="2571744"/>
            <a:ext cx="3252814" cy="369332"/>
          </a:xfrm>
          <a:prstGeom prst="rect">
            <a:avLst/>
          </a:prstGeom>
          <a:solidFill>
            <a:schemeClr val="accent1">
              <a:lumMod val="20000"/>
              <a:lumOff val="80000"/>
            </a:schemeClr>
          </a:solidFill>
        </p:spPr>
        <p:txBody>
          <a:bodyPr wrap="none">
            <a:spAutoFit/>
          </a:bodyPr>
          <a:lstStyle/>
          <a:p>
            <a:r>
              <a:rPr lang="es-VE" b="1" dirty="0" smtClean="0"/>
              <a:t>Magnitud del problema </a:t>
            </a:r>
            <a:endParaRPr lang="es-VE" b="1" dirty="0"/>
          </a:p>
        </p:txBody>
      </p:sp>
      <p:pic>
        <p:nvPicPr>
          <p:cNvPr id="4098" name="Picture 2" descr="http://www.lav-asoria.com/content/781927/filaria.jpg"/>
          <p:cNvPicPr>
            <a:picLocks noChangeAspect="1" noChangeArrowheads="1"/>
          </p:cNvPicPr>
          <p:nvPr/>
        </p:nvPicPr>
        <p:blipFill>
          <a:blip r:embed="rId2" cstate="print"/>
          <a:srcRect/>
          <a:stretch>
            <a:fillRect/>
          </a:stretch>
        </p:blipFill>
        <p:spPr bwMode="auto">
          <a:xfrm>
            <a:off x="4929190" y="2928934"/>
            <a:ext cx="3726551" cy="2792047"/>
          </a:xfrm>
          <a:prstGeom prst="rect">
            <a:avLst/>
          </a:prstGeom>
          <a:noFill/>
        </p:spPr>
      </p:pic>
    </p:spTree>
  </p:cSld>
  <p:clrMapOvr>
    <a:masterClrMapping/>
  </p:clrMapOvr>
  <p:transition>
    <p:push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755576" y="764704"/>
            <a:ext cx="1423788" cy="369332"/>
          </a:xfrm>
          <a:prstGeom prst="rect">
            <a:avLst/>
          </a:prstGeom>
          <a:solidFill>
            <a:schemeClr val="tx2">
              <a:lumMod val="10000"/>
              <a:lumOff val="90000"/>
            </a:schemeClr>
          </a:solidFill>
        </p:spPr>
        <p:txBody>
          <a:bodyPr wrap="none">
            <a:spAutoFit/>
          </a:bodyPr>
          <a:lstStyle/>
          <a:p>
            <a:r>
              <a:rPr lang="es-VE" b="1" dirty="0" err="1" smtClean="0"/>
              <a:t>Filariasis</a:t>
            </a:r>
            <a:r>
              <a:rPr lang="es-VE" b="1" dirty="0" smtClean="0"/>
              <a:t> </a:t>
            </a:r>
            <a:endParaRPr lang="es-VE" dirty="0"/>
          </a:p>
        </p:txBody>
      </p:sp>
      <p:sp>
        <p:nvSpPr>
          <p:cNvPr id="13" name="12 Rectángulo"/>
          <p:cNvSpPr/>
          <p:nvPr/>
        </p:nvSpPr>
        <p:spPr>
          <a:xfrm>
            <a:off x="2915816" y="467380"/>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9" name="8 Rectángulo"/>
          <p:cNvSpPr/>
          <p:nvPr/>
        </p:nvSpPr>
        <p:spPr>
          <a:xfrm>
            <a:off x="539552" y="1268760"/>
            <a:ext cx="7488832" cy="1200329"/>
          </a:xfrm>
          <a:prstGeom prst="rect">
            <a:avLst/>
          </a:prstGeom>
          <a:solidFill>
            <a:schemeClr val="accent1">
              <a:lumMod val="20000"/>
              <a:lumOff val="80000"/>
            </a:schemeClr>
          </a:solidFill>
        </p:spPr>
        <p:txBody>
          <a:bodyPr wrap="square">
            <a:spAutoFit/>
          </a:bodyPr>
          <a:lstStyle/>
          <a:p>
            <a:r>
              <a:rPr lang="es-VE" b="1" dirty="0" smtClean="0"/>
              <a:t>Agente infeccioso</a:t>
            </a:r>
          </a:p>
          <a:p>
            <a:r>
              <a:rPr lang="es-VE" dirty="0" smtClean="0"/>
              <a:t>son los nematodos de la familia </a:t>
            </a:r>
            <a:r>
              <a:rPr lang="es-VE" dirty="0" err="1" smtClean="0"/>
              <a:t>filaroidea</a:t>
            </a:r>
            <a:r>
              <a:rPr lang="es-VE" dirty="0" smtClean="0"/>
              <a:t>.  Se describen 7 especies patógenas para el hombre con dos de </a:t>
            </a:r>
            <a:r>
              <a:rPr lang="es-VE" dirty="0" err="1" smtClean="0"/>
              <a:t>patogenicidad</a:t>
            </a:r>
            <a:r>
              <a:rPr lang="es-VE" dirty="0" smtClean="0"/>
              <a:t> dudosa el “</a:t>
            </a:r>
            <a:r>
              <a:rPr lang="es-VE" dirty="0" err="1" smtClean="0"/>
              <a:t>pítalonomás</a:t>
            </a:r>
            <a:r>
              <a:rPr lang="es-VE" dirty="0" smtClean="0"/>
              <a:t> perlan y </a:t>
            </a:r>
            <a:r>
              <a:rPr lang="es-VE" dirty="0" err="1" smtClean="0"/>
              <a:t>mandsonela</a:t>
            </a:r>
            <a:r>
              <a:rPr lang="es-VE" dirty="0" smtClean="0"/>
              <a:t> </a:t>
            </a:r>
            <a:r>
              <a:rPr lang="es-VE" dirty="0" err="1" smtClean="0"/>
              <a:t>osardi</a:t>
            </a:r>
            <a:r>
              <a:rPr lang="es-VE" dirty="0" smtClean="0"/>
              <a:t>” </a:t>
            </a:r>
            <a:endParaRPr lang="es-VE" dirty="0"/>
          </a:p>
        </p:txBody>
      </p:sp>
      <p:sp>
        <p:nvSpPr>
          <p:cNvPr id="10" name="9 Rectángulo"/>
          <p:cNvSpPr/>
          <p:nvPr/>
        </p:nvSpPr>
        <p:spPr>
          <a:xfrm>
            <a:off x="5436096" y="836712"/>
            <a:ext cx="3256020" cy="369332"/>
          </a:xfrm>
          <a:prstGeom prst="rect">
            <a:avLst/>
          </a:prstGeom>
          <a:solidFill>
            <a:schemeClr val="accent1">
              <a:lumMod val="20000"/>
              <a:lumOff val="80000"/>
            </a:schemeClr>
          </a:solidFill>
        </p:spPr>
        <p:txBody>
          <a:bodyPr wrap="none">
            <a:spAutoFit/>
          </a:bodyPr>
          <a:lstStyle/>
          <a:p>
            <a:r>
              <a:rPr lang="es-VE" b="1" dirty="0" smtClean="0"/>
              <a:t>Cadena epidemiológica </a:t>
            </a:r>
            <a:endParaRPr lang="es-VE" dirty="0"/>
          </a:p>
        </p:txBody>
      </p:sp>
      <p:sp>
        <p:nvSpPr>
          <p:cNvPr id="11" name="10 Rectángulo"/>
          <p:cNvSpPr/>
          <p:nvPr/>
        </p:nvSpPr>
        <p:spPr>
          <a:xfrm>
            <a:off x="395536" y="2636912"/>
            <a:ext cx="8334672" cy="3416320"/>
          </a:xfrm>
          <a:prstGeom prst="rect">
            <a:avLst/>
          </a:prstGeom>
          <a:solidFill>
            <a:schemeClr val="bg1"/>
          </a:solidFill>
        </p:spPr>
        <p:txBody>
          <a:bodyPr wrap="square">
            <a:spAutoFit/>
          </a:bodyPr>
          <a:lstStyle/>
          <a:p>
            <a:r>
              <a:rPr lang="es-VE" dirty="0" smtClean="0"/>
              <a:t>-La </a:t>
            </a:r>
            <a:r>
              <a:rPr lang="es-VE" dirty="0" err="1" smtClean="0"/>
              <a:t>oncocercas</a:t>
            </a:r>
            <a:r>
              <a:rPr lang="es-VE" dirty="0" smtClean="0"/>
              <a:t> </a:t>
            </a:r>
            <a:r>
              <a:rPr lang="es-VE" dirty="0" err="1" smtClean="0"/>
              <a:t>volvulus</a:t>
            </a:r>
            <a:r>
              <a:rPr lang="es-VE" dirty="0" smtClean="0"/>
              <a:t> afecta mas de 40 millones de personas en África tropical al sur de Sahara y existe focos importantes en Yemen y amerita latina </a:t>
            </a:r>
          </a:p>
          <a:p>
            <a:r>
              <a:rPr lang="es-VE" dirty="0" smtClean="0"/>
              <a:t>- </a:t>
            </a:r>
            <a:r>
              <a:rPr lang="es-VE" dirty="0" err="1" smtClean="0"/>
              <a:t>Manzonella</a:t>
            </a:r>
            <a:r>
              <a:rPr lang="es-VE" dirty="0" smtClean="0"/>
              <a:t> </a:t>
            </a:r>
            <a:r>
              <a:rPr lang="es-VE" dirty="0" err="1" smtClean="0"/>
              <a:t>ozardi</a:t>
            </a:r>
            <a:r>
              <a:rPr lang="es-VE" dirty="0" smtClean="0"/>
              <a:t> se ve en América del Sur, América central e islas del </a:t>
            </a:r>
            <a:r>
              <a:rPr lang="es-VE" dirty="0" err="1" smtClean="0"/>
              <a:t>caribe</a:t>
            </a:r>
            <a:r>
              <a:rPr lang="es-VE" dirty="0" smtClean="0"/>
              <a:t> </a:t>
            </a:r>
          </a:p>
          <a:p>
            <a:r>
              <a:rPr lang="es-VE" dirty="0" smtClean="0"/>
              <a:t>-El tipo </a:t>
            </a:r>
            <a:r>
              <a:rPr lang="es-VE" dirty="0" err="1" smtClean="0"/>
              <a:t>bancrofti</a:t>
            </a:r>
            <a:r>
              <a:rPr lang="es-VE" dirty="0" smtClean="0"/>
              <a:t> es el tipo mas extendido apareciendo en todo la costa atlántica de América central suroeste centro este de África centro sur suroeste de Asia e islas del pacifico </a:t>
            </a:r>
          </a:p>
          <a:p>
            <a:r>
              <a:rPr lang="es-VE" dirty="0" smtClean="0"/>
              <a:t>- Por su parte </a:t>
            </a:r>
            <a:r>
              <a:rPr lang="es-VE" dirty="0" err="1" smtClean="0"/>
              <a:t>brujia</a:t>
            </a:r>
            <a:r>
              <a:rPr lang="es-VE" dirty="0" smtClean="0"/>
              <a:t> Malawi aparece en islas del sur asiático </a:t>
            </a:r>
          </a:p>
          <a:p>
            <a:r>
              <a:rPr lang="es-VE" dirty="0" smtClean="0"/>
              <a:t>-</a:t>
            </a:r>
            <a:r>
              <a:rPr lang="es-VE" dirty="0" err="1" smtClean="0"/>
              <a:t>Drancuculus</a:t>
            </a:r>
            <a:r>
              <a:rPr lang="es-VE" dirty="0" smtClean="0"/>
              <a:t> </a:t>
            </a:r>
            <a:r>
              <a:rPr lang="es-VE" dirty="0" err="1" smtClean="0"/>
              <a:t>mendinensis</a:t>
            </a:r>
            <a:r>
              <a:rPr lang="es-VE" dirty="0" smtClean="0"/>
              <a:t> es típico de la india, mediterráneo y África. </a:t>
            </a:r>
          </a:p>
          <a:p>
            <a:r>
              <a:rPr lang="es-VE" dirty="0" smtClean="0"/>
              <a:t>-</a:t>
            </a:r>
            <a:r>
              <a:rPr lang="es-VE" dirty="0" err="1" smtClean="0"/>
              <a:t>Dipetaloma</a:t>
            </a:r>
            <a:r>
              <a:rPr lang="es-VE" dirty="0" smtClean="0"/>
              <a:t> </a:t>
            </a:r>
            <a:r>
              <a:rPr lang="es-VE" dirty="0" err="1" smtClean="0"/>
              <a:t>pertens</a:t>
            </a:r>
            <a:r>
              <a:rPr lang="es-VE" dirty="0" smtClean="0"/>
              <a:t> </a:t>
            </a:r>
          </a:p>
          <a:p>
            <a:r>
              <a:rPr lang="es-VE" dirty="0" smtClean="0"/>
              <a:t>- Loa </a:t>
            </a:r>
            <a:r>
              <a:rPr lang="es-VE" dirty="0" err="1" smtClean="0"/>
              <a:t>loa</a:t>
            </a:r>
            <a:r>
              <a:rPr lang="es-VE" dirty="0" smtClean="0"/>
              <a:t> </a:t>
            </a:r>
          </a:p>
        </p:txBody>
      </p:sp>
    </p:spTree>
  </p:cSld>
  <p:clrMapOvr>
    <a:masterClrMapping/>
  </p:clrMapOvr>
  <p:transition>
    <p:push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ndtheneglect.org/wp-content/uploads/2014/08/SLA12.0712.SABIN0073.jpg"/>
          <p:cNvPicPr>
            <a:picLocks noChangeAspect="1" noChangeArrowheads="1"/>
          </p:cNvPicPr>
          <p:nvPr/>
        </p:nvPicPr>
        <p:blipFill>
          <a:blip r:embed="rId2" cstate="print"/>
          <a:srcRect l="28948" r="9210"/>
          <a:stretch>
            <a:fillRect/>
          </a:stretch>
        </p:blipFill>
        <p:spPr bwMode="auto">
          <a:xfrm>
            <a:off x="5429256" y="1857364"/>
            <a:ext cx="3357586" cy="3619500"/>
          </a:xfrm>
          <a:prstGeom prst="rect">
            <a:avLst/>
          </a:prstGeom>
          <a:noFill/>
        </p:spPr>
      </p:pic>
      <p:sp>
        <p:nvSpPr>
          <p:cNvPr id="12" name="11 Rectángulo"/>
          <p:cNvSpPr/>
          <p:nvPr/>
        </p:nvSpPr>
        <p:spPr>
          <a:xfrm>
            <a:off x="785786" y="1071546"/>
            <a:ext cx="1423788" cy="369332"/>
          </a:xfrm>
          <a:prstGeom prst="rect">
            <a:avLst/>
          </a:prstGeom>
          <a:solidFill>
            <a:schemeClr val="tx2">
              <a:lumMod val="10000"/>
              <a:lumOff val="90000"/>
            </a:schemeClr>
          </a:solidFill>
        </p:spPr>
        <p:txBody>
          <a:bodyPr wrap="none">
            <a:spAutoFit/>
          </a:bodyPr>
          <a:lstStyle/>
          <a:p>
            <a:r>
              <a:rPr lang="es-VE" b="1" dirty="0" err="1" smtClean="0"/>
              <a:t>Filariasis</a:t>
            </a:r>
            <a:r>
              <a:rPr lang="es-VE" b="1" dirty="0" smtClean="0"/>
              <a:t> </a:t>
            </a:r>
            <a:endParaRPr lang="es-VE" dirty="0"/>
          </a:p>
        </p:txBody>
      </p:sp>
      <p:sp>
        <p:nvSpPr>
          <p:cNvPr id="13" name="12 Rectángulo"/>
          <p:cNvSpPr/>
          <p:nvPr/>
        </p:nvSpPr>
        <p:spPr>
          <a:xfrm>
            <a:off x="2915816" y="467380"/>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10" name="9 Rectángulo"/>
          <p:cNvSpPr/>
          <p:nvPr/>
        </p:nvSpPr>
        <p:spPr>
          <a:xfrm>
            <a:off x="5364088" y="971436"/>
            <a:ext cx="3256020" cy="369332"/>
          </a:xfrm>
          <a:prstGeom prst="rect">
            <a:avLst/>
          </a:prstGeom>
          <a:solidFill>
            <a:schemeClr val="accent1">
              <a:lumMod val="20000"/>
              <a:lumOff val="80000"/>
            </a:schemeClr>
          </a:solidFill>
        </p:spPr>
        <p:txBody>
          <a:bodyPr wrap="none">
            <a:spAutoFit/>
          </a:bodyPr>
          <a:lstStyle/>
          <a:p>
            <a:r>
              <a:rPr lang="es-VE" b="1" dirty="0" smtClean="0"/>
              <a:t>Cadena epidemiológica </a:t>
            </a:r>
            <a:endParaRPr lang="es-VE" dirty="0"/>
          </a:p>
        </p:txBody>
      </p:sp>
      <p:sp>
        <p:nvSpPr>
          <p:cNvPr id="7" name="6 Rectángulo"/>
          <p:cNvSpPr/>
          <p:nvPr/>
        </p:nvSpPr>
        <p:spPr>
          <a:xfrm>
            <a:off x="428596" y="1857364"/>
            <a:ext cx="5104018" cy="3693319"/>
          </a:xfrm>
          <a:prstGeom prst="rect">
            <a:avLst/>
          </a:prstGeom>
          <a:solidFill>
            <a:schemeClr val="bg1"/>
          </a:solidFill>
        </p:spPr>
        <p:txBody>
          <a:bodyPr wrap="square">
            <a:spAutoFit/>
          </a:bodyPr>
          <a:lstStyle/>
          <a:p>
            <a:r>
              <a:rPr lang="es-VE" b="1" dirty="0" smtClean="0"/>
              <a:t>Reservorio</a:t>
            </a:r>
            <a:r>
              <a:rPr lang="es-VE" dirty="0" smtClean="0"/>
              <a:t>: hombre</a:t>
            </a:r>
          </a:p>
          <a:p>
            <a:r>
              <a:rPr lang="es-VE" b="1" dirty="0" smtClean="0"/>
              <a:t>Puerta de salida</a:t>
            </a:r>
            <a:r>
              <a:rPr lang="es-VE" dirty="0" smtClean="0"/>
              <a:t>: piel y mucosas </a:t>
            </a:r>
          </a:p>
          <a:p>
            <a:r>
              <a:rPr lang="es-VE" b="1" dirty="0" smtClean="0"/>
              <a:t>Transmisión: </a:t>
            </a:r>
            <a:r>
              <a:rPr lang="es-VE" dirty="0" smtClean="0"/>
              <a:t>por larvas en sangre que ingieren insectos hematólogos.</a:t>
            </a:r>
          </a:p>
          <a:p>
            <a:r>
              <a:rPr lang="es-VE" b="1" dirty="0" smtClean="0"/>
              <a:t>Vías de transmisión</a:t>
            </a:r>
            <a:r>
              <a:rPr lang="es-VE" dirty="0" smtClean="0"/>
              <a:t>:  por vectores </a:t>
            </a:r>
          </a:p>
          <a:p>
            <a:r>
              <a:rPr lang="es-VE" b="1" dirty="0" smtClean="0"/>
              <a:t>Puerta de entrada </a:t>
            </a:r>
            <a:r>
              <a:rPr lang="es-VE" dirty="0" smtClean="0"/>
              <a:t>piel y mucosas excepto la </a:t>
            </a:r>
            <a:r>
              <a:rPr lang="es-VE" dirty="0" err="1" smtClean="0"/>
              <a:t>drancotiasis</a:t>
            </a:r>
            <a:r>
              <a:rPr lang="es-VE" dirty="0" smtClean="0"/>
              <a:t> que es por la boca.</a:t>
            </a:r>
          </a:p>
          <a:p>
            <a:r>
              <a:rPr lang="es-VE" b="1" dirty="0" smtClean="0"/>
              <a:t>Huésped susceptible</a:t>
            </a:r>
            <a:r>
              <a:rPr lang="es-VE" dirty="0" smtClean="0"/>
              <a:t>: hombre sano y insectos.</a:t>
            </a:r>
          </a:p>
          <a:p>
            <a:r>
              <a:rPr lang="es-VE" b="1" dirty="0" smtClean="0"/>
              <a:t>Periodo de incubación</a:t>
            </a:r>
            <a:r>
              <a:rPr lang="es-VE" dirty="0" smtClean="0"/>
              <a:t>: en un año</a:t>
            </a:r>
          </a:p>
          <a:p>
            <a:r>
              <a:rPr lang="es-VE" b="1" dirty="0" smtClean="0"/>
              <a:t>Periodo de transmisibilidad</a:t>
            </a:r>
            <a:r>
              <a:rPr lang="es-VE" dirty="0" smtClean="0"/>
              <a:t>: el hombre es infectante para los insectos varios años. </a:t>
            </a:r>
            <a:endParaRPr lang="es-VE" dirty="0"/>
          </a:p>
        </p:txBody>
      </p:sp>
    </p:spTree>
  </p:cSld>
  <p:clrMapOvr>
    <a:masterClrMapping/>
  </p:clrMapOvr>
  <p:transition>
    <p:push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496973"/>
            <a:ext cx="7920880" cy="4524315"/>
          </a:xfrm>
          <a:prstGeom prst="rect">
            <a:avLst/>
          </a:prstGeom>
          <a:solidFill>
            <a:schemeClr val="accent1">
              <a:lumMod val="20000"/>
              <a:lumOff val="80000"/>
            </a:schemeClr>
          </a:solidFill>
        </p:spPr>
        <p:txBody>
          <a:bodyPr wrap="square">
            <a:spAutoFit/>
          </a:bodyPr>
          <a:lstStyle/>
          <a:p>
            <a:r>
              <a:rPr lang="es-VE" dirty="0" smtClean="0"/>
              <a:t>1 Educación sanitaria sobre modo de transmisión y métodos de control de vectores </a:t>
            </a:r>
          </a:p>
          <a:p>
            <a:endParaRPr lang="es-VE" dirty="0" smtClean="0"/>
          </a:p>
          <a:p>
            <a:r>
              <a:rPr lang="es-VE" dirty="0" smtClean="0"/>
              <a:t>2 Prevenir la picadura de insectos </a:t>
            </a:r>
          </a:p>
          <a:p>
            <a:endParaRPr lang="es-VE" dirty="0" smtClean="0"/>
          </a:p>
          <a:p>
            <a:r>
              <a:rPr lang="es-VE" dirty="0" smtClean="0"/>
              <a:t>3 Rociamientos de plaguicidas e insecticidas </a:t>
            </a:r>
          </a:p>
          <a:p>
            <a:endParaRPr lang="es-VE" dirty="0" smtClean="0"/>
          </a:p>
          <a:p>
            <a:r>
              <a:rPr lang="es-VE" dirty="0" smtClean="0"/>
              <a:t>4 Diagnostico de certeza </a:t>
            </a:r>
          </a:p>
          <a:p>
            <a:endParaRPr lang="es-VE" dirty="0" smtClean="0"/>
          </a:p>
          <a:p>
            <a:r>
              <a:rPr lang="es-VE" dirty="0" smtClean="0"/>
              <a:t>5 Notificación del caso </a:t>
            </a:r>
          </a:p>
          <a:p>
            <a:endParaRPr lang="es-VE" dirty="0" smtClean="0"/>
          </a:p>
          <a:p>
            <a:r>
              <a:rPr lang="es-VE" dirty="0" smtClean="0"/>
              <a:t>6 Tratamiento con antihelmínticos: </a:t>
            </a:r>
            <a:r>
              <a:rPr lang="es-VE" dirty="0" err="1" smtClean="0"/>
              <a:t>albendazol</a:t>
            </a:r>
            <a:r>
              <a:rPr lang="es-VE" dirty="0" smtClean="0"/>
              <a:t>, para conseguir la curación debe ser suministrado simultáneamente </a:t>
            </a:r>
            <a:r>
              <a:rPr lang="es-VE" dirty="0" err="1" smtClean="0"/>
              <a:t>Ivermectina</a:t>
            </a:r>
            <a:r>
              <a:rPr lang="es-VE" dirty="0" smtClean="0"/>
              <a:t> o con </a:t>
            </a:r>
            <a:r>
              <a:rPr lang="es-VE" dirty="0" err="1" smtClean="0"/>
              <a:t>dietilcarbamazina</a:t>
            </a:r>
            <a:r>
              <a:rPr lang="es-VE" dirty="0" smtClean="0"/>
              <a:t>; eliminar la </a:t>
            </a:r>
            <a:r>
              <a:rPr lang="es-VE" dirty="0" err="1" smtClean="0"/>
              <a:t>microfiliarias</a:t>
            </a:r>
            <a:r>
              <a:rPr lang="es-VE" dirty="0" smtClean="0"/>
              <a:t> o larvas </a:t>
            </a:r>
          </a:p>
          <a:p>
            <a:endParaRPr lang="es-VE" dirty="0" smtClean="0"/>
          </a:p>
          <a:p>
            <a:r>
              <a:rPr lang="es-VE" dirty="0" smtClean="0"/>
              <a:t>7 Extirpación quirúrgica de los </a:t>
            </a:r>
            <a:r>
              <a:rPr lang="es-VE" dirty="0" err="1" smtClean="0"/>
              <a:t>oncocercomas</a:t>
            </a:r>
            <a:r>
              <a:rPr lang="es-VE" dirty="0" smtClean="0"/>
              <a:t> .</a:t>
            </a:r>
          </a:p>
        </p:txBody>
      </p:sp>
      <p:sp>
        <p:nvSpPr>
          <p:cNvPr id="5" name="4 Rectángulo"/>
          <p:cNvSpPr/>
          <p:nvPr/>
        </p:nvSpPr>
        <p:spPr>
          <a:xfrm>
            <a:off x="467544" y="980728"/>
            <a:ext cx="2719014" cy="369332"/>
          </a:xfrm>
          <a:prstGeom prst="rect">
            <a:avLst/>
          </a:prstGeom>
          <a:solidFill>
            <a:schemeClr val="bg1"/>
          </a:solidFill>
        </p:spPr>
        <p:txBody>
          <a:bodyPr wrap="none">
            <a:spAutoFit/>
          </a:bodyPr>
          <a:lstStyle/>
          <a:p>
            <a:r>
              <a:rPr lang="es-VE" b="1" dirty="0" smtClean="0"/>
              <a:t>Medidas de control </a:t>
            </a:r>
          </a:p>
        </p:txBody>
      </p:sp>
      <p:sp>
        <p:nvSpPr>
          <p:cNvPr id="6" name="5 Rectángulo"/>
          <p:cNvSpPr/>
          <p:nvPr/>
        </p:nvSpPr>
        <p:spPr>
          <a:xfrm>
            <a:off x="2915816" y="467380"/>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8" name="7 Rectángulo"/>
          <p:cNvSpPr/>
          <p:nvPr/>
        </p:nvSpPr>
        <p:spPr>
          <a:xfrm>
            <a:off x="7020272" y="980728"/>
            <a:ext cx="1423788" cy="369332"/>
          </a:xfrm>
          <a:prstGeom prst="rect">
            <a:avLst/>
          </a:prstGeom>
          <a:solidFill>
            <a:schemeClr val="tx2">
              <a:lumMod val="10000"/>
              <a:lumOff val="90000"/>
            </a:schemeClr>
          </a:solidFill>
        </p:spPr>
        <p:txBody>
          <a:bodyPr wrap="none">
            <a:spAutoFit/>
          </a:bodyPr>
          <a:lstStyle/>
          <a:p>
            <a:r>
              <a:rPr lang="es-VE" b="1" dirty="0" err="1" smtClean="0"/>
              <a:t>Filariasis</a:t>
            </a:r>
            <a:r>
              <a:rPr lang="es-VE" b="1" dirty="0" smtClean="0"/>
              <a:t> </a:t>
            </a:r>
            <a:endParaRPr lang="es-VE" dirty="0"/>
          </a:p>
        </p:txBody>
      </p:sp>
      <p:pic>
        <p:nvPicPr>
          <p:cNvPr id="1026" name="Picture 2" descr="http://i2.cdn.turner.com/cnnnext/dam/assets/150226165724-elephantiasis-tablets-in-hand-super-169.jpg"/>
          <p:cNvPicPr>
            <a:picLocks noChangeAspect="1" noChangeArrowheads="1"/>
          </p:cNvPicPr>
          <p:nvPr/>
        </p:nvPicPr>
        <p:blipFill>
          <a:blip r:embed="rId2" cstate="print"/>
          <a:srcRect l="23864" t="14539" r="30454" b="16397"/>
          <a:stretch>
            <a:fillRect/>
          </a:stretch>
        </p:blipFill>
        <p:spPr bwMode="auto">
          <a:xfrm>
            <a:off x="5715008" y="2071678"/>
            <a:ext cx="2857520" cy="2431024"/>
          </a:xfrm>
          <a:prstGeom prst="rect">
            <a:avLst/>
          </a:prstGeom>
          <a:noFill/>
        </p:spPr>
      </p:pic>
    </p:spTree>
  </p:cSld>
  <p:clrMapOvr>
    <a:masterClrMapping/>
  </p:clrMapOvr>
  <p:transition>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929190" y="1785926"/>
            <a:ext cx="3500462" cy="3139321"/>
          </a:xfrm>
          <a:prstGeom prst="rect">
            <a:avLst/>
          </a:prstGeom>
          <a:solidFill>
            <a:schemeClr val="bg1"/>
          </a:solidFill>
        </p:spPr>
        <p:txBody>
          <a:bodyPr wrap="square">
            <a:spAutoFit/>
          </a:bodyPr>
          <a:lstStyle/>
          <a:p>
            <a:pPr algn="ctr"/>
            <a:r>
              <a:rPr lang="es-VE" dirty="0" smtClean="0"/>
              <a:t>La confirmación del diagnostico se hace por la demostración de los parásitos en gota gruesa de pacientes febriles actuales o recientes, por su gravedad se reconoce la malaria cerebral como la forma más temida de la enfermedad causada únicamente por el </a:t>
            </a:r>
            <a:r>
              <a:rPr lang="es-VE" dirty="0" err="1" smtClean="0"/>
              <a:t>plasmodium</a:t>
            </a:r>
            <a:r>
              <a:rPr lang="es-VE" dirty="0" smtClean="0"/>
              <a:t> </a:t>
            </a:r>
            <a:r>
              <a:rPr lang="es-VE" dirty="0" err="1" smtClean="0"/>
              <a:t>falciparum</a:t>
            </a:r>
            <a:r>
              <a:rPr lang="es-VE" dirty="0" smtClean="0"/>
              <a:t>.</a:t>
            </a:r>
            <a:endParaRPr lang="es-ES" dirty="0"/>
          </a:p>
        </p:txBody>
      </p:sp>
      <p:sp>
        <p:nvSpPr>
          <p:cNvPr id="6" name="5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10" name="9 Rectángulo"/>
          <p:cNvSpPr/>
          <p:nvPr/>
        </p:nvSpPr>
        <p:spPr>
          <a:xfrm>
            <a:off x="467544" y="836712"/>
            <a:ext cx="3096344" cy="369332"/>
          </a:xfrm>
          <a:prstGeom prst="rect">
            <a:avLst/>
          </a:prstGeom>
          <a:solidFill>
            <a:schemeClr val="tx2">
              <a:lumMod val="10000"/>
              <a:lumOff val="90000"/>
            </a:schemeClr>
          </a:solidFill>
        </p:spPr>
        <p:txBody>
          <a:bodyPr wrap="square">
            <a:spAutoFit/>
          </a:bodyPr>
          <a:lstStyle/>
          <a:p>
            <a:pPr algn="ctr"/>
            <a:r>
              <a:rPr lang="es-VE" b="1" dirty="0" smtClean="0"/>
              <a:t>Paludismo o Malaria </a:t>
            </a:r>
            <a:endParaRPr lang="es-ES" b="1" dirty="0"/>
          </a:p>
        </p:txBody>
      </p:sp>
      <p:pic>
        <p:nvPicPr>
          <p:cNvPr id="40962" name="Picture 2" descr="http://archivo.elsalvador.com/noticias/2006/04/06/nacional/img/PALUDISMO3.jpg"/>
          <p:cNvPicPr>
            <a:picLocks noChangeAspect="1" noChangeArrowheads="1"/>
          </p:cNvPicPr>
          <p:nvPr/>
        </p:nvPicPr>
        <p:blipFill>
          <a:blip r:embed="rId2" cstate="print"/>
          <a:srcRect/>
          <a:stretch>
            <a:fillRect/>
          </a:stretch>
        </p:blipFill>
        <p:spPr bwMode="auto">
          <a:xfrm>
            <a:off x="714348" y="1775639"/>
            <a:ext cx="4000528" cy="3296435"/>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214942" y="2357430"/>
            <a:ext cx="3156382" cy="2862322"/>
          </a:xfrm>
          <a:prstGeom prst="rect">
            <a:avLst/>
          </a:prstGeom>
          <a:solidFill>
            <a:schemeClr val="bg1"/>
          </a:solidFill>
        </p:spPr>
        <p:txBody>
          <a:bodyPr wrap="square">
            <a:spAutoFit/>
          </a:bodyPr>
          <a:lstStyle/>
          <a:p>
            <a:pPr algn="ctr"/>
            <a:r>
              <a:rPr lang="es-VE" dirty="0" smtClean="0"/>
              <a:t>Parásitos </a:t>
            </a:r>
            <a:r>
              <a:rPr lang="es-VE" dirty="0" err="1" smtClean="0"/>
              <a:t>esporozoarios</a:t>
            </a:r>
            <a:r>
              <a:rPr lang="es-VE" dirty="0" smtClean="0"/>
              <a:t> del genero </a:t>
            </a:r>
            <a:r>
              <a:rPr lang="es-VE" dirty="0" err="1" smtClean="0"/>
              <a:t>plasmodium</a:t>
            </a:r>
            <a:r>
              <a:rPr lang="es-VE" dirty="0" smtClean="0"/>
              <a:t> patógenos para el hombre: </a:t>
            </a:r>
            <a:r>
              <a:rPr lang="es-VE" dirty="0" err="1" smtClean="0"/>
              <a:t>plasmodium</a:t>
            </a:r>
            <a:r>
              <a:rPr lang="es-VE" dirty="0" smtClean="0"/>
              <a:t> </a:t>
            </a:r>
            <a:r>
              <a:rPr lang="es-VE" dirty="0" err="1" smtClean="0"/>
              <a:t>falciparum</a:t>
            </a:r>
            <a:r>
              <a:rPr lang="es-VE" dirty="0" smtClean="0"/>
              <a:t>, </a:t>
            </a:r>
            <a:r>
              <a:rPr lang="es-VE" dirty="0" err="1" smtClean="0"/>
              <a:t>plasmodium</a:t>
            </a:r>
            <a:r>
              <a:rPr lang="es-VE" dirty="0" smtClean="0"/>
              <a:t> </a:t>
            </a:r>
            <a:r>
              <a:rPr lang="es-VE" dirty="0" err="1" smtClean="0"/>
              <a:t>vivax</a:t>
            </a:r>
            <a:r>
              <a:rPr lang="es-VE" dirty="0" smtClean="0"/>
              <a:t>, </a:t>
            </a:r>
            <a:r>
              <a:rPr lang="es-VE" dirty="0" err="1" smtClean="0"/>
              <a:t>Plasmodium</a:t>
            </a:r>
            <a:r>
              <a:rPr lang="es-VE" dirty="0" smtClean="0"/>
              <a:t> </a:t>
            </a:r>
            <a:r>
              <a:rPr lang="es-VE" dirty="0" err="1" smtClean="0"/>
              <a:t>malariae</a:t>
            </a:r>
            <a:r>
              <a:rPr lang="es-VE" dirty="0" smtClean="0"/>
              <a:t>, </a:t>
            </a:r>
            <a:r>
              <a:rPr lang="es-VE" dirty="0" err="1" smtClean="0"/>
              <a:t>plasmodium</a:t>
            </a:r>
            <a:r>
              <a:rPr lang="es-VE" dirty="0" smtClean="0"/>
              <a:t> ovale, en zonas endémicas pueden verse infecciones mixtas.</a:t>
            </a:r>
            <a:endParaRPr lang="es-ES" dirty="0" smtClean="0"/>
          </a:p>
        </p:txBody>
      </p:sp>
      <p:sp>
        <p:nvSpPr>
          <p:cNvPr id="9" name="8 Rectángulo"/>
          <p:cNvSpPr/>
          <p:nvPr/>
        </p:nvSpPr>
        <p:spPr>
          <a:xfrm>
            <a:off x="683568" y="980728"/>
            <a:ext cx="3256020" cy="369332"/>
          </a:xfrm>
          <a:prstGeom prst="rect">
            <a:avLst/>
          </a:prstGeom>
          <a:solidFill>
            <a:schemeClr val="bg1"/>
          </a:solidFill>
        </p:spPr>
        <p:txBody>
          <a:bodyPr wrap="none">
            <a:spAutoFit/>
          </a:bodyPr>
          <a:lstStyle/>
          <a:p>
            <a:r>
              <a:rPr lang="es-ES" b="1" dirty="0" smtClean="0"/>
              <a:t>Cadena epidemiológica </a:t>
            </a:r>
            <a:endParaRPr lang="es-ES" dirty="0"/>
          </a:p>
        </p:txBody>
      </p:sp>
      <p:sp>
        <p:nvSpPr>
          <p:cNvPr id="10" name="9 Rectángulo"/>
          <p:cNvSpPr/>
          <p:nvPr/>
        </p:nvSpPr>
        <p:spPr>
          <a:xfrm>
            <a:off x="5429256" y="1571612"/>
            <a:ext cx="2561920" cy="369332"/>
          </a:xfrm>
          <a:prstGeom prst="rect">
            <a:avLst/>
          </a:prstGeom>
          <a:solidFill>
            <a:schemeClr val="bg1"/>
          </a:solidFill>
        </p:spPr>
        <p:txBody>
          <a:bodyPr wrap="none">
            <a:spAutoFit/>
          </a:bodyPr>
          <a:lstStyle/>
          <a:p>
            <a:r>
              <a:rPr lang="es-ES" b="1" dirty="0" smtClean="0"/>
              <a:t>Agente infeccioso </a:t>
            </a:r>
            <a:endParaRPr lang="es-ES" dirty="0"/>
          </a:p>
        </p:txBody>
      </p:sp>
      <p:sp>
        <p:nvSpPr>
          <p:cNvPr id="13" name="12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14" name="13 Rectángulo"/>
          <p:cNvSpPr/>
          <p:nvPr/>
        </p:nvSpPr>
        <p:spPr>
          <a:xfrm>
            <a:off x="467544" y="1484784"/>
            <a:ext cx="3096344" cy="369332"/>
          </a:xfrm>
          <a:prstGeom prst="rect">
            <a:avLst/>
          </a:prstGeom>
          <a:solidFill>
            <a:schemeClr val="tx2">
              <a:lumMod val="10000"/>
              <a:lumOff val="90000"/>
            </a:schemeClr>
          </a:solidFill>
        </p:spPr>
        <p:txBody>
          <a:bodyPr wrap="square">
            <a:spAutoFit/>
          </a:bodyPr>
          <a:lstStyle/>
          <a:p>
            <a:pPr algn="ctr"/>
            <a:r>
              <a:rPr lang="es-VE" b="1" dirty="0" smtClean="0"/>
              <a:t>Paludismo o Malaria </a:t>
            </a:r>
            <a:endParaRPr lang="es-ES" b="1" dirty="0"/>
          </a:p>
        </p:txBody>
      </p:sp>
      <p:pic>
        <p:nvPicPr>
          <p:cNvPr id="39938" name="Picture 2" descr="http://3.bp.blogspot.com/-DyP_CXim01A/TVuwe5Z2qCI/AAAAAAAAADU/PrOpYk9G2t8/s320/Anopheles.jpg"/>
          <p:cNvPicPr>
            <a:picLocks noChangeAspect="1" noChangeArrowheads="1"/>
          </p:cNvPicPr>
          <p:nvPr/>
        </p:nvPicPr>
        <p:blipFill>
          <a:blip r:embed="rId2" cstate="print"/>
          <a:srcRect/>
          <a:stretch>
            <a:fillRect/>
          </a:stretch>
        </p:blipFill>
        <p:spPr bwMode="auto">
          <a:xfrm>
            <a:off x="500034" y="2357430"/>
            <a:ext cx="4418348" cy="3286148"/>
          </a:xfrm>
          <a:prstGeom prst="rect">
            <a:avLst/>
          </a:prstGeom>
          <a:noFill/>
        </p:spPr>
      </p:pic>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857752" y="1844824"/>
            <a:ext cx="3710184" cy="3139321"/>
          </a:xfrm>
          <a:prstGeom prst="rect">
            <a:avLst/>
          </a:prstGeom>
          <a:solidFill>
            <a:schemeClr val="bg1"/>
          </a:solidFill>
        </p:spPr>
        <p:txBody>
          <a:bodyPr wrap="square">
            <a:spAutoFit/>
          </a:bodyPr>
          <a:lstStyle/>
          <a:p>
            <a:r>
              <a:rPr lang="es-VE" b="1" dirty="0" smtClean="0"/>
              <a:t>Reservorio</a:t>
            </a:r>
            <a:r>
              <a:rPr lang="es-VE" dirty="0" smtClean="0"/>
              <a:t> Es el hombre fundamentalmente. </a:t>
            </a:r>
          </a:p>
          <a:p>
            <a:endParaRPr lang="es-VE" dirty="0" smtClean="0"/>
          </a:p>
          <a:p>
            <a:r>
              <a:rPr lang="es-VE" b="1" dirty="0" smtClean="0"/>
              <a:t>Puerta de salida </a:t>
            </a:r>
            <a:r>
              <a:rPr lang="es-VE" dirty="0" smtClean="0"/>
              <a:t>La piel del hombre. </a:t>
            </a:r>
          </a:p>
          <a:p>
            <a:endParaRPr lang="es-VE" dirty="0" smtClean="0"/>
          </a:p>
          <a:p>
            <a:r>
              <a:rPr lang="es-VE" b="1" dirty="0" smtClean="0"/>
              <a:t>Vía de transmisión </a:t>
            </a:r>
            <a:r>
              <a:rPr lang="es-VE" dirty="0" smtClean="0"/>
              <a:t>A través de la picadura de la hembra infectante fundamentalmente del mosquito del genero anofeles.</a:t>
            </a:r>
            <a:endParaRPr lang="es-ES" dirty="0" smtClean="0"/>
          </a:p>
        </p:txBody>
      </p:sp>
      <p:sp>
        <p:nvSpPr>
          <p:cNvPr id="7" name="6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12" name="11 Rectángulo"/>
          <p:cNvSpPr/>
          <p:nvPr/>
        </p:nvSpPr>
        <p:spPr>
          <a:xfrm>
            <a:off x="467544" y="836712"/>
            <a:ext cx="3096344" cy="369332"/>
          </a:xfrm>
          <a:prstGeom prst="rect">
            <a:avLst/>
          </a:prstGeom>
          <a:solidFill>
            <a:schemeClr val="tx2">
              <a:lumMod val="10000"/>
              <a:lumOff val="90000"/>
            </a:schemeClr>
          </a:solidFill>
        </p:spPr>
        <p:txBody>
          <a:bodyPr wrap="square">
            <a:spAutoFit/>
          </a:bodyPr>
          <a:lstStyle/>
          <a:p>
            <a:pPr algn="ctr"/>
            <a:r>
              <a:rPr lang="es-VE" b="1" dirty="0" smtClean="0"/>
              <a:t>Paludismo o Malaria </a:t>
            </a:r>
            <a:endParaRPr lang="es-ES" b="1" dirty="0"/>
          </a:p>
        </p:txBody>
      </p:sp>
      <p:pic>
        <p:nvPicPr>
          <p:cNvPr id="38914" name="Picture 2" descr="http://plumaslibres.com.mx/wp-content/uploads/2015/04/mosquito_malaria_anofeles.jpg"/>
          <p:cNvPicPr>
            <a:picLocks noChangeAspect="1" noChangeArrowheads="1"/>
          </p:cNvPicPr>
          <p:nvPr/>
        </p:nvPicPr>
        <p:blipFill>
          <a:blip r:embed="rId2" cstate="print"/>
          <a:srcRect/>
          <a:stretch>
            <a:fillRect/>
          </a:stretch>
        </p:blipFill>
        <p:spPr bwMode="auto">
          <a:xfrm>
            <a:off x="500034" y="2071678"/>
            <a:ext cx="4286250" cy="2524126"/>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255072" y="1611989"/>
            <a:ext cx="6960266" cy="2031325"/>
          </a:xfrm>
          <a:prstGeom prst="rect">
            <a:avLst/>
          </a:prstGeom>
          <a:solidFill>
            <a:schemeClr val="bg1"/>
          </a:solidFill>
        </p:spPr>
        <p:txBody>
          <a:bodyPr wrap="square">
            <a:spAutoFit/>
          </a:bodyPr>
          <a:lstStyle/>
          <a:p>
            <a:r>
              <a:rPr lang="es-VE" b="1" dirty="0" smtClean="0"/>
              <a:t>Ciclo evolutivo en el anófeles</a:t>
            </a:r>
          </a:p>
          <a:p>
            <a:pPr algn="ctr"/>
            <a:r>
              <a:rPr lang="es-VE" b="1" dirty="0" smtClean="0"/>
              <a:t> </a:t>
            </a:r>
            <a:r>
              <a:rPr lang="es-VE" dirty="0" smtClean="0"/>
              <a:t>La hembra ingiere sangre con gametófitos masculinos y femeninos que se unen y forman el </a:t>
            </a:r>
            <a:r>
              <a:rPr lang="es-VE" dirty="0" err="1" smtClean="0"/>
              <a:t>ocineto</a:t>
            </a:r>
            <a:r>
              <a:rPr lang="es-VE" dirty="0" smtClean="0"/>
              <a:t> en el estómago, penetra la pared de este y en su cara externa forma un quiste que desarrolla miles de </a:t>
            </a:r>
            <a:r>
              <a:rPr lang="es-VE" dirty="0" err="1" smtClean="0"/>
              <a:t>esporozoitos</a:t>
            </a:r>
            <a:r>
              <a:rPr lang="es-VE" dirty="0" smtClean="0"/>
              <a:t> proceso que ocurre entre 8 y 35 días y es la fase sexuada del anófeles.</a:t>
            </a:r>
            <a:endParaRPr lang="es-ES" dirty="0"/>
          </a:p>
        </p:txBody>
      </p:sp>
      <p:sp>
        <p:nvSpPr>
          <p:cNvPr id="10" name="9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11" name="10 Rectángulo"/>
          <p:cNvSpPr/>
          <p:nvPr/>
        </p:nvSpPr>
        <p:spPr>
          <a:xfrm>
            <a:off x="1285852" y="4143380"/>
            <a:ext cx="6929486" cy="1200329"/>
          </a:xfrm>
          <a:prstGeom prst="rect">
            <a:avLst/>
          </a:prstGeom>
          <a:solidFill>
            <a:schemeClr val="accent1">
              <a:lumMod val="20000"/>
              <a:lumOff val="80000"/>
            </a:schemeClr>
          </a:solidFill>
        </p:spPr>
        <p:txBody>
          <a:bodyPr wrap="square">
            <a:spAutoFit/>
          </a:bodyPr>
          <a:lstStyle/>
          <a:p>
            <a:pPr algn="ctr"/>
            <a:r>
              <a:rPr lang="es-VE" dirty="0" smtClean="0"/>
              <a:t>Los </a:t>
            </a:r>
            <a:r>
              <a:rPr lang="es-VE" dirty="0" err="1" smtClean="0"/>
              <a:t>esporozoitos</a:t>
            </a:r>
            <a:r>
              <a:rPr lang="es-VE" dirty="0" smtClean="0"/>
              <a:t> emigran a los órganos bucales del mosquito, y llegan a las glándulas salivales, maduran en ellas y son infectantes cuando el mosquito pica a otra persona cada vez que se alimenta de sangre. </a:t>
            </a:r>
            <a:endParaRPr lang="es-VE" dirty="0"/>
          </a:p>
        </p:txBody>
      </p:sp>
      <p:sp>
        <p:nvSpPr>
          <p:cNvPr id="12" name="11 Rectángulo"/>
          <p:cNvSpPr/>
          <p:nvPr/>
        </p:nvSpPr>
        <p:spPr>
          <a:xfrm>
            <a:off x="467544" y="899428"/>
            <a:ext cx="3096344" cy="369332"/>
          </a:xfrm>
          <a:prstGeom prst="rect">
            <a:avLst/>
          </a:prstGeom>
          <a:solidFill>
            <a:schemeClr val="tx2">
              <a:lumMod val="10000"/>
              <a:lumOff val="90000"/>
            </a:schemeClr>
          </a:solidFill>
        </p:spPr>
        <p:txBody>
          <a:bodyPr wrap="square">
            <a:spAutoFit/>
          </a:bodyPr>
          <a:lstStyle/>
          <a:p>
            <a:pPr algn="ctr"/>
            <a:r>
              <a:rPr lang="es-VE" b="1" dirty="0" smtClean="0"/>
              <a:t>Paludismo o Malaria </a:t>
            </a:r>
            <a:endParaRPr lang="es-ES" b="1"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facmed.unam.mx/deptos/microbiologia/parasitologia/images/paludismo_ciclo-b.jpg"/>
          <p:cNvPicPr>
            <a:picLocks noChangeAspect="1" noChangeArrowheads="1"/>
          </p:cNvPicPr>
          <p:nvPr/>
        </p:nvPicPr>
        <p:blipFill>
          <a:blip r:embed="rId2" cstate="print"/>
          <a:srcRect/>
          <a:stretch>
            <a:fillRect/>
          </a:stretch>
        </p:blipFill>
        <p:spPr bwMode="auto">
          <a:xfrm>
            <a:off x="357158" y="285728"/>
            <a:ext cx="8286808" cy="6309813"/>
          </a:xfrm>
          <a:prstGeom prst="rect">
            <a:avLst/>
          </a:prstGeom>
          <a:noFill/>
        </p:spPr>
      </p:pic>
    </p:spTree>
  </p:cSld>
  <p:clrMapOvr>
    <a:masterClrMapping/>
  </p:clrMapOvr>
  <p:transition>
    <p:push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959</TotalTime>
  <Words>3040</Words>
  <Application>Microsoft Office PowerPoint</Application>
  <PresentationFormat>Presentación en pantalla (4:3)</PresentationFormat>
  <Paragraphs>348</Paragraphs>
  <Slides>45</Slides>
  <Notes>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Aspecto</vt:lpstr>
      <vt:lpstr>     EPIDEMIOLOGÍA DE LAS ENFERMEDADES TRANSMITIDAS POR VECTORES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ASIGNATURA ESTRUCTURA  SOCIAL Y SALUD</dc:title>
  <dc:creator>Centor</dc:creator>
  <cp:lastModifiedBy>Centor</cp:lastModifiedBy>
  <cp:revision>780</cp:revision>
  <dcterms:created xsi:type="dcterms:W3CDTF">2016-06-10T09:42:30Z</dcterms:created>
  <dcterms:modified xsi:type="dcterms:W3CDTF">2016-07-28T19:13:15Z</dcterms:modified>
</cp:coreProperties>
</file>