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1" r:id="rId5"/>
    <p:sldId id="259" r:id="rId6"/>
    <p:sldId id="261" r:id="rId7"/>
    <p:sldId id="262" r:id="rId8"/>
    <p:sldId id="263" r:id="rId9"/>
    <p:sldId id="264" r:id="rId10"/>
    <p:sldId id="266" r:id="rId11"/>
    <p:sldId id="267" r:id="rId12"/>
    <p:sldId id="323" r:id="rId13"/>
    <p:sldId id="268" r:id="rId14"/>
    <p:sldId id="342" r:id="rId15"/>
    <p:sldId id="343" r:id="rId16"/>
    <p:sldId id="269" r:id="rId17"/>
    <p:sldId id="346" r:id="rId18"/>
    <p:sldId id="324" r:id="rId19"/>
    <p:sldId id="347" r:id="rId20"/>
    <p:sldId id="352" r:id="rId21"/>
    <p:sldId id="325" r:id="rId22"/>
    <p:sldId id="326" r:id="rId23"/>
    <p:sldId id="348" r:id="rId24"/>
    <p:sldId id="329" r:id="rId25"/>
    <p:sldId id="330" r:id="rId26"/>
    <p:sldId id="349" r:id="rId27"/>
    <p:sldId id="353" r:id="rId28"/>
    <p:sldId id="350" r:id="rId29"/>
    <p:sldId id="354" r:id="rId30"/>
    <p:sldId id="355" r:id="rId31"/>
    <p:sldId id="356" r:id="rId32"/>
    <p:sldId id="357" r:id="rId33"/>
    <p:sldId id="358" r:id="rId34"/>
    <p:sldId id="360" r:id="rId35"/>
    <p:sldId id="359" r:id="rId36"/>
    <p:sldId id="361" r:id="rId37"/>
    <p:sldId id="362"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39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A8B3DF9E-F45C-4A4E-96D4-61CA95C1F41E}" type="datetimeFigureOut">
              <a:rPr lang="es-ES" smtClean="0"/>
              <a:pPr/>
              <a:t>06/10/2016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11" name="10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06/10/2016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06/10/2016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06/10/2016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06/10/2016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8B3DF9E-F45C-4A4E-96D4-61CA95C1F41E}" type="datetimeFigureOut">
              <a:rPr lang="es-ES" smtClean="0"/>
              <a:pPr/>
              <a:t>06/10/2016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8B3DF9E-F45C-4A4E-96D4-61CA95C1F41E}" type="datetimeFigureOut">
              <a:rPr lang="es-ES" smtClean="0"/>
              <a:pPr/>
              <a:t>06/10/2016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8B3DF9E-F45C-4A4E-96D4-61CA95C1F41E}" type="datetimeFigureOut">
              <a:rPr lang="es-ES" smtClean="0"/>
              <a:pPr/>
              <a:t>06/10/2016</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A8B3DF9E-F45C-4A4E-96D4-61CA95C1F41E}" type="datetimeFigureOut">
              <a:rPr lang="es-ES" smtClean="0"/>
              <a:pPr/>
              <a:t>06/10/2016</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8B3DF9E-F45C-4A4E-96D4-61CA95C1F41E}" type="datetimeFigureOut">
              <a:rPr lang="es-ES" smtClean="0"/>
              <a:pPr/>
              <a:t>06/10/2016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8B3DF9E-F45C-4A4E-96D4-61CA95C1F41E}" type="datetimeFigureOut">
              <a:rPr lang="es-ES" smtClean="0"/>
              <a:pPr/>
              <a:t>06/10/2016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8B3DF9E-F45C-4A4E-96D4-61CA95C1F41E}" type="datetimeFigureOut">
              <a:rPr lang="es-ES" smtClean="0"/>
              <a:pPr/>
              <a:t>06/10/2016</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0D18390-54EE-41D3-B6CC-E8FCB4DDF3B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sh dir="r"/>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86446" y="4643446"/>
            <a:ext cx="2428892" cy="369332"/>
          </a:xfrm>
          <a:prstGeom prst="rect">
            <a:avLst/>
          </a:prstGeom>
          <a:solidFill>
            <a:schemeClr val="accent6">
              <a:lumMod val="20000"/>
              <a:lumOff val="80000"/>
            </a:schemeClr>
          </a:solidFill>
        </p:spPr>
        <p:txBody>
          <a:bodyPr wrap="square" rtlCol="0">
            <a:spAutoFit/>
          </a:bodyPr>
          <a:lstStyle/>
          <a:p>
            <a:r>
              <a:rPr lang="es-ES" dirty="0" smtClean="0"/>
              <a:t>Dr. Douglas Tenorio</a:t>
            </a:r>
            <a:endParaRPr lang="es-ES" dirty="0"/>
          </a:p>
        </p:txBody>
      </p:sp>
      <p:sp>
        <p:nvSpPr>
          <p:cNvPr id="25602" name="AutoShape 2" descr="data:image/jpeg;base64,/9j/4AAQSkZJRgABAQAAAQABAAD/2wCEAAkGBxMSEhUQDxIWEBAVFRAPEBcVEA8QFg8VFRUWFhUSFhUYHSggGBolHRUVITEhJSkrLi4uFx8zODMtNygtLisBCgoKDg0OGhAQGi0fHR0tLS0tLS8tLS0tLS0tLSstLS0vLS0tLS0tLS0tLS0tLS0tLS0uLS0tLS0tLS0tLS0tLf/AABEIAJ8BPQMBIgACEQEDEQH/xAAcAAABBQEBAQAAAAAAAAAAAAAEAAECAwUGBwj/xAA+EAABAwIEBAUBBAoABgMAAAABAAIDBBEFEiExQVFhcQYTIjKBkUJSobEHFCMzQ2JygsHRRFNzkuHwFSQ0/8QAGQEAAwEBAQAAAAAAAAAAAAAAAAECAwQF/8QAKBEAAgICAgEDAwUBAAAAAAAAAAECEQMhEjFBBDJRE2GRUnGBofAi/9oADAMBAAIRAxEAPwD2lJJJaHIJJNdK6AGKSSSYCSSUboAkSopXTIASiVIlRuqQmMVWQpuVbgmiQPE6ny4y6xOrGm3AONiVrRBoYA22W31QohDg5rhcEahXNj0HYJSaei4tro84/SNhhIM8YlY5vpy/vIi08bcCvKalxub6drj819MyRrKqMOid7omO7xsP+F1Y8uqZFnz3FFK9r3REjIAXE2NgeAHNbnhfwvNVtc/P5UYID3HVzieV16/HQRNuGxMaDvZjRf8ABTZGBo0ADkBYfRauXwHI5GTDpqWldBSgubrlzalrjvJfj2W34Oxb9Zpg9xu9h8p5O5I4rUkYhMBw5sDXtZ9p7pD1Lih04k2aaHrDZpPREITEz6CpjtoRzdbiNQNI6h8fY5vzWLV4niP2Kz6s1RlXJqgnyrocIvwNNmbPiGKn/imoF8mIuNn1PexK2pHKq6X00VyAofD0kn/6KmR3QOIU5fClOwh1i8j7xvfutumdoE1ULpqEfgXJnbYIy1PGBoMot0RyFwxtoYx/KETdcz7EPdMSkkkAkkkkwIuTJ3JlQCSSSQB0CSSS881EkkkgBJiU6iQgBJkkkAJRKkolNAJMSnUSEySJUSpFRVCLINz2Vw2VEB1PZPJUAacVLWyiT0JIE76m6oe9aRi0S2VvCgQplLKtkSVuUKfipyNPJRp+KrwBaVCSMOFiLqSSSBnP4h4fa72G251XD1OIwMcWOeWkEg3HJemVFYxrrOcACHC/XkvEvEbbyvI2zO/NdEZOrYRRvjEac/xm/ipNrIP+c0/K4MtV0COZpwPScMIkNonZ+Gmq6Sm8Oa3mcLchx6ErB8C1UMMGZ7mtcX7cTyAXe3vrz1+qmc2jMZo0tw2HRSSSWQCSSSQA11CSVo3K020AdHce4oJlO1pyvFuF1MckWNxaM6pxWCP97K1n9TgFQ3xDSE2FRHf+sLkfEH6P2OmdMJPNzOzHNe7G8mjZc67wqYzd4vubNYDlHDXmtlG9oNHr0VQxwuxweObTm/JTEg5j62XAeGMTNK4WzRxtDnyOcAGWGwI69F3lFNFiMbahlP6dQC9xZfqLbhRO4d9DSs6VJJJcBYkkxKe6AEmKWZMSgBkkkkAK6ipJFUBFMSnUXBBJEqBUyokqkIHnly6jQ7LKnrw2+ZpBvpqPUtCtOiAdED7gHd9bLoxpVbJbKGYzHfK67SP5Tb6owVbDs4fVBjCoyLepvYqH/wALY6SEjk5oK1agI0mTsO8rWqxtdA3+MHHbQXUYcKJA/d9/LuVbLgOe2aSw5Ma1l+653KF7f+/BSTKZ8UjJDGku4+38E7YyNxa+qMw/Do4nZY2/XU/VPiJ9fwEKcbqPQ61YGmgpnTOyg5Ym6SGxu8/dCmwXIG3+Ebh1WQPLe3K4EggcuB+UZJNLQQSvYB4g8ORTR2zeW5o93MDmF4Lj742SOYJA+x9waRf4OxX0JixL2loJbz2II6heI+K/BdWJHPjjMzHEkFtj8WWmCUuG2U3Fy0cp5jD9pXwFlxYi/BQfgFQ0+qnkB/6bkZReGKt/tppDfmMv5rVNjdG7BhUkcf6ySzINQAfMcSOAaOK7Dw/4nAigNSTmnc5jW7lhHG/3Vd4dwaWGnZE8RsdclwaLkg8zxKA8Q+HM7XvaQ1zWudCGgjKdyqrlozbO6SWV4ZqXSUsL5BZ5YMw6haqyaoQkySayAK5MXfEPTYjkVl4h44sLSUzj1bZyhiUiwqgrRYIPbWw5Oq8A9b48iH8KQfBWRUeO4T9h4+EdOBxAPwEIYI3bsb9AtKfSY9fBlVPi+J4tkc4cQdk8fjKpyhtP5scY0AYco+i0RRR/cb/2rQpYmgaNA7BTKMn5/oaa+D2ZJDUdayQXjdmto4bOb0LUTdeUXQxCa6kmugCKSldMgBkkkkAJRKldRVAJMnUSgki5VvUyouVoQHW7BBhGVmwQgXRj9pJZGp8VCNWt3TYGlTjREhD0+yIXFLs0XRRH+8+ELiPv+AiYv3h7IXED6z8K4e7+BP2lVP7hdaMjdTz9KzYXAOBOyfEa/KcrCDxJ/wAK5RcpKhJ0iyq7oJzVT+tk8kwqua3jBoktIKYKIqQpCcKqYh7IeSLNflrdGRsDtQQqZWjWxuiMtgyFEwBthoBoiVRTbfKvRLsYkxTqJKQGPidA8+pnqG5C5yoYdbgg9V2878rHOGlh9F534sxuQxOboHMc0tcNDbjfmt4NtC8lczXckO2430XLQeKagGxLXDq1FjxVJ9qNhQppl8GbudGQP0XMM8Rk/wANo+q6rDgHxh+hvvlOypNPoTTXZ6pWYcyQh7SY5Rs9mh+eYVIxCSLSpbmZsJmC4/vbwWgWngnDuB/3deT+5pY8UwcMzSHNOxBuCpBZUuGFpL6V3lPOrmHWOTuOHwqmYtmvFJ/9efax1aerTyKFC+g0bZCZA09TIDlkZewvmbqCOaubVtO17dtu43CHBoKYQkmDwdAQTvunupAZyZOVG6oQ6YhOoFMkZyg5TKrsqQAlahAjK0hB9l0Q9pJYxWtVTFY3dEgNWnGivsh4BoiAuOXZoiiAesoOu95+EZT+9yDrPefhaQ938CftBX7IGoc4DM212gkgi+boEfLsgl1QIZgy4kQfbZxOjdRp2VjMQB0cC0/ULYlp2v8Ac0HkSNR8qh2CwnXKQehK35okzX1g4E/AJsrKfFADrE+UdGuC0IMJDD6Hub8grThwfMPVLJY7gWF1E8sUtjSAI/EsWzoHR8rluv0U6apdUHKyLKO1gOvVadN4cp2EOyZ3c3kuRdO0eYQNLDQBcv1YK+K/JfHZlCDJdt72KkpzH1O7lQWibe2SJVSPDdT8WF7q1X4fTuMgfcBreFtXIlLirGlboBqMMmkhLm3a/gw29Q7ryLxoXRl4c0g7EEW1vsvoOSUDU6Lxv9LGKZmCORkcrC4lp1a9tuN+KPT5ZzTTWjSUYxao8spNQXdbK1zU75Y2sb5TXg65w4gg9jwUXVB+6rVFlsbCt7CcQliZljOhNys7CvKc8CaQsabXyx5yusnwqiZYETv0+8WW7haRiZydHtTXqwqDo+Sjey87sRK9lmYpRMfd0jbj7zfczuOIWqHXSLU1KnY0clQ10kDiGnPHezSb6hdHSVcc+tsjhx2PwUJW4Xc5o7Di5vDuFlMu0G2hv+K6nGGVWtM1TN+pyZrWvI2wzjQn+XTdXsY9pzPu4chw7hYtDVlrg462012vxPdb9FiDXi3tPI8VzZYSgutFabI1NKJReOQsdzafzCzpKmaD9+zzGf8AMYL2/qb/AKW1JAL3HpdzH+RxTF5HvFxzGo+QsozrXaFKCf2A6epa8ZmODm9PyU7oerwVpPmU7vJk39Ptd3ahf190Zy1LfLPB41YfngtElL2/jyYyi49miUyYOuLjUHYjYpwgRheJ6ry2Nfe3AFcg/wAYuj0cxrwOIdlK7nHqNs0JjeMzTz/3wXiniPw5JE42zAXOW93D6rsxP/gmlZ39F4yDxrA4dQ5pCMj8UsuP2bx9Fw2AV5bE2F/lueDlaLWcRzJWqXONRCSBZr26AXz/AMthutFFPdA1s9Xo3ksDgDYi/BEFx3tdWRi4BIymwNuSaadgPqOvDQrynK30dCxpeTPw98j3uc5mQA5Rcgk9bDZDzGz3Bx1vf4RNRMY3OfG3MXADewFuJ5rlqszl5OUuublwGnYLqww5O3pGMqSo3JNQSNuKDso4XM4skDwQfTa6sYt0qbRm+hBWsCqVzUSBE2jVatPsspq1afZc+bouIQhKaK8rnbC1u6LJWfhdSS6XiAb/ADyWCT4to0VWrBJm2c4dSoJy69yeJJTLsXRiIb27LUdS29QP/hZ9MPW2/MLbn2+Vhlk00jSEbTZh1kjr7rGxTCYahuWojEg3F9LditqttdBldOP2mZxmN+Aad8VqZogkbctOpD/5XLmqL9G1Q4XkkZF01cQvV1EqxqTODwf9HbYpGySzZw03ADctz3XYOgBJJ/wiyFGytaFJtnU5VBzVamsvKNQaxCk2RWuahKhitbEWOmBQFXQB93DR34FVlxBVjaj/ANut1Fx3EEzPLbNAI537qyF1wAdLcVfJY316qllKL7rbkmtlWaVBXkGxOdo48QtdkocNNVz2cRjT8OKtpKjMS722XLkw3tAsjRsmG2rDbpwKg8tcCyRu+ljqD2UIqv731V+jhbcLnaa7NU0+jFnwZ8RzUj7DcxuN2ntyVcWJC+WVpif19p7FbgaW+3Ucjv8ABUZYmSiz2g9CNQtVl/Vv7+SJY140zNqdh+CxauIHRwzDstSrwt8dzA67dzGdR/byWZHVNecpBY7i1zS0/iuvC14dmEk12Ys+DtJu1jSeoCVDRWkbeJt2kFpudD0W+I7KTIhdbuaJOihiJALib211U3wADbXXmUoHaDsrHP0XkO7OpOLWwainbICNCQbEJSuANlRStALyBa6yqqpIcbreOLlJ0YyloJxJwsCOt1mskUp6i7UEyVduODUaMmGZ1a16B81WskVOIBjJFrwO0CwYXC63ac6BcudFRey95NiqsPhDWOtuSXHqrXHRUwGzXfK510zROnZludqe5Suh86Qeu7iZ2GU7gHAnmicarxGA0al2vVZzH6/VZ9bUEOa9zc7W8OICn6XKab8D5UqJfrF+JUvMWVPiDMxyXG51O3QJU9e1+gOvHgulRRBrh/VO09UBI+3FM2dHEDTB+VLyTyQdLMwuAc8N7my3Y44yNJW2/qBWOSXApKzUuldRSXnGo5Vb2KaSaAz54UK9nJa7moSWNbwmSZsrL68tlVJOBYE2d33RUzVnVdFm14rpjTJZcGF+hdY8L7fVWsgcCQyxLdwDfLfiRxJQFO1zd9lcIv2gmieY5gA03vlkbxa4cUZE10CNWGV2xB/0ObkZHnHqboOXNVsmDuTXfZ5E/wCUQHke4E9efXoFxyf2LRfBVg6H0nqhqxonDo7kMtYua4tP9rguT/Snjf6rQPfGbySkQMI+zm9xHwvPvCfjmaERUzT58Z1e17jma3jlcdUQw8la7Lc5VTPY6eSaHK0XqIRcOeT+1bbjb7f5q+opoKtl75rbEEtc0/mEFgXiOCpFongOG7Hel4+OK0ZKJrjnaTHJ95uh+RsVErT3piUrVPZzdVTyUrrPvJBf0u3LehRcNnephzN6a2WyJnD0TtD2nTOBcH+pvBBVOBtJ8ymd5bt7A+kreOe9S19/Anj/AEmhTv0HZWPOiyIqmRhtNGTbdwRkdW14u111lLG07JvwPCbXWPiGpK1GTNANzZZlS4E6LfCqlZMgJ/tKBcDfRX4rM2OPM5wbyJ2K5t/iqJhs4Ejm0tcF2RIo3BdERkrnm+MKXi5w7sK1Ycbgda0g1FxdrgqCmalOdV0NOdAuXocRjc4BjwT0uV1EWg2/NcnqOyootkOhQtO79m/5V807QDmNhbros+kqmujkDTm0NlzxWvwU+zKDlJrlBqkvRMy9jt+yp4lWxDc9FTxUrsbBKzC2SD0/s3c28e4WbLgcg1jLfndbwKkn0I539Rn2e0kcwbokYey38bMt26m0pOTGc67w+XfuonuPHO4ABGU3hSpt+8ZHyFybfRdZRbItc0/UTTpFpIkkkkuQsV0kxCdADFQexTJTpgZs0apLFoSsVLo1tGZm0BSQA7IN9NlJK18qrkjBWsclCAKapLfS7ZaVPVngczeXJZ9RByQuVzdb6q3CM0NM5z9L+V4pQNGZpC4cBYcQvNaLDszpZI/cAGMtt3XrHjOH9YgaSBnjcD/adDfouHpsOfDJJGBY+l4I2sf8KscKSTK5aM6jdLGR5npcPa4EhzflekeF/F8gAZUHzWaWcPe3v95cfSVjHu8qduV23R3YrcpcEA9TDpyutJQjJUyG9nqFFWslbmjcHNPLh3HBWmEDVhynfoe4XI4Hh72nzMxjaNTwzdLcV0AkMnRvErz8mHi9PRan8hctUCMpbmdtYarOljyjRoZ23RrANmaNG5WZV1NzZu3NPFHdIJSb7KXhvHUqcZYdkM5ubuh3gtP4911qNrsyDp4GOBzAEcQQCuSxnwJTzXfD+wk39OrT3aurjkzC/wAKl0ZDtNkkvA02jxbGcOmoX5Z49/Y9pvn7X/JdZh9RHlbZz3DLmIs246rp/GmHielBLGvcxwcMwJHXZc3h8LTpIxjfTkGU8O5TimXyTQX4Dq2uq3hvmBuwc0WLf6tNV6xSROF8zy7XTMGg2+F5r4PwOKOV8rZJIX3sP2mcP7gL0iGp0sLuPPQXXL6pOzXHKIRJGCPULjiucxSqhp2P8uxc/RttQBxWnV1jm6OAIO25WPJhfm7+kG4J2sOg4KcMK3J6FkmnpHNQYiDsbjujIqy6Pb4SiYPQ4hVSYA5vtcCu6OaD8mDQZh8oLJOeUW66obimp4jGCHCxNgE9+KaW215BiThNdSCoRNqsjVbVZHuoYGzSjREkKimOgV2ZefLs0RNJNdIlSWPdMmSQAkkkkCGsqy1WpimmJg7gq3NRJCqc1WmIHcxUSQXRrmqhwWkZCMqpitwvwWRVUYBD7XsC0jm3lfouncwLl/EjHuBDDlGy6scrJZymLUDDKHwkEHcHdp5ELd8OB4eGnVo1IXFzRSxOLgbm/Ndt4MxHz8125XsABPO6u9MbR2jpc9r+lg2CUs50DdGcuaHlNmDqbJF2gXNwQi6SZ2XK3bj1Q7W33V8DwdOKm6MHohPjoYPkT/iFPLbdJVYFTIA326jkeClINQnCnfmixUDTMBjII4rEqcFY77PVb8zbN+VVZaQloQH4dw1rXgEcbrtGxAbBYGHMGcEc10IK4/UyuRrAz8ZByXbu0hwWUMVcB6hZblcLtIXO18ItZX6dJxpomXYRDizTxRIqWnVcfO0tUoalw4roeFeCbN7En7cUAHpMqiWm6HzrSEaVCCc6kyRDAqYVUAV5ivp36oNiKpRcqJqkBvwHQKxVRbBXXXnPs0X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5604" name="AutoShape 4" descr="data:image/jpeg;base64,/9j/4AAQSkZJRgABAQAAAQABAAD/2wCEAAkGBxMSEhUQDxIWEBAVFRAPEBcVEA8QFg8VFRUWFhUSFhUYHSggGBolHRUVITEhJSkrLi4uFx8zODMtNygtLisBCgoKDg0OGhAQGi0fHR0tLS0tLS8tLS0tLS0tLSstLS0vLS0tLS0tLS0tLS0tLS0tLS0uLS0tLS0tLS0tLS0tLf/AABEIAJ8BPQMBIgACEQEDEQH/xAAcAAABBQEBAQAAAAAAAAAAAAAEAAECAwUGBwj/xAA+EAABAwIEBAUBBAoABgMAAAABAAIDBBEFEiExQVFhcQYTIjKBkUJSobEHFCMzQ2JygsHRRFNzkuHwFSQ0/8QAGQEAAwEBAQAAAAAAAAAAAAAAAAECAwQF/8QAKBEAAgICAgEDAwUBAAAAAAAAAAECEQMhEjFBBDJRE2GRUnGBofAi/9oADAMBAAIRAxEAPwD2lJJJaHIJJNdK6AGKSSSYCSSUboAkSopXTIASiVIlRuqQmMVWQpuVbgmiQPE6ny4y6xOrGm3AONiVrRBoYA22W31QohDg5rhcEahXNj0HYJSaei4tro84/SNhhIM8YlY5vpy/vIi08bcCvKalxub6drj819MyRrKqMOid7omO7xsP+F1Y8uqZFnz3FFK9r3REjIAXE2NgeAHNbnhfwvNVtc/P5UYID3HVzieV16/HQRNuGxMaDvZjRf8ABTZGBo0ADkBYfRauXwHI5GTDpqWldBSgubrlzalrjvJfj2W34Oxb9Zpg9xu9h8p5O5I4rUkYhMBw5sDXtZ9p7pD1Lih04k2aaHrDZpPREITEz6CpjtoRzdbiNQNI6h8fY5vzWLV4niP2Kz6s1RlXJqgnyrocIvwNNmbPiGKn/imoF8mIuNn1PexK2pHKq6X00VyAofD0kn/6KmR3QOIU5fClOwh1i8j7xvfutumdoE1ULpqEfgXJnbYIy1PGBoMot0RyFwxtoYx/KETdcz7EPdMSkkkAkkkkwIuTJ3JlQCSSSQB0CSSS881EkkkgBJiU6iQgBJkkkAJRKkolNAJMSnUSEySJUSpFRVCLINz2Vw2VEB1PZPJUAacVLWyiT0JIE76m6oe9aRi0S2VvCgQplLKtkSVuUKfipyNPJRp+KrwBaVCSMOFiLqSSSBnP4h4fa72G251XD1OIwMcWOeWkEg3HJemVFYxrrOcACHC/XkvEvEbbyvI2zO/NdEZOrYRRvjEac/xm/ipNrIP+c0/K4MtV0COZpwPScMIkNonZ+Gmq6Sm8Oa3mcLchx6ErB8C1UMMGZ7mtcX7cTyAXe3vrz1+qmc2jMZo0tw2HRSSSWQCSSSQA11CSVo3K020AdHce4oJlO1pyvFuF1MckWNxaM6pxWCP97K1n9TgFQ3xDSE2FRHf+sLkfEH6P2OmdMJPNzOzHNe7G8mjZc67wqYzd4vubNYDlHDXmtlG9oNHr0VQxwuxweObTm/JTEg5j62XAeGMTNK4WzRxtDnyOcAGWGwI69F3lFNFiMbahlP6dQC9xZfqLbhRO4d9DSs6VJJJcBYkkxKe6AEmKWZMSgBkkkkAK6ipJFUBFMSnUXBBJEqBUyokqkIHnly6jQ7LKnrw2+ZpBvpqPUtCtOiAdED7gHd9bLoxpVbJbKGYzHfK67SP5Tb6owVbDs4fVBjCoyLepvYqH/wALY6SEjk5oK1agI0mTsO8rWqxtdA3+MHHbQXUYcKJA/d9/LuVbLgOe2aSw5Ma1l+653KF7f+/BSTKZ8UjJDGku4+38E7YyNxa+qMw/Do4nZY2/XU/VPiJ9fwEKcbqPQ61YGmgpnTOyg5Ym6SGxu8/dCmwXIG3+Ebh1WQPLe3K4EggcuB+UZJNLQQSvYB4g8ORTR2zeW5o93MDmF4Lj742SOYJA+x9waRf4OxX0JixL2loJbz2II6heI+K/BdWJHPjjMzHEkFtj8WWmCUuG2U3Fy0cp5jD9pXwFlxYi/BQfgFQ0+qnkB/6bkZReGKt/tppDfmMv5rVNjdG7BhUkcf6ySzINQAfMcSOAaOK7Dw/4nAigNSTmnc5jW7lhHG/3Vd4dwaWGnZE8RsdclwaLkg8zxKA8Q+HM7XvaQ1zWudCGgjKdyqrlozbO6SWV4ZqXSUsL5BZ5YMw6haqyaoQkySayAK5MXfEPTYjkVl4h44sLSUzj1bZyhiUiwqgrRYIPbWw5Oq8A9b48iH8KQfBWRUeO4T9h4+EdOBxAPwEIYI3bsb9AtKfSY9fBlVPi+J4tkc4cQdk8fjKpyhtP5scY0AYco+i0RRR/cb/2rQpYmgaNA7BTKMn5/oaa+D2ZJDUdayQXjdmto4bOb0LUTdeUXQxCa6kmugCKSldMgBkkkkAJRKldRVAJMnUSgki5VvUyouVoQHW7BBhGVmwQgXRj9pJZGp8VCNWt3TYGlTjREhD0+yIXFLs0XRRH+8+ELiPv+AiYv3h7IXED6z8K4e7+BP2lVP7hdaMjdTz9KzYXAOBOyfEa/KcrCDxJ/wAK5RcpKhJ0iyq7oJzVT+tk8kwqua3jBoktIKYKIqQpCcKqYh7IeSLNflrdGRsDtQQqZWjWxuiMtgyFEwBthoBoiVRTbfKvRLsYkxTqJKQGPidA8+pnqG5C5yoYdbgg9V2878rHOGlh9F534sxuQxOboHMc0tcNDbjfmt4NtC8lczXckO2430XLQeKagGxLXDq1FjxVJ9qNhQppl8GbudGQP0XMM8Rk/wANo+q6rDgHxh+hvvlOypNPoTTXZ6pWYcyQh7SY5Rs9mh+eYVIxCSLSpbmZsJmC4/vbwWgWngnDuB/3deT+5pY8UwcMzSHNOxBuCpBZUuGFpL6V3lPOrmHWOTuOHwqmYtmvFJ/9efax1aerTyKFC+g0bZCZA09TIDlkZewvmbqCOaubVtO17dtu43CHBoKYQkmDwdAQTvunupAZyZOVG6oQ6YhOoFMkZyg5TKrsqQAlahAjK0hB9l0Q9pJYxWtVTFY3dEgNWnGivsh4BoiAuOXZoiiAesoOu95+EZT+9yDrPefhaQ938CftBX7IGoc4DM212gkgi+boEfLsgl1QIZgy4kQfbZxOjdRp2VjMQB0cC0/ULYlp2v8Ac0HkSNR8qh2CwnXKQehK35okzX1g4E/AJsrKfFADrE+UdGuC0IMJDD6Hub8grThwfMPVLJY7gWF1E8sUtjSAI/EsWzoHR8rluv0U6apdUHKyLKO1gOvVadN4cp2EOyZ3c3kuRdO0eYQNLDQBcv1YK+K/JfHZlCDJdt72KkpzH1O7lQWibe2SJVSPDdT8WF7q1X4fTuMgfcBreFtXIlLirGlboBqMMmkhLm3a/gw29Q7ryLxoXRl4c0g7EEW1vsvoOSUDU6Lxv9LGKZmCORkcrC4lp1a9tuN+KPT5ZzTTWjSUYxao8spNQXdbK1zU75Y2sb5TXg65w4gg9jwUXVB+6rVFlsbCt7CcQliZljOhNys7CvKc8CaQsabXyx5yusnwqiZYETv0+8WW7haRiZydHtTXqwqDo+Sjey87sRK9lmYpRMfd0jbj7zfczuOIWqHXSLU1KnY0clQ10kDiGnPHezSb6hdHSVcc+tsjhx2PwUJW4Xc5o7Di5vDuFlMu0G2hv+K6nGGVWtM1TN+pyZrWvI2wzjQn+XTdXsY9pzPu4chw7hYtDVlrg462012vxPdb9FiDXi3tPI8VzZYSgutFabI1NKJReOQsdzafzCzpKmaD9+zzGf8AMYL2/qb/AKW1JAL3HpdzH+RxTF5HvFxzGo+QsozrXaFKCf2A6epa8ZmODm9PyU7oerwVpPmU7vJk39Ptd3ahf190Zy1LfLPB41YfngtElL2/jyYyi49miUyYOuLjUHYjYpwgRheJ6ry2Nfe3AFcg/wAYuj0cxrwOIdlK7nHqNs0JjeMzTz/3wXiniPw5JE42zAXOW93D6rsxP/gmlZ39F4yDxrA4dQ5pCMj8UsuP2bx9Fw2AV5bE2F/lueDlaLWcRzJWqXONRCSBZr26AXz/AMthutFFPdA1s9Xo3ksDgDYi/BEFx3tdWRi4BIymwNuSaadgPqOvDQrynK30dCxpeTPw98j3uc5mQA5Rcgk9bDZDzGz3Bx1vf4RNRMY3OfG3MXADewFuJ5rlqszl5OUuublwGnYLqww5O3pGMqSo3JNQSNuKDso4XM4skDwQfTa6sYt0qbRm+hBWsCqVzUSBE2jVatPsspq1afZc+bouIQhKaK8rnbC1u6LJWfhdSS6XiAb/ADyWCT4to0VWrBJm2c4dSoJy69yeJJTLsXRiIb27LUdS29QP/hZ9MPW2/MLbn2+Vhlk00jSEbTZh1kjr7rGxTCYahuWojEg3F9LditqttdBldOP2mZxmN+Aad8VqZogkbctOpD/5XLmqL9G1Q4XkkZF01cQvV1EqxqTODwf9HbYpGySzZw03ADctz3XYOgBJJ/wiyFGytaFJtnU5VBzVamsvKNQaxCk2RWuahKhitbEWOmBQFXQB93DR34FVlxBVjaj/ANut1Fx3EEzPLbNAI537qyF1wAdLcVfJY316qllKL7rbkmtlWaVBXkGxOdo48QtdkocNNVz2cRjT8OKtpKjMS722XLkw3tAsjRsmG2rDbpwKg8tcCyRu+ljqD2UIqv731V+jhbcLnaa7NU0+jFnwZ8RzUj7DcxuN2ntyVcWJC+WVpif19p7FbgaW+3Ucjv8ABUZYmSiz2g9CNQtVl/Vv7+SJY140zNqdh+CxauIHRwzDstSrwt8dzA67dzGdR/byWZHVNecpBY7i1zS0/iuvC14dmEk12Ys+DtJu1jSeoCVDRWkbeJt2kFpudD0W+I7KTIhdbuaJOihiJALib211U3wADbXXmUoHaDsrHP0XkO7OpOLWwainbICNCQbEJSuANlRStALyBa6yqqpIcbreOLlJ0YyloJxJwsCOt1mskUp6i7UEyVduODUaMmGZ1a16B81WskVOIBjJFrwO0CwYXC63ac6BcudFRey95NiqsPhDWOtuSXHqrXHRUwGzXfK510zROnZludqe5Suh86Qeu7iZ2GU7gHAnmicarxGA0al2vVZzH6/VZ9bUEOa9zc7W8OICn6XKab8D5UqJfrF+JUvMWVPiDMxyXG51O3QJU9e1+gOvHgulRRBrh/VO09UBI+3FM2dHEDTB+VLyTyQdLMwuAc8N7my3Y44yNJW2/qBWOSXApKzUuldRSXnGo5Vb2KaSaAz54UK9nJa7moSWNbwmSZsrL68tlVJOBYE2d33RUzVnVdFm14rpjTJZcGF+hdY8L7fVWsgcCQyxLdwDfLfiRxJQFO1zd9lcIv2gmieY5gA03vlkbxa4cUZE10CNWGV2xB/0ObkZHnHqboOXNVsmDuTXfZ5E/wCUQHke4E9efXoFxyf2LRfBVg6H0nqhqxonDo7kMtYua4tP9rguT/Snjf6rQPfGbySkQMI+zm9xHwvPvCfjmaERUzT58Z1e17jma3jlcdUQw8la7Lc5VTPY6eSaHK0XqIRcOeT+1bbjb7f5q+opoKtl75rbEEtc0/mEFgXiOCpFongOG7Hel4+OK0ZKJrjnaTHJ95uh+RsVErT3piUrVPZzdVTyUrrPvJBf0u3LehRcNnephzN6a2WyJnD0TtD2nTOBcH+pvBBVOBtJ8ymd5bt7A+kreOe9S19/Anj/AEmhTv0HZWPOiyIqmRhtNGTbdwRkdW14u111lLG07JvwPCbXWPiGpK1GTNANzZZlS4E6LfCqlZMgJ/tKBcDfRX4rM2OPM5wbyJ2K5t/iqJhs4Ejm0tcF2RIo3BdERkrnm+MKXi5w7sK1Ycbgda0g1FxdrgqCmalOdV0NOdAuXocRjc4BjwT0uV1EWg2/NcnqOyootkOhQtO79m/5V807QDmNhbros+kqmujkDTm0NlzxWvwU+zKDlJrlBqkvRMy9jt+yp4lWxDc9FTxUrsbBKzC2SD0/s3c28e4WbLgcg1jLfndbwKkn0I539Rn2e0kcwbokYey38bMt26m0pOTGc67w+XfuonuPHO4ABGU3hSpt+8ZHyFybfRdZRbItc0/UTTpFpIkkkkuQsV0kxCdADFQexTJTpgZs0apLFoSsVLo1tGZm0BSQA7IN9NlJK18qrkjBWsclCAKapLfS7ZaVPVngczeXJZ9RByQuVzdb6q3CM0NM5z9L+V4pQNGZpC4cBYcQvNaLDszpZI/cAGMtt3XrHjOH9YgaSBnjcD/adDfouHpsOfDJJGBY+l4I2sf8KscKSTK5aM6jdLGR5npcPa4EhzflekeF/F8gAZUHzWaWcPe3v95cfSVjHu8qduV23R3YrcpcEA9TDpyutJQjJUyG9nqFFWslbmjcHNPLh3HBWmEDVhynfoe4XI4Hh72nzMxjaNTwzdLcV0AkMnRvErz8mHi9PRan8hctUCMpbmdtYarOljyjRoZ23RrANmaNG5WZV1NzZu3NPFHdIJSb7KXhvHUqcZYdkM5ubuh3gtP4911qNrsyDp4GOBzAEcQQCuSxnwJTzXfD+wk39OrT3aurjkzC/wAKl0ZDtNkkvA02jxbGcOmoX5Z49/Y9pvn7X/JdZh9RHlbZz3DLmIs246rp/GmHielBLGvcxwcMwJHXZc3h8LTpIxjfTkGU8O5TimXyTQX4Dq2uq3hvmBuwc0WLf6tNV6xSROF8zy7XTMGg2+F5r4PwOKOV8rZJIX3sP2mcP7gL0iGp0sLuPPQXXL6pOzXHKIRJGCPULjiucxSqhp2P8uxc/RttQBxWnV1jm6OAIO25WPJhfm7+kG4J2sOg4KcMK3J6FkmnpHNQYiDsbjujIqy6Pb4SiYPQ4hVSYA5vtcCu6OaD8mDQZh8oLJOeUW66obimp4jGCHCxNgE9+KaW215BiThNdSCoRNqsjVbVZHuoYGzSjREkKimOgV2ZefLs0RNJNdIlSWPdMmSQAkkkkCGsqy1WpimmJg7gq3NRJCqc1WmIHcxUSQXRrmqhwWkZCMqpitwvwWRVUYBD7XsC0jm3lfouncwLl/EjHuBDDlGy6scrJZymLUDDKHwkEHcHdp5ELd8OB4eGnVo1IXFzRSxOLgbm/Ndt4MxHz8125XsABPO6u9MbR2jpc9r+lg2CUs50DdGcuaHlNmDqbJF2gXNwQi6SZ2XK3bj1Q7W33V8DwdOKm6MHohPjoYPkT/iFPLbdJVYFTIA326jkeClINQnCnfmixUDTMBjII4rEqcFY77PVb8zbN+VVZaQloQH4dw1rXgEcbrtGxAbBYGHMGcEc10IK4/UyuRrAz8ZByXbu0hwWUMVcB6hZblcLtIXO18ItZX6dJxpomXYRDizTxRIqWnVcfO0tUoalw4roeFeCbN7En7cUAHpMqiWm6HzrSEaVCCc6kyRDAqYVUAV5ivp36oNiKpRcqJqkBvwHQKxVRbBXXXnPs0X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5606" name="AutoShape 6" descr="data:image/jpeg;base64,/9j/4AAQSkZJRgABAQAAAQABAAD/2wCEAAkGBxMSEhUQDxIWEBAVFRAPEBcVEA8QFg8VFRUWFhUSFhUYHSggGBolHRUVITEhJSkrLi4uFx8zODMtNygtLisBCgoKDg0OGhAQGi0fHR0tLS0tLS8tLS0tLS0tLSstLS0vLS0tLS0tLS0tLS0tLS0tLS0uLS0tLS0tLS0tLS0tLf/AABEIAJ8BPQMBIgACEQEDEQH/xAAcAAABBQEBAQAAAAAAAAAAAAAEAAECAwUGBwj/xAA+EAABAwIEBAUBBAoABgMAAAABAAIDBBEFEiExQVFhcQYTIjKBkUJSobEHFCMzQ2JygsHRRFNzkuHwFSQ0/8QAGQEAAwEBAQAAAAAAAAAAAAAAAAECAwQF/8QAKBEAAgICAgEDAwUBAAAAAAAAAAECEQMhEjFBBDJRE2GRUnGBofAi/9oADAMBAAIRAxEAPwD2lJJJaHIJJNdK6AGKSSSYCSSUboAkSopXTIASiVIlRuqQmMVWQpuVbgmiQPE6ny4y6xOrGm3AONiVrRBoYA22W31QohDg5rhcEahXNj0HYJSaei4tro84/SNhhIM8YlY5vpy/vIi08bcCvKalxub6drj819MyRrKqMOid7omO7xsP+F1Y8uqZFnz3FFK9r3REjIAXE2NgeAHNbnhfwvNVtc/P5UYID3HVzieV16/HQRNuGxMaDvZjRf8ABTZGBo0ADkBYfRauXwHI5GTDpqWldBSgubrlzalrjvJfj2W34Oxb9Zpg9xu9h8p5O5I4rUkYhMBw5sDXtZ9p7pD1Lih04k2aaHrDZpPREITEz6CpjtoRzdbiNQNI6h8fY5vzWLV4niP2Kz6s1RlXJqgnyrocIvwNNmbPiGKn/imoF8mIuNn1PexK2pHKq6X00VyAofD0kn/6KmR3QOIU5fClOwh1i8j7xvfutumdoE1ULpqEfgXJnbYIy1PGBoMot0RyFwxtoYx/KETdcz7EPdMSkkkAkkkkwIuTJ3JlQCSSSQB0CSSS881EkkkgBJiU6iQgBJkkkAJRKkolNAJMSnUSEySJUSpFRVCLINz2Vw2VEB1PZPJUAacVLWyiT0JIE76m6oe9aRi0S2VvCgQplLKtkSVuUKfipyNPJRp+KrwBaVCSMOFiLqSSSBnP4h4fa72G251XD1OIwMcWOeWkEg3HJemVFYxrrOcACHC/XkvEvEbbyvI2zO/NdEZOrYRRvjEac/xm/ipNrIP+c0/K4MtV0COZpwPScMIkNonZ+Gmq6Sm8Oa3mcLchx6ErB8C1UMMGZ7mtcX7cTyAXe3vrz1+qmc2jMZo0tw2HRSSSWQCSSSQA11CSVo3K020AdHce4oJlO1pyvFuF1MckWNxaM6pxWCP97K1n9TgFQ3xDSE2FRHf+sLkfEH6P2OmdMJPNzOzHNe7G8mjZc67wqYzd4vubNYDlHDXmtlG9oNHr0VQxwuxweObTm/JTEg5j62XAeGMTNK4WzRxtDnyOcAGWGwI69F3lFNFiMbahlP6dQC9xZfqLbhRO4d9DSs6VJJJcBYkkxKe6AEmKWZMSgBkkkkAK6ipJFUBFMSnUXBBJEqBUyokqkIHnly6jQ7LKnrw2+ZpBvpqPUtCtOiAdED7gHd9bLoxpVbJbKGYzHfK67SP5Tb6owVbDs4fVBjCoyLepvYqH/wALY6SEjk5oK1agI0mTsO8rWqxtdA3+MHHbQXUYcKJA/d9/LuVbLgOe2aSw5Ma1l+653KF7f+/BSTKZ8UjJDGku4+38E7YyNxa+qMw/Do4nZY2/XU/VPiJ9fwEKcbqPQ61YGmgpnTOyg5Ym6SGxu8/dCmwXIG3+Ebh1WQPLe3K4EggcuB+UZJNLQQSvYB4g8ORTR2zeW5o93MDmF4Lj742SOYJA+x9waRf4OxX0JixL2loJbz2II6heI+K/BdWJHPjjMzHEkFtj8WWmCUuG2U3Fy0cp5jD9pXwFlxYi/BQfgFQ0+qnkB/6bkZReGKt/tppDfmMv5rVNjdG7BhUkcf6ySzINQAfMcSOAaOK7Dw/4nAigNSTmnc5jW7lhHG/3Vd4dwaWGnZE8RsdclwaLkg8zxKA8Q+HM7XvaQ1zWudCGgjKdyqrlozbO6SWV4ZqXSUsL5BZ5YMw6haqyaoQkySayAK5MXfEPTYjkVl4h44sLSUzj1bZyhiUiwqgrRYIPbWw5Oq8A9b48iH8KQfBWRUeO4T9h4+EdOBxAPwEIYI3bsb9AtKfSY9fBlVPi+J4tkc4cQdk8fjKpyhtP5scY0AYco+i0RRR/cb/2rQpYmgaNA7BTKMn5/oaa+D2ZJDUdayQXjdmto4bOb0LUTdeUXQxCa6kmugCKSldMgBkkkkAJRKldRVAJMnUSgki5VvUyouVoQHW7BBhGVmwQgXRj9pJZGp8VCNWt3TYGlTjREhD0+yIXFLs0XRRH+8+ELiPv+AiYv3h7IXED6z8K4e7+BP2lVP7hdaMjdTz9KzYXAOBOyfEa/KcrCDxJ/wAK5RcpKhJ0iyq7oJzVT+tk8kwqua3jBoktIKYKIqQpCcKqYh7IeSLNflrdGRsDtQQqZWjWxuiMtgyFEwBthoBoiVRTbfKvRLsYkxTqJKQGPidA8+pnqG5C5yoYdbgg9V2878rHOGlh9F534sxuQxOboHMc0tcNDbjfmt4NtC8lczXckO2430XLQeKagGxLXDq1FjxVJ9qNhQppl8GbudGQP0XMM8Rk/wANo+q6rDgHxh+hvvlOypNPoTTXZ6pWYcyQh7SY5Rs9mh+eYVIxCSLSpbmZsJmC4/vbwWgWngnDuB/3deT+5pY8UwcMzSHNOxBuCpBZUuGFpL6V3lPOrmHWOTuOHwqmYtmvFJ/9efax1aerTyKFC+g0bZCZA09TIDlkZewvmbqCOaubVtO17dtu43CHBoKYQkmDwdAQTvunupAZyZOVG6oQ6YhOoFMkZyg5TKrsqQAlahAjK0hB9l0Q9pJYxWtVTFY3dEgNWnGivsh4BoiAuOXZoiiAesoOu95+EZT+9yDrPefhaQ938CftBX7IGoc4DM212gkgi+boEfLsgl1QIZgy4kQfbZxOjdRp2VjMQB0cC0/ULYlp2v8Ac0HkSNR8qh2CwnXKQehK35okzX1g4E/AJsrKfFADrE+UdGuC0IMJDD6Hub8grThwfMPVLJY7gWF1E8sUtjSAI/EsWzoHR8rluv0U6apdUHKyLKO1gOvVadN4cp2EOyZ3c3kuRdO0eYQNLDQBcv1YK+K/JfHZlCDJdt72KkpzH1O7lQWibe2SJVSPDdT8WF7q1X4fTuMgfcBreFtXIlLirGlboBqMMmkhLm3a/gw29Q7ryLxoXRl4c0g7EEW1vsvoOSUDU6Lxv9LGKZmCORkcrC4lp1a9tuN+KPT5ZzTTWjSUYxao8spNQXdbK1zU75Y2sb5TXg65w4gg9jwUXVB+6rVFlsbCt7CcQliZljOhNys7CvKc8CaQsabXyx5yusnwqiZYETv0+8WW7haRiZydHtTXqwqDo+Sjey87sRK9lmYpRMfd0jbj7zfczuOIWqHXSLU1KnY0clQ10kDiGnPHezSb6hdHSVcc+tsjhx2PwUJW4Xc5o7Di5vDuFlMu0G2hv+K6nGGVWtM1TN+pyZrWvI2wzjQn+XTdXsY9pzPu4chw7hYtDVlrg462012vxPdb9FiDXi3tPI8VzZYSgutFabI1NKJReOQsdzafzCzpKmaD9+zzGf8AMYL2/qb/AKW1JAL3HpdzH+RxTF5HvFxzGo+QsozrXaFKCf2A6epa8ZmODm9PyU7oerwVpPmU7vJk39Ptd3ahf190Zy1LfLPB41YfngtElL2/jyYyi49miUyYOuLjUHYjYpwgRheJ6ry2Nfe3AFcg/wAYuj0cxrwOIdlK7nHqNs0JjeMzTz/3wXiniPw5JE42zAXOW93D6rsxP/gmlZ39F4yDxrA4dQ5pCMj8UsuP2bx9Fw2AV5bE2F/lueDlaLWcRzJWqXONRCSBZr26AXz/AMthutFFPdA1s9Xo3ksDgDYi/BEFx3tdWRi4BIymwNuSaadgPqOvDQrynK30dCxpeTPw98j3uc5mQA5Rcgk9bDZDzGz3Bx1vf4RNRMY3OfG3MXADewFuJ5rlqszl5OUuublwGnYLqww5O3pGMqSo3JNQSNuKDso4XM4skDwQfTa6sYt0qbRm+hBWsCqVzUSBE2jVatPsspq1afZc+bouIQhKaK8rnbC1u6LJWfhdSS6XiAb/ADyWCT4to0VWrBJm2c4dSoJy69yeJJTLsXRiIb27LUdS29QP/hZ9MPW2/MLbn2+Vhlk00jSEbTZh1kjr7rGxTCYahuWojEg3F9LditqttdBldOP2mZxmN+Aad8VqZogkbctOpD/5XLmqL9G1Q4XkkZF01cQvV1EqxqTODwf9HbYpGySzZw03ADctz3XYOgBJJ/wiyFGytaFJtnU5VBzVamsvKNQaxCk2RWuahKhitbEWOmBQFXQB93DR34FVlxBVjaj/ANut1Fx3EEzPLbNAI537qyF1wAdLcVfJY316qllKL7rbkmtlWaVBXkGxOdo48QtdkocNNVz2cRjT8OKtpKjMS722XLkw3tAsjRsmG2rDbpwKg8tcCyRu+ljqD2UIqv731V+jhbcLnaa7NU0+jFnwZ8RzUj7DcxuN2ntyVcWJC+WVpif19p7FbgaW+3Ucjv8ABUZYmSiz2g9CNQtVl/Vv7+SJY140zNqdh+CxauIHRwzDstSrwt8dzA67dzGdR/byWZHVNecpBY7i1zS0/iuvC14dmEk12Ys+DtJu1jSeoCVDRWkbeJt2kFpudD0W+I7KTIhdbuaJOihiJALib211U3wADbXXmUoHaDsrHP0XkO7OpOLWwainbICNCQbEJSuANlRStALyBa6yqqpIcbreOLlJ0YyloJxJwsCOt1mskUp6i7UEyVduODUaMmGZ1a16B81WskVOIBjJFrwO0CwYXC63ac6BcudFRey95NiqsPhDWOtuSXHqrXHRUwGzXfK510zROnZludqe5Suh86Qeu7iZ2GU7gHAnmicarxGA0al2vVZzH6/VZ9bUEOa9zc7W8OICn6XKab8D5UqJfrF+JUvMWVPiDMxyXG51O3QJU9e1+gOvHgulRRBrh/VO09UBI+3FM2dHEDTB+VLyTyQdLMwuAc8N7my3Y44yNJW2/qBWOSXApKzUuldRSXnGo5Vb2KaSaAz54UK9nJa7moSWNbwmSZsrL68tlVJOBYE2d33RUzVnVdFm14rpjTJZcGF+hdY8L7fVWsgcCQyxLdwDfLfiRxJQFO1zd9lcIv2gmieY5gA03vlkbxa4cUZE10CNWGV2xB/0ObkZHnHqboOXNVsmDuTXfZ5E/wCUQHke4E9efXoFxyf2LRfBVg6H0nqhqxonDo7kMtYua4tP9rguT/Snjf6rQPfGbySkQMI+zm9xHwvPvCfjmaERUzT58Z1e17jma3jlcdUQw8la7Lc5VTPY6eSaHK0XqIRcOeT+1bbjb7f5q+opoKtl75rbEEtc0/mEFgXiOCpFongOG7Hel4+OK0ZKJrjnaTHJ95uh+RsVErT3piUrVPZzdVTyUrrPvJBf0u3LehRcNnephzN6a2WyJnD0TtD2nTOBcH+pvBBVOBtJ8ymd5bt7A+kreOe9S19/Anj/AEmhTv0HZWPOiyIqmRhtNGTbdwRkdW14u111lLG07JvwPCbXWPiGpK1GTNANzZZlS4E6LfCqlZMgJ/tKBcDfRX4rM2OPM5wbyJ2K5t/iqJhs4Ejm0tcF2RIo3BdERkrnm+MKXi5w7sK1Ycbgda0g1FxdrgqCmalOdV0NOdAuXocRjc4BjwT0uV1EWg2/NcnqOyootkOhQtO79m/5V807QDmNhbros+kqmujkDTm0NlzxWvwU+zKDlJrlBqkvRMy9jt+yp4lWxDc9FTxUrsbBKzC2SD0/s3c28e4WbLgcg1jLfndbwKkn0I539Rn2e0kcwbokYey38bMt26m0pOTGc67w+XfuonuPHO4ABGU3hSpt+8ZHyFybfRdZRbItc0/UTTpFpIkkkkuQsV0kxCdADFQexTJTpgZs0apLFoSsVLo1tGZm0BSQA7IN9NlJK18qrkjBWsclCAKapLfS7ZaVPVngczeXJZ9RByQuVzdb6q3CM0NM5z9L+V4pQNGZpC4cBYcQvNaLDszpZI/cAGMtt3XrHjOH9YgaSBnjcD/adDfouHpsOfDJJGBY+l4I2sf8KscKSTK5aM6jdLGR5npcPa4EhzflekeF/F8gAZUHzWaWcPe3v95cfSVjHu8qduV23R3YrcpcEA9TDpyutJQjJUyG9nqFFWslbmjcHNPLh3HBWmEDVhynfoe4XI4Hh72nzMxjaNTwzdLcV0AkMnRvErz8mHi9PRan8hctUCMpbmdtYarOljyjRoZ23RrANmaNG5WZV1NzZu3NPFHdIJSb7KXhvHUqcZYdkM5ubuh3gtP4911qNrsyDp4GOBzAEcQQCuSxnwJTzXfD+wk39OrT3aurjkzC/wAKl0ZDtNkkvA02jxbGcOmoX5Z49/Y9pvn7X/JdZh9RHlbZz3DLmIs246rp/GmHielBLGvcxwcMwJHXZc3h8LTpIxjfTkGU8O5TimXyTQX4Dq2uq3hvmBuwc0WLf6tNV6xSROF8zy7XTMGg2+F5r4PwOKOV8rZJIX3sP2mcP7gL0iGp0sLuPPQXXL6pOzXHKIRJGCPULjiucxSqhp2P8uxc/RttQBxWnV1jm6OAIO25WPJhfm7+kG4J2sOg4KcMK3J6FkmnpHNQYiDsbjujIqy6Pb4SiYPQ4hVSYA5vtcCu6OaD8mDQZh8oLJOeUW66obimp4jGCHCxNgE9+KaW215BiThNdSCoRNqsjVbVZHuoYGzSjREkKimOgV2ZefLs0RNJNdIlSWPdMmSQAkkkkCGsqy1WpimmJg7gq3NRJCqc1WmIHcxUSQXRrmqhwWkZCMqpitwvwWRVUYBD7XsC0jm3lfouncwLl/EjHuBDDlGy6scrJZymLUDDKHwkEHcHdp5ELd8OB4eGnVo1IXFzRSxOLgbm/Ndt4MxHz8125XsABPO6u9MbR2jpc9r+lg2CUs50DdGcuaHlNmDqbJF2gXNwQi6SZ2XK3bj1Q7W33V8DwdOKm6MHohPjoYPkT/iFPLbdJVYFTIA326jkeClINQnCnfmixUDTMBjII4rEqcFY77PVb8zbN+VVZaQloQH4dw1rXgEcbrtGxAbBYGHMGcEc10IK4/UyuRrAz8ZByXbu0hwWUMVcB6hZblcLtIXO18ItZX6dJxpomXYRDizTxRIqWnVcfO0tUoalw4roeFeCbN7En7cUAHpMqiWm6HzrSEaVCCc6kyRDAqYVUAV5ivp36oNiKpRcqJqkBvwHQKxVRbBXXXnPs0X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 name="1 Título"/>
          <p:cNvSpPr>
            <a:spLocks noGrp="1"/>
          </p:cNvSpPr>
          <p:nvPr>
            <p:ph type="ctrTitle"/>
          </p:nvPr>
        </p:nvSpPr>
        <p:spPr>
          <a:xfrm>
            <a:off x="642910" y="1285860"/>
            <a:ext cx="7772400" cy="2214578"/>
          </a:xfrm>
        </p:spPr>
        <p:txBody>
          <a:bodyPr>
            <a:noAutofit/>
          </a:bodyPr>
          <a:lstStyle/>
          <a:p>
            <a:r>
              <a:rPr lang="es-ES" sz="3200" dirty="0" smtClean="0"/>
              <a:t/>
            </a:r>
            <a:br>
              <a:rPr lang="es-ES" sz="3200" dirty="0" smtClean="0"/>
            </a:br>
            <a:r>
              <a:rPr lang="es-ES" sz="3200" dirty="0" smtClean="0"/>
              <a:t/>
            </a:r>
            <a:br>
              <a:rPr lang="es-ES" sz="3200" dirty="0" smtClean="0"/>
            </a:br>
            <a:r>
              <a:rPr lang="es-ES" sz="3200" dirty="0" smtClean="0"/>
              <a:t> TUMORES MALIGNOS, DIABETES MELLITUS, ENFERMEDADES PULMONARES OBSTRUCTIVAS CRÓNICAS (EPOC) Y CIRROSIS </a:t>
            </a:r>
            <a:r>
              <a:rPr lang="es-ES" sz="3200" dirty="0" smtClean="0"/>
              <a:t>HEPÁTICA</a:t>
            </a:r>
            <a:endParaRPr lang="es-ES" sz="3200" dirty="0"/>
          </a:p>
        </p:txBody>
      </p:sp>
      <p:sp>
        <p:nvSpPr>
          <p:cNvPr id="37890" name="AutoShape 2" descr="Resultado de imagen para CANC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7892" name="Picture 4" descr="Resultado de imagen para CANCER"/>
          <p:cNvPicPr>
            <a:picLocks noChangeAspect="1" noChangeArrowheads="1"/>
          </p:cNvPicPr>
          <p:nvPr/>
        </p:nvPicPr>
        <p:blipFill>
          <a:blip r:embed="rId2" cstate="print"/>
          <a:srcRect r="4687"/>
          <a:stretch>
            <a:fillRect/>
          </a:stretch>
        </p:blipFill>
        <p:spPr bwMode="auto">
          <a:xfrm>
            <a:off x="857224" y="3214686"/>
            <a:ext cx="4357718" cy="2571768"/>
          </a:xfrm>
          <a:prstGeom prst="rect">
            <a:avLst/>
          </a:prstGeom>
          <a:noFill/>
        </p:spPr>
      </p:pic>
    </p:spTree>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285720" y="1428736"/>
            <a:ext cx="4500594" cy="3416320"/>
          </a:xfrm>
          <a:prstGeom prst="rect">
            <a:avLst/>
          </a:prstGeom>
          <a:solidFill>
            <a:schemeClr val="accent1">
              <a:lumMod val="20000"/>
              <a:lumOff val="80000"/>
            </a:schemeClr>
          </a:solidFill>
        </p:spPr>
        <p:txBody>
          <a:bodyPr wrap="square">
            <a:spAutoFit/>
          </a:bodyPr>
          <a:lstStyle/>
          <a:p>
            <a:r>
              <a:rPr lang="es-ES" b="1" dirty="0" smtClean="0"/>
              <a:t>Tabaco</a:t>
            </a:r>
          </a:p>
          <a:p>
            <a:endParaRPr lang="es-ES" dirty="0" smtClean="0"/>
          </a:p>
          <a:p>
            <a:r>
              <a:rPr lang="es-ES" dirty="0" smtClean="0"/>
              <a:t> Tiene como 60 carcinógenos, 6 sustancias toxicas y el 30% de todos los canceres se le atribuye al fumar y mascar tabaco. Se asocia al cáncer de boca, faringe, laringe estomago, páncreas, riñón y vejiga. El humo del tabaco en el ambiente contiene los mismos compuesto cancerígenos que los que se encuentran en el humo del tabaco inhalado por el fumador. </a:t>
            </a:r>
          </a:p>
        </p:txBody>
      </p:sp>
      <p:sp>
        <p:nvSpPr>
          <p:cNvPr id="7" name="6 Rectángulo"/>
          <p:cNvSpPr/>
          <p:nvPr/>
        </p:nvSpPr>
        <p:spPr>
          <a:xfrm>
            <a:off x="7143768" y="500042"/>
            <a:ext cx="1468672" cy="369332"/>
          </a:xfrm>
          <a:prstGeom prst="rect">
            <a:avLst/>
          </a:prstGeom>
          <a:solidFill>
            <a:schemeClr val="bg1">
              <a:lumMod val="95000"/>
            </a:schemeClr>
          </a:solidFill>
        </p:spPr>
        <p:txBody>
          <a:bodyPr wrap="none">
            <a:spAutoFit/>
          </a:bodyPr>
          <a:lstStyle/>
          <a:p>
            <a:r>
              <a:rPr lang="es-ES" b="1" dirty="0" smtClean="0"/>
              <a:t> El Cáncer</a:t>
            </a:r>
          </a:p>
        </p:txBody>
      </p:sp>
      <p:pic>
        <p:nvPicPr>
          <p:cNvPr id="28674" name="Picture 2" descr="Resultado de imagen para SUSTANCIAS CANCERÍGENAS"/>
          <p:cNvPicPr>
            <a:picLocks noChangeAspect="1" noChangeArrowheads="1"/>
          </p:cNvPicPr>
          <p:nvPr/>
        </p:nvPicPr>
        <p:blipFill>
          <a:blip r:embed="rId2" cstate="print"/>
          <a:srcRect/>
          <a:stretch>
            <a:fillRect/>
          </a:stretch>
        </p:blipFill>
        <p:spPr bwMode="auto">
          <a:xfrm>
            <a:off x="4786314" y="1928802"/>
            <a:ext cx="3905250" cy="2924176"/>
          </a:xfrm>
          <a:prstGeom prst="rect">
            <a:avLst/>
          </a:prstGeom>
          <a:noFill/>
        </p:spPr>
      </p:pic>
    </p:spTree>
  </p:cSld>
  <p:clrMapOvr>
    <a:masterClrMapping/>
  </p:clrMapOvr>
  <p:transition>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500034" y="785794"/>
            <a:ext cx="8072494" cy="2308324"/>
          </a:xfrm>
          <a:prstGeom prst="rect">
            <a:avLst/>
          </a:prstGeom>
          <a:solidFill>
            <a:schemeClr val="accent1">
              <a:lumMod val="20000"/>
              <a:lumOff val="80000"/>
            </a:schemeClr>
          </a:solidFill>
        </p:spPr>
        <p:txBody>
          <a:bodyPr wrap="square">
            <a:spAutoFit/>
          </a:bodyPr>
          <a:lstStyle/>
          <a:p>
            <a:r>
              <a:rPr lang="es-ES" b="1" dirty="0" smtClean="0"/>
              <a:t>Dieta </a:t>
            </a:r>
          </a:p>
          <a:p>
            <a:endParaRPr lang="es-ES" b="1" dirty="0" smtClean="0"/>
          </a:p>
          <a:p>
            <a:r>
              <a:rPr lang="es-ES" dirty="0" smtClean="0"/>
              <a:t>	Se ha comprobado que el 30% de los tumores malignos se asocia a tipos diferentes de alimentos, sobre todos a aquellos con exceso de calorías, alto contenido graso y bajo contenido de fibras. Ej. Grasas saturadas de origen animal, los ahumados y salados. Se ha demostrado que la obesidad está relacionada con el cáncer de endometrio y de las vías biliares. </a:t>
            </a:r>
          </a:p>
        </p:txBody>
      </p:sp>
      <p:pic>
        <p:nvPicPr>
          <p:cNvPr id="29698" name="Picture 2" descr="Resultado de imagen para enfermedades cardiovasculares"/>
          <p:cNvPicPr>
            <a:picLocks noChangeAspect="1" noChangeArrowheads="1"/>
          </p:cNvPicPr>
          <p:nvPr/>
        </p:nvPicPr>
        <p:blipFill>
          <a:blip r:embed="rId2" cstate="print"/>
          <a:srcRect/>
          <a:stretch>
            <a:fillRect/>
          </a:stretch>
        </p:blipFill>
        <p:spPr bwMode="auto">
          <a:xfrm>
            <a:off x="1785918" y="3286124"/>
            <a:ext cx="5910256" cy="2407001"/>
          </a:xfrm>
          <a:prstGeom prst="rect">
            <a:avLst/>
          </a:prstGeom>
          <a:noFill/>
        </p:spPr>
      </p:pic>
      <p:sp>
        <p:nvSpPr>
          <p:cNvPr id="7" name="6 Rectángulo"/>
          <p:cNvSpPr/>
          <p:nvPr/>
        </p:nvSpPr>
        <p:spPr>
          <a:xfrm>
            <a:off x="7143768" y="500042"/>
            <a:ext cx="1468672" cy="369332"/>
          </a:xfrm>
          <a:prstGeom prst="rect">
            <a:avLst/>
          </a:prstGeom>
          <a:solidFill>
            <a:schemeClr val="bg1">
              <a:lumMod val="95000"/>
            </a:schemeClr>
          </a:solidFill>
        </p:spPr>
        <p:txBody>
          <a:bodyPr wrap="none">
            <a:spAutoFit/>
          </a:bodyPr>
          <a:lstStyle/>
          <a:p>
            <a:r>
              <a:rPr lang="es-ES" b="1" dirty="0" smtClean="0"/>
              <a:t> El Cáncer</a:t>
            </a:r>
          </a:p>
        </p:txBody>
      </p:sp>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14348" y="1071546"/>
            <a:ext cx="7715304" cy="1754326"/>
          </a:xfrm>
          <a:prstGeom prst="rect">
            <a:avLst/>
          </a:prstGeom>
          <a:solidFill>
            <a:schemeClr val="accent1">
              <a:lumMod val="20000"/>
              <a:lumOff val="80000"/>
            </a:schemeClr>
          </a:solidFill>
        </p:spPr>
        <p:txBody>
          <a:bodyPr wrap="square">
            <a:spAutoFit/>
          </a:bodyPr>
          <a:lstStyle/>
          <a:p>
            <a:r>
              <a:rPr lang="es-ES" b="1" dirty="0" smtClean="0"/>
              <a:t>Estilo de vida sedentario</a:t>
            </a:r>
          </a:p>
          <a:p>
            <a:endParaRPr lang="es-ES" dirty="0" smtClean="0"/>
          </a:p>
          <a:p>
            <a:r>
              <a:rPr lang="es-ES" dirty="0" smtClean="0"/>
              <a:t> Es otro de los factores reconocidos, la falta de actividad física durante el día puede aumentar el riesgo de cáncer sobre todo de colon y recto, las propias defensas del cuerpo funcionan mejor cuando la persona realiza ejercicios y mantiene el peso ideal. </a:t>
            </a:r>
          </a:p>
        </p:txBody>
      </p:sp>
      <p:sp>
        <p:nvSpPr>
          <p:cNvPr id="8" name="7 Rectángulo"/>
          <p:cNvSpPr/>
          <p:nvPr/>
        </p:nvSpPr>
        <p:spPr>
          <a:xfrm>
            <a:off x="7143768" y="500042"/>
            <a:ext cx="1468672" cy="369332"/>
          </a:xfrm>
          <a:prstGeom prst="rect">
            <a:avLst/>
          </a:prstGeom>
          <a:solidFill>
            <a:schemeClr val="bg1">
              <a:lumMod val="95000"/>
            </a:schemeClr>
          </a:solidFill>
        </p:spPr>
        <p:txBody>
          <a:bodyPr wrap="none">
            <a:spAutoFit/>
          </a:bodyPr>
          <a:lstStyle/>
          <a:p>
            <a:r>
              <a:rPr lang="es-ES" b="1" dirty="0" smtClean="0"/>
              <a:t> El Cáncer</a:t>
            </a:r>
          </a:p>
        </p:txBody>
      </p:sp>
      <p:pic>
        <p:nvPicPr>
          <p:cNvPr id="26626" name="Picture 2" descr="Resultado de imagen para SEDENTARISMO"/>
          <p:cNvPicPr>
            <a:picLocks noChangeAspect="1" noChangeArrowheads="1"/>
          </p:cNvPicPr>
          <p:nvPr/>
        </p:nvPicPr>
        <p:blipFill>
          <a:blip r:embed="rId2" cstate="print"/>
          <a:srcRect/>
          <a:stretch>
            <a:fillRect/>
          </a:stretch>
        </p:blipFill>
        <p:spPr bwMode="auto">
          <a:xfrm>
            <a:off x="1785918" y="2928934"/>
            <a:ext cx="5429288" cy="3418743"/>
          </a:xfrm>
          <a:prstGeom prst="rect">
            <a:avLst/>
          </a:prstGeom>
          <a:noFill/>
        </p:spPr>
      </p:pic>
    </p:spTree>
  </p:cSld>
  <p:clrMapOvr>
    <a:masterClrMapping/>
  </p:clrMapOvr>
  <p:transition>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esultado de imagen para ESTRES"/>
          <p:cNvPicPr>
            <a:picLocks noChangeAspect="1" noChangeArrowheads="1"/>
          </p:cNvPicPr>
          <p:nvPr/>
        </p:nvPicPr>
        <p:blipFill>
          <a:blip r:embed="rId2" cstate="print"/>
          <a:srcRect/>
          <a:stretch>
            <a:fillRect/>
          </a:stretch>
        </p:blipFill>
        <p:spPr bwMode="auto">
          <a:xfrm>
            <a:off x="4214810" y="2857496"/>
            <a:ext cx="4347855" cy="2886044"/>
          </a:xfrm>
          <a:prstGeom prst="rect">
            <a:avLst/>
          </a:prstGeom>
          <a:noFill/>
        </p:spPr>
      </p:pic>
      <p:sp>
        <p:nvSpPr>
          <p:cNvPr id="12" name="11 Rectángulo"/>
          <p:cNvSpPr/>
          <p:nvPr/>
        </p:nvSpPr>
        <p:spPr>
          <a:xfrm>
            <a:off x="785786" y="642918"/>
            <a:ext cx="3929090" cy="2585323"/>
          </a:xfrm>
          <a:prstGeom prst="rect">
            <a:avLst/>
          </a:prstGeom>
          <a:solidFill>
            <a:schemeClr val="accent1">
              <a:lumMod val="20000"/>
              <a:lumOff val="80000"/>
            </a:schemeClr>
          </a:solidFill>
        </p:spPr>
        <p:txBody>
          <a:bodyPr wrap="square">
            <a:spAutoFit/>
          </a:bodyPr>
          <a:lstStyle/>
          <a:p>
            <a:r>
              <a:rPr lang="es-ES" dirty="0" smtClean="0"/>
              <a:t>Otros factores que interactúan para aumentar el riesgo de cáncer:</a:t>
            </a:r>
          </a:p>
          <a:p>
            <a:endParaRPr lang="es-ES" dirty="0" smtClean="0"/>
          </a:p>
          <a:p>
            <a:endParaRPr lang="es-ES" dirty="0" smtClean="0"/>
          </a:p>
          <a:p>
            <a:r>
              <a:rPr lang="es-ES" dirty="0" smtClean="0"/>
              <a:t>-Edad.</a:t>
            </a:r>
          </a:p>
          <a:p>
            <a:r>
              <a:rPr lang="es-ES" dirty="0" smtClean="0"/>
              <a:t>-Equilibrio hormonal. </a:t>
            </a:r>
          </a:p>
          <a:p>
            <a:r>
              <a:rPr lang="es-ES" dirty="0" smtClean="0"/>
              <a:t>-Respuesta a la tensión.</a:t>
            </a:r>
          </a:p>
          <a:p>
            <a:r>
              <a:rPr lang="es-ES" dirty="0" smtClean="0"/>
              <a:t> -Condición del sistema inmune. </a:t>
            </a:r>
          </a:p>
        </p:txBody>
      </p:sp>
      <p:sp>
        <p:nvSpPr>
          <p:cNvPr id="6" name="5 Rectángulo"/>
          <p:cNvSpPr/>
          <p:nvPr/>
        </p:nvSpPr>
        <p:spPr>
          <a:xfrm>
            <a:off x="7143768" y="500042"/>
            <a:ext cx="1468672" cy="369332"/>
          </a:xfrm>
          <a:prstGeom prst="rect">
            <a:avLst/>
          </a:prstGeom>
          <a:solidFill>
            <a:schemeClr val="bg1">
              <a:lumMod val="95000"/>
            </a:schemeClr>
          </a:solidFill>
        </p:spPr>
        <p:txBody>
          <a:bodyPr wrap="none">
            <a:spAutoFit/>
          </a:bodyPr>
          <a:lstStyle/>
          <a:p>
            <a:r>
              <a:rPr lang="es-ES" b="1" dirty="0" smtClean="0"/>
              <a:t> El Cáncer</a:t>
            </a:r>
          </a:p>
        </p:txBody>
      </p:sp>
    </p:spTree>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00034" y="1071546"/>
            <a:ext cx="8143932" cy="4524315"/>
          </a:xfrm>
          <a:prstGeom prst="rect">
            <a:avLst/>
          </a:prstGeom>
          <a:solidFill>
            <a:schemeClr val="accent1">
              <a:lumMod val="20000"/>
              <a:lumOff val="80000"/>
            </a:schemeClr>
          </a:solidFill>
        </p:spPr>
        <p:txBody>
          <a:bodyPr wrap="square">
            <a:spAutoFit/>
          </a:bodyPr>
          <a:lstStyle/>
          <a:p>
            <a:r>
              <a:rPr lang="es-ES" b="1" dirty="0" smtClean="0"/>
              <a:t>Estrategias sanitarias: </a:t>
            </a:r>
          </a:p>
          <a:p>
            <a:endParaRPr lang="es-ES" b="1" dirty="0" smtClean="0"/>
          </a:p>
          <a:p>
            <a:r>
              <a:rPr lang="es-ES" b="1" dirty="0" smtClean="0"/>
              <a:t>1.  Prevención primaria</a:t>
            </a:r>
            <a:r>
              <a:rPr lang="es-ES" dirty="0" smtClean="0"/>
              <a:t>: esta fundamentada en la epidemiología de la enfermedad y debe implementarse mediante una educación sanitaria que logre hábitos de vida saludable. </a:t>
            </a:r>
          </a:p>
          <a:p>
            <a:endParaRPr lang="es-ES" dirty="0" smtClean="0"/>
          </a:p>
          <a:p>
            <a:r>
              <a:rPr lang="es-ES" dirty="0" smtClean="0"/>
              <a:t>-Educación sanitaria (hábitos tóxicos). </a:t>
            </a:r>
          </a:p>
          <a:p>
            <a:r>
              <a:rPr lang="es-ES" dirty="0" smtClean="0"/>
              <a:t>-Emitir regulaciones normativas (ayudar a controlar los factores de riesgos cancerígenos ambientales). </a:t>
            </a:r>
          </a:p>
          <a:p>
            <a:r>
              <a:rPr lang="es-ES" dirty="0" smtClean="0"/>
              <a:t>-Aumentar el consumo diario de verduras, frutas frescas, cereales con alto contenido en fibras (ingestión de carne roja no debe excederse del 10% de las calorías ingeridas).</a:t>
            </a:r>
          </a:p>
          <a:p>
            <a:r>
              <a:rPr lang="es-ES" dirty="0" smtClean="0"/>
              <a:t> -Evitar la obesidad. </a:t>
            </a:r>
          </a:p>
          <a:p>
            <a:r>
              <a:rPr lang="es-ES" dirty="0" smtClean="0"/>
              <a:t>-Evitar exposiciones prolongadas al sol. </a:t>
            </a:r>
          </a:p>
          <a:p>
            <a:r>
              <a:rPr lang="es-ES" dirty="0" smtClean="0"/>
              <a:t>-Promover el autoexamen de mama.</a:t>
            </a:r>
          </a:p>
          <a:p>
            <a:r>
              <a:rPr lang="es-ES" dirty="0" smtClean="0"/>
              <a:t> -Desarrollar programas de vacunación</a:t>
            </a:r>
          </a:p>
        </p:txBody>
      </p:sp>
      <p:sp>
        <p:nvSpPr>
          <p:cNvPr id="6" name="5 Rectángulo"/>
          <p:cNvSpPr/>
          <p:nvPr/>
        </p:nvSpPr>
        <p:spPr>
          <a:xfrm>
            <a:off x="7143768" y="500042"/>
            <a:ext cx="1468672" cy="369332"/>
          </a:xfrm>
          <a:prstGeom prst="rect">
            <a:avLst/>
          </a:prstGeom>
          <a:solidFill>
            <a:schemeClr val="bg1">
              <a:lumMod val="95000"/>
            </a:schemeClr>
          </a:solidFill>
        </p:spPr>
        <p:txBody>
          <a:bodyPr wrap="none">
            <a:spAutoFit/>
          </a:bodyPr>
          <a:lstStyle/>
          <a:p>
            <a:r>
              <a:rPr lang="es-ES" b="1" dirty="0" smtClean="0"/>
              <a:t> El Cáncer</a:t>
            </a:r>
          </a:p>
        </p:txBody>
      </p:sp>
    </p:spTree>
  </p:cSld>
  <p:clrMapOvr>
    <a:masterClrMapping/>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00034" y="1357298"/>
            <a:ext cx="3929090" cy="3970318"/>
          </a:xfrm>
          <a:prstGeom prst="rect">
            <a:avLst/>
          </a:prstGeom>
          <a:solidFill>
            <a:schemeClr val="bg1"/>
          </a:solidFill>
        </p:spPr>
        <p:txBody>
          <a:bodyPr wrap="square">
            <a:spAutoFit/>
          </a:bodyPr>
          <a:lstStyle/>
          <a:p>
            <a:endParaRPr lang="es-ES" dirty="0" smtClean="0"/>
          </a:p>
          <a:p>
            <a:r>
              <a:rPr lang="es-ES" b="1" dirty="0" smtClean="0"/>
              <a:t>2.  Prevención secundaria</a:t>
            </a:r>
            <a:r>
              <a:rPr lang="es-ES" dirty="0" smtClean="0"/>
              <a:t>: </a:t>
            </a:r>
          </a:p>
          <a:p>
            <a:r>
              <a:rPr lang="es-ES" dirty="0" smtClean="0"/>
              <a:t>es necesario un diagnóstico y tratamiento oportuno para detener o retardar la aparición del cáncer. </a:t>
            </a:r>
          </a:p>
          <a:p>
            <a:endParaRPr lang="es-ES" dirty="0" smtClean="0"/>
          </a:p>
          <a:p>
            <a:r>
              <a:rPr lang="es-ES" dirty="0" smtClean="0"/>
              <a:t>-Tacto rectal a todo paciente masculino mayor de 40 años.</a:t>
            </a:r>
          </a:p>
          <a:p>
            <a:r>
              <a:rPr lang="es-ES" dirty="0" smtClean="0"/>
              <a:t> -Mamografía a toda mujer entre 50 y 69 años cada 2 años. </a:t>
            </a:r>
          </a:p>
          <a:p>
            <a:r>
              <a:rPr lang="es-ES" dirty="0" smtClean="0"/>
              <a:t>-Prueba citológica a toda mujer sexualmente activa después de los 18 años de edad. </a:t>
            </a:r>
          </a:p>
        </p:txBody>
      </p:sp>
      <p:sp>
        <p:nvSpPr>
          <p:cNvPr id="7" name="6 Rectángulo"/>
          <p:cNvSpPr/>
          <p:nvPr/>
        </p:nvSpPr>
        <p:spPr>
          <a:xfrm>
            <a:off x="7143768" y="500042"/>
            <a:ext cx="1468672" cy="369332"/>
          </a:xfrm>
          <a:prstGeom prst="rect">
            <a:avLst/>
          </a:prstGeom>
          <a:solidFill>
            <a:schemeClr val="bg1">
              <a:lumMod val="95000"/>
            </a:schemeClr>
          </a:solidFill>
        </p:spPr>
        <p:txBody>
          <a:bodyPr wrap="none">
            <a:spAutoFit/>
          </a:bodyPr>
          <a:lstStyle/>
          <a:p>
            <a:r>
              <a:rPr lang="es-ES" b="1" dirty="0" smtClean="0"/>
              <a:t> El Cáncer</a:t>
            </a:r>
          </a:p>
        </p:txBody>
      </p:sp>
      <p:pic>
        <p:nvPicPr>
          <p:cNvPr id="23554" name="Picture 2" descr="Resultado de imagen para CITOLOGIA DE CUELLO"/>
          <p:cNvPicPr>
            <a:picLocks noChangeAspect="1" noChangeArrowheads="1"/>
          </p:cNvPicPr>
          <p:nvPr/>
        </p:nvPicPr>
        <p:blipFill>
          <a:blip r:embed="rId2" cstate="print"/>
          <a:srcRect l="2727" r="16818"/>
          <a:stretch>
            <a:fillRect/>
          </a:stretch>
        </p:blipFill>
        <p:spPr bwMode="auto">
          <a:xfrm>
            <a:off x="4500562" y="1571612"/>
            <a:ext cx="4214842" cy="3486151"/>
          </a:xfrm>
          <a:prstGeom prst="rect">
            <a:avLst/>
          </a:prstGeom>
          <a:noFill/>
        </p:spPr>
      </p:pic>
    </p:spTree>
  </p:cSld>
  <p:clrMapOvr>
    <a:masterClrMapping/>
  </p:clrMapOvr>
  <p:transition>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571472" y="1789877"/>
            <a:ext cx="3571900" cy="3416320"/>
          </a:xfrm>
          <a:prstGeom prst="rect">
            <a:avLst/>
          </a:prstGeom>
          <a:solidFill>
            <a:schemeClr val="accent1">
              <a:lumMod val="20000"/>
              <a:lumOff val="80000"/>
            </a:schemeClr>
          </a:solidFill>
        </p:spPr>
        <p:txBody>
          <a:bodyPr wrap="square">
            <a:spAutoFit/>
          </a:bodyPr>
          <a:lstStyle/>
          <a:p>
            <a:r>
              <a:rPr lang="es-ES" b="1" dirty="0" smtClean="0"/>
              <a:t>Diabetes </a:t>
            </a:r>
            <a:r>
              <a:rPr lang="es-ES" b="1" dirty="0" err="1" smtClean="0"/>
              <a:t>Mellitus</a:t>
            </a:r>
            <a:r>
              <a:rPr lang="es-ES" b="1" dirty="0" smtClean="0"/>
              <a:t> </a:t>
            </a:r>
          </a:p>
          <a:p>
            <a:endParaRPr lang="es-ES" dirty="0" smtClean="0"/>
          </a:p>
          <a:p>
            <a:r>
              <a:rPr lang="es-ES" dirty="0" smtClean="0"/>
              <a:t>Enfermedad endocrino metabólica mas frecuente. </a:t>
            </a:r>
          </a:p>
          <a:p>
            <a:r>
              <a:rPr lang="es-ES" dirty="0" smtClean="0"/>
              <a:t>Incluye un grupo  heterogéneo de patologías cuya característica común es la elevación de la glucosa en sangre causada por un defecto completo o no en la síntesis, secreción y/o acción de la insulina. </a:t>
            </a:r>
          </a:p>
        </p:txBody>
      </p:sp>
      <p:sp>
        <p:nvSpPr>
          <p:cNvPr id="10" name="9 Rectángulo"/>
          <p:cNvSpPr/>
          <p:nvPr/>
        </p:nvSpPr>
        <p:spPr>
          <a:xfrm>
            <a:off x="6143636" y="571480"/>
            <a:ext cx="2492990" cy="369332"/>
          </a:xfrm>
          <a:prstGeom prst="rect">
            <a:avLst/>
          </a:prstGeom>
          <a:solidFill>
            <a:schemeClr val="bg1">
              <a:lumMod val="95000"/>
            </a:schemeClr>
          </a:solidFill>
        </p:spPr>
        <p:txBody>
          <a:bodyPr wrap="none">
            <a:spAutoFit/>
          </a:bodyPr>
          <a:lstStyle/>
          <a:p>
            <a:r>
              <a:rPr lang="es-ES" b="1" dirty="0" smtClean="0"/>
              <a:t>Diabetes </a:t>
            </a:r>
            <a:r>
              <a:rPr lang="es-ES" b="1" dirty="0" err="1" smtClean="0"/>
              <a:t>Mellitus</a:t>
            </a:r>
            <a:r>
              <a:rPr lang="es-ES" b="1" dirty="0" smtClean="0"/>
              <a:t> </a:t>
            </a:r>
          </a:p>
        </p:txBody>
      </p:sp>
      <p:pic>
        <p:nvPicPr>
          <p:cNvPr id="22530" name="Picture 2" descr="Resultado de imagen para OBESO"/>
          <p:cNvPicPr>
            <a:picLocks noChangeAspect="1" noChangeArrowheads="1"/>
          </p:cNvPicPr>
          <p:nvPr/>
        </p:nvPicPr>
        <p:blipFill>
          <a:blip r:embed="rId2" cstate="print"/>
          <a:srcRect/>
          <a:stretch>
            <a:fillRect/>
          </a:stretch>
        </p:blipFill>
        <p:spPr bwMode="auto">
          <a:xfrm>
            <a:off x="4643438" y="1071546"/>
            <a:ext cx="3905256" cy="4881570"/>
          </a:xfrm>
          <a:prstGeom prst="rect">
            <a:avLst/>
          </a:prstGeom>
          <a:noFill/>
        </p:spPr>
      </p:pic>
    </p:spTree>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500034" y="1000108"/>
            <a:ext cx="3929090" cy="4801314"/>
          </a:xfrm>
          <a:prstGeom prst="rect">
            <a:avLst/>
          </a:prstGeom>
          <a:solidFill>
            <a:schemeClr val="accent1">
              <a:lumMod val="20000"/>
              <a:lumOff val="80000"/>
            </a:schemeClr>
          </a:solidFill>
        </p:spPr>
        <p:txBody>
          <a:bodyPr wrap="square">
            <a:spAutoFit/>
          </a:bodyPr>
          <a:lstStyle/>
          <a:p>
            <a:r>
              <a:rPr lang="es-ES" b="1" dirty="0" smtClean="0"/>
              <a:t>Diabetes Tipo I</a:t>
            </a:r>
          </a:p>
          <a:p>
            <a:endParaRPr lang="es-ES" b="1" dirty="0" smtClean="0"/>
          </a:p>
          <a:p>
            <a:r>
              <a:rPr lang="es-ES" b="1" dirty="0" smtClean="0"/>
              <a:t>Diabetes Tipo 2</a:t>
            </a:r>
          </a:p>
          <a:p>
            <a:r>
              <a:rPr lang="es-ES" dirty="0" smtClean="0"/>
              <a:t> Que es la forma mas prevalerte donde el riesgo de padecerla aumenta con la edad, el peso y con la disminución de la activad física</a:t>
            </a:r>
          </a:p>
          <a:p>
            <a:endParaRPr lang="es-ES" b="1" dirty="0" smtClean="0"/>
          </a:p>
          <a:p>
            <a:r>
              <a:rPr lang="es-ES" b="1" dirty="0" smtClean="0"/>
              <a:t> Diabetes </a:t>
            </a:r>
            <a:r>
              <a:rPr lang="es-ES" b="1" dirty="0" err="1" smtClean="0"/>
              <a:t>Gestacional</a:t>
            </a:r>
            <a:r>
              <a:rPr lang="es-ES" b="1" dirty="0" smtClean="0"/>
              <a:t> </a:t>
            </a:r>
          </a:p>
          <a:p>
            <a:r>
              <a:rPr lang="es-ES" dirty="0" smtClean="0"/>
              <a:t>Consiste en la alteración del metabolismo de los hidratos de carbono que se detecta por primera vez en le embarazo, la cual será objeto de estudio en la asignatura de ginecología y obstetricia </a:t>
            </a:r>
          </a:p>
        </p:txBody>
      </p:sp>
      <p:sp>
        <p:nvSpPr>
          <p:cNvPr id="8" name="7 Rectángulo"/>
          <p:cNvSpPr/>
          <p:nvPr/>
        </p:nvSpPr>
        <p:spPr>
          <a:xfrm>
            <a:off x="6143636" y="571480"/>
            <a:ext cx="2492990" cy="369332"/>
          </a:xfrm>
          <a:prstGeom prst="rect">
            <a:avLst/>
          </a:prstGeom>
          <a:solidFill>
            <a:schemeClr val="bg1">
              <a:lumMod val="95000"/>
            </a:schemeClr>
          </a:solidFill>
        </p:spPr>
        <p:txBody>
          <a:bodyPr wrap="none">
            <a:spAutoFit/>
          </a:bodyPr>
          <a:lstStyle/>
          <a:p>
            <a:r>
              <a:rPr lang="es-ES" b="1" dirty="0" smtClean="0"/>
              <a:t>Diabetes </a:t>
            </a:r>
            <a:r>
              <a:rPr lang="es-ES" b="1" dirty="0" err="1" smtClean="0"/>
              <a:t>Mellitus</a:t>
            </a:r>
            <a:r>
              <a:rPr lang="es-ES" b="1" dirty="0" smtClean="0"/>
              <a:t> </a:t>
            </a:r>
          </a:p>
        </p:txBody>
      </p:sp>
      <p:pic>
        <p:nvPicPr>
          <p:cNvPr id="21506" name="Picture 2" descr="Resultado de imagen para DIABETES"/>
          <p:cNvPicPr>
            <a:picLocks noChangeAspect="1" noChangeArrowheads="1"/>
          </p:cNvPicPr>
          <p:nvPr/>
        </p:nvPicPr>
        <p:blipFill>
          <a:blip r:embed="rId2" cstate="print"/>
          <a:srcRect l="7607" r="17849"/>
          <a:stretch>
            <a:fillRect/>
          </a:stretch>
        </p:blipFill>
        <p:spPr bwMode="auto">
          <a:xfrm>
            <a:off x="4572000" y="1500174"/>
            <a:ext cx="4127415" cy="3762380"/>
          </a:xfrm>
          <a:prstGeom prst="rect">
            <a:avLst/>
          </a:prstGeom>
          <a:noFill/>
        </p:spPr>
      </p:pic>
    </p:spTree>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9 Rectángulo"/>
          <p:cNvSpPr/>
          <p:nvPr/>
        </p:nvSpPr>
        <p:spPr>
          <a:xfrm>
            <a:off x="6143636" y="571480"/>
            <a:ext cx="2492990" cy="369332"/>
          </a:xfrm>
          <a:prstGeom prst="rect">
            <a:avLst/>
          </a:prstGeom>
          <a:solidFill>
            <a:schemeClr val="bg1">
              <a:lumMod val="95000"/>
            </a:schemeClr>
          </a:solidFill>
        </p:spPr>
        <p:txBody>
          <a:bodyPr wrap="none">
            <a:spAutoFit/>
          </a:bodyPr>
          <a:lstStyle/>
          <a:p>
            <a:r>
              <a:rPr lang="es-ES" b="1" dirty="0" smtClean="0"/>
              <a:t>Diabetes </a:t>
            </a:r>
            <a:r>
              <a:rPr lang="es-ES" b="1" dirty="0" err="1" smtClean="0"/>
              <a:t>Mellitus</a:t>
            </a:r>
            <a:r>
              <a:rPr lang="es-ES" b="1" dirty="0" smtClean="0"/>
              <a:t> </a:t>
            </a:r>
          </a:p>
        </p:txBody>
      </p:sp>
      <p:pic>
        <p:nvPicPr>
          <p:cNvPr id="20482" name="Picture 2" descr="Resultado de imagen para RIESGO DIABETES"/>
          <p:cNvPicPr>
            <a:picLocks noChangeAspect="1" noChangeArrowheads="1"/>
          </p:cNvPicPr>
          <p:nvPr/>
        </p:nvPicPr>
        <p:blipFill>
          <a:blip r:embed="rId2" cstate="print"/>
          <a:srcRect/>
          <a:stretch>
            <a:fillRect/>
          </a:stretch>
        </p:blipFill>
        <p:spPr bwMode="auto">
          <a:xfrm>
            <a:off x="4357686" y="2571744"/>
            <a:ext cx="4386268" cy="3481165"/>
          </a:xfrm>
          <a:prstGeom prst="rect">
            <a:avLst/>
          </a:prstGeom>
          <a:noFill/>
        </p:spPr>
      </p:pic>
      <p:sp>
        <p:nvSpPr>
          <p:cNvPr id="12" name="11 Rectángulo"/>
          <p:cNvSpPr/>
          <p:nvPr/>
        </p:nvSpPr>
        <p:spPr>
          <a:xfrm>
            <a:off x="428596" y="500042"/>
            <a:ext cx="4286280" cy="2031325"/>
          </a:xfrm>
          <a:prstGeom prst="rect">
            <a:avLst/>
          </a:prstGeom>
          <a:solidFill>
            <a:schemeClr val="accent1">
              <a:lumMod val="20000"/>
              <a:lumOff val="80000"/>
            </a:schemeClr>
          </a:solidFill>
        </p:spPr>
        <p:txBody>
          <a:bodyPr wrap="square">
            <a:spAutoFit/>
          </a:bodyPr>
          <a:lstStyle/>
          <a:p>
            <a:r>
              <a:rPr lang="es-ES" b="1" dirty="0" smtClean="0"/>
              <a:t>Factores de Riesgo DM tipo I</a:t>
            </a:r>
          </a:p>
          <a:p>
            <a:endParaRPr lang="es-ES" b="1" dirty="0" smtClean="0"/>
          </a:p>
          <a:p>
            <a:r>
              <a:rPr lang="es-ES" dirty="0" smtClean="0"/>
              <a:t>1 Edad </a:t>
            </a:r>
          </a:p>
          <a:p>
            <a:r>
              <a:rPr lang="es-ES" dirty="0" smtClean="0"/>
              <a:t>2 Factores genéticos </a:t>
            </a:r>
          </a:p>
          <a:p>
            <a:r>
              <a:rPr lang="es-ES" dirty="0" smtClean="0"/>
              <a:t>3 Marcadores inmunológicos </a:t>
            </a:r>
          </a:p>
          <a:p>
            <a:r>
              <a:rPr lang="es-ES" dirty="0" smtClean="0"/>
              <a:t>4 Infecciones víricas </a:t>
            </a:r>
          </a:p>
          <a:p>
            <a:r>
              <a:rPr lang="es-ES" dirty="0" smtClean="0"/>
              <a:t>5 Nutrición </a:t>
            </a:r>
          </a:p>
        </p:txBody>
      </p:sp>
    </p:spTree>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4929158" y="1714488"/>
            <a:ext cx="3786246" cy="2585323"/>
          </a:xfrm>
          <a:prstGeom prst="rect">
            <a:avLst/>
          </a:prstGeom>
          <a:solidFill>
            <a:schemeClr val="accent1">
              <a:lumMod val="20000"/>
              <a:lumOff val="80000"/>
            </a:schemeClr>
          </a:solidFill>
        </p:spPr>
        <p:txBody>
          <a:bodyPr wrap="square">
            <a:spAutoFit/>
          </a:bodyPr>
          <a:lstStyle/>
          <a:p>
            <a:r>
              <a:rPr lang="es-ES" b="1" dirty="0" smtClean="0"/>
              <a:t>DM tipo II Se reconocen como factores de riesgo: </a:t>
            </a:r>
          </a:p>
          <a:p>
            <a:endParaRPr lang="es-ES" dirty="0" smtClean="0"/>
          </a:p>
          <a:p>
            <a:endParaRPr lang="es-ES" dirty="0" smtClean="0"/>
          </a:p>
          <a:p>
            <a:r>
              <a:rPr lang="es-ES" dirty="0" smtClean="0"/>
              <a:t>1 Edad y sexo</a:t>
            </a:r>
          </a:p>
          <a:p>
            <a:r>
              <a:rPr lang="es-ES" dirty="0" smtClean="0"/>
              <a:t>2 Factor genético</a:t>
            </a:r>
          </a:p>
          <a:p>
            <a:r>
              <a:rPr lang="es-ES" dirty="0" smtClean="0"/>
              <a:t>3 Obesidad</a:t>
            </a:r>
          </a:p>
          <a:p>
            <a:r>
              <a:rPr lang="es-ES" dirty="0" smtClean="0"/>
              <a:t>4 Nutrición</a:t>
            </a:r>
          </a:p>
          <a:p>
            <a:r>
              <a:rPr lang="es-ES" dirty="0" smtClean="0"/>
              <a:t>5 Etnia</a:t>
            </a:r>
          </a:p>
        </p:txBody>
      </p:sp>
      <p:sp>
        <p:nvSpPr>
          <p:cNvPr id="4098" name="AutoShape 2" descr="Resultado de imagen para Síndrome Pulmonar por Hantaviru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9 Rectángulo"/>
          <p:cNvSpPr/>
          <p:nvPr/>
        </p:nvSpPr>
        <p:spPr>
          <a:xfrm>
            <a:off x="6143636" y="571480"/>
            <a:ext cx="2492990" cy="369332"/>
          </a:xfrm>
          <a:prstGeom prst="rect">
            <a:avLst/>
          </a:prstGeom>
          <a:solidFill>
            <a:schemeClr val="bg1">
              <a:lumMod val="95000"/>
            </a:schemeClr>
          </a:solidFill>
        </p:spPr>
        <p:txBody>
          <a:bodyPr wrap="none">
            <a:spAutoFit/>
          </a:bodyPr>
          <a:lstStyle/>
          <a:p>
            <a:r>
              <a:rPr lang="es-ES" b="1" dirty="0" smtClean="0"/>
              <a:t>Diabetes </a:t>
            </a:r>
            <a:r>
              <a:rPr lang="es-ES" b="1" dirty="0" err="1" smtClean="0"/>
              <a:t>Mellitus</a:t>
            </a:r>
            <a:r>
              <a:rPr lang="es-ES" b="1" dirty="0" smtClean="0"/>
              <a:t> </a:t>
            </a:r>
          </a:p>
        </p:txBody>
      </p:sp>
      <p:pic>
        <p:nvPicPr>
          <p:cNvPr id="19458" name="Picture 2" descr="Resultado de imagen para RIESGO DIABETES"/>
          <p:cNvPicPr>
            <a:picLocks noChangeAspect="1" noChangeArrowheads="1"/>
          </p:cNvPicPr>
          <p:nvPr/>
        </p:nvPicPr>
        <p:blipFill>
          <a:blip r:embed="rId2" cstate="print"/>
          <a:srcRect/>
          <a:stretch>
            <a:fillRect/>
          </a:stretch>
        </p:blipFill>
        <p:spPr bwMode="auto">
          <a:xfrm>
            <a:off x="476252" y="1714488"/>
            <a:ext cx="4381500" cy="2447926"/>
          </a:xfrm>
          <a:prstGeom prst="rect">
            <a:avLst/>
          </a:prstGeom>
          <a:noFill/>
        </p:spPr>
      </p:pic>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esultado de imagen para cancer de pulmon"/>
          <p:cNvPicPr>
            <a:picLocks noChangeAspect="1" noChangeArrowheads="1"/>
          </p:cNvPicPr>
          <p:nvPr/>
        </p:nvPicPr>
        <p:blipFill>
          <a:blip r:embed="rId2" cstate="print"/>
          <a:srcRect/>
          <a:stretch>
            <a:fillRect/>
          </a:stretch>
        </p:blipFill>
        <p:spPr bwMode="auto">
          <a:xfrm>
            <a:off x="2428860" y="3214686"/>
            <a:ext cx="5000660" cy="2812872"/>
          </a:xfrm>
          <a:prstGeom prst="rect">
            <a:avLst/>
          </a:prstGeom>
          <a:noFill/>
        </p:spPr>
      </p:pic>
      <p:sp>
        <p:nvSpPr>
          <p:cNvPr id="13" name="12 Rectángulo"/>
          <p:cNvSpPr/>
          <p:nvPr/>
        </p:nvSpPr>
        <p:spPr>
          <a:xfrm>
            <a:off x="1142976" y="714356"/>
            <a:ext cx="7215238" cy="2308324"/>
          </a:xfrm>
          <a:prstGeom prst="rect">
            <a:avLst/>
          </a:prstGeom>
          <a:solidFill>
            <a:schemeClr val="tx2">
              <a:lumMod val="10000"/>
              <a:lumOff val="90000"/>
            </a:schemeClr>
          </a:solidFill>
        </p:spPr>
        <p:txBody>
          <a:bodyPr wrap="square">
            <a:spAutoFit/>
          </a:bodyPr>
          <a:lstStyle/>
          <a:p>
            <a:pPr algn="ctr"/>
            <a:endParaRPr lang="es-ES" dirty="0" smtClean="0"/>
          </a:p>
          <a:p>
            <a:pPr algn="ctr"/>
            <a:r>
              <a:rPr lang="es-ES" dirty="0" smtClean="0"/>
              <a:t> El conocimiento del daño a la salud de una dieta rica en grasa, el tabaquismo, la vida sedentaria, así, como el progreso contra las infecciones y las nuevas estrategias de tratamiento para las enfermedades coronario vasculares han hecho posible que las personas vivan más años iniciándose la nueva era de las enfermedades degenerativas entre las que se incluyen el cáncer. </a:t>
            </a:r>
            <a:endParaRPr lang="es-ES" dirty="0"/>
          </a:p>
        </p:txBody>
      </p:sp>
      <p:sp>
        <p:nvSpPr>
          <p:cNvPr id="38914" name="AutoShape 2" descr="data:image/jpeg;base64,/9j/4AAQSkZJRgABAQAAAQABAAD/2wCEAAkGBxMTEhUSExIVFhUXGBgXFhcXFRcVFRUVFxYXFxcXFRUYHSggGBolHRUVITEhJSkrLi4uFx8zODMtNygtLisBCgoKDg0OGhAQGi0lICUtLS0tLS0tLS0tLS0tLS0tLS0tLS0tLS0tLS0tLS0tLS0tLS0tLS0tLS0tLS0tLS0tLf/AABEIAJ8BPgMBIgACEQEDEQH/xAAcAAACAgMBAQAAAAAAAAAAAAAFBgMEAQIHAAj/xAA6EAABAwIEBAMGBAUEAwAAAAABAAIRAwQFEiExBkFRcRMiYTKBkaGx8AdCwdEUI1Jy4TOCkvFDYoP/xAAZAQADAQEBAAAAAAAAAAAAAAACAwQBAAX/xAApEQACAwACAQQCAQQDAAAAAAAAAQIDESExEgQyQVETIsFxgdHwFFJh/9oADAMBAAIRAxEAPwDt68vLyE08tgtVkLkcZXl5eRGENwdD2Xztxwf5tQcy8z2X0VW2Xz7+IzSLxwA3+9FPZ2VUCthLT4gGwB1XZrJ3kbHQfRcqwmy1mZj4z69V1OzP8pvYLz73rPWojiCTHadlSq3TJj70UF1cHLlafggRoVHExIHWY/77JaQYffeMa6NI566qtX4jpMJE7TvzQo4dWcMrQGgQJO8eiH1uE3g5nOLjMjfL9UyKQEtGKz4opvdlkAdeXxRSldNMlrgfmk2lgsDcj5iY5zyWlrYVaRJaYB256c+fzXNBJDtXY1wlU6bCNjp0P6Klg1V2U5zJ22VsOLdUtoYvolqNPRRkaKxTfIVd79YQNBJkZb6LLaZ5rcvhQ1roNB9ESRzZkUvcvEgEBBLziSk0wXLFTiKkW7x0TYw4FymMQMaysOqJbpcS0yNCD1HMK3bYs1y1xATDtNbPCpWN81xgaK69yFo0VeKaALXHo35rmFxIPbkurY87yu9T8guZ41SPiRy3TqH8CPUr5Kdl7QA66pywN4FekGa6iT1ISrb0I1A57+5NnBdqX3dMcgR/lUvkk6R9EWfsjsFZUNAQAFMqI9EMuzy8vLyIE8sFZWCsONSo3FbuUZQMNEy8vBeRAnlkLCyFxxleXl5EYR1Fw/8AES2z3TnDdpE+oXcKi5dx3Y+G81ObiFNcVen7FXBbQOeCDoZ0j76ptw4kUsp3GiFYRVzhtVrRzBA6jnCOsozBGx3XmT9x7MPaSW1s0wXDqrTmtGwj4aLzjDQFRr1oW7gUYab1aoHP/PuUHjoVd4hyEntsqD8YDPbDgOsSPkhxseoxwY25Xe/dSm18sAf9Jfw/FGP9h4PbkjtnegiCiTa7AlX9GHW+unp9VXuQRp99UXaRyVW9tzuN/wBNP2WiumU6Fb4LbMNdVRqyHZB39yka0ieywJmlWrvqhuJPMED3/H/Kt1AoHsJ0KKKMesVsUwwn3zsqbMCOzSZ779/ROzbdnPVWrei0awEz8mAfh0R7bhmuNQQOs6j6ovTw6pTGYjXoNQfie6aswWtWOYkeiz8mm/gwC4fyI315R96QmNtSRKG1rcbt+G/vHRWLatrrz+saoGdmAvGmkiPUD5pP4itP5hIGggTymNk63mpHQOJ+CA4sMxJOwGnfmUVbxg3LULlKnAnkPqnP8KrbPdSeWp7pRykkAbarpX4U2cPc6OQCrRBPo61SUi0YFuqonnM8vLy8iMPLBWVqVhxgrQhbrBQsJHgVtK0BWViZ2GyyFgLZEjDywVlaPctbORHVfC5r+Jt5LABvJTZxDi4ptMHVc5uqnjB7zqQfkVFdYXelq2Ra4Mtj4QPvTKykAdkP4coBtMD0RhrVC+WenuIr3ASzi2KNZOYhrBu4mJ7JruGyEp4tgrajhnEtGscp6rl2OreoVK/FjnZW0KYguDAX9Ttol7iDG7qhcvt6zWhzHZXAaxIB0cDroV1W1wigGwWNI6dUrcQcMW7nFzaYzbk6ySqoTrXaEWVXTeQlgq0mOL5a7LU3BGk+k/oU0YNjTyQyqIeOfJ3+UuPwoNJAke8q1h2HXAe1whwnUOn67grJpSXA+tTh7jo+H3x5o66CyUr2BLQJYTr/ALmzyI5j1R+m7yKdBWR1gW6EOJCzR1C1uzrstsP3RJGSjiKmIXTWaEhLd1jmsBY4llzzBknWBqeyR7+5IdlBg841j0lOhXoqVighyGPgGJzO6Dl36IrRvqrgDAHpK5jReQDlkfU+9SYtUdTrEUqz3M0yu1aTIBIInSDI9yb/AMdPonfrXDtHTmX7wfM0j1Bn5bq/Qvg4aFINpib6TaLvENXOwuqD+g5iAJ5mACjlpiLXjxGHQauadxG/r2SZ0+JXX6hWLRrpvlSVGAEHSVTsTJEbHVGBSBASTLOwbdUtQlDiqvE+v0CeLpkuASRx1T3hHV7hV3tKNm2WtfyK7T+HWH5LdriNXarj9hR0t6Q1LiJ7E6r6DwmkG02NHIBVw5Z59+qIRatlqFsqkeezy8vLyIw8sFZWCsONV4rKwsNNAt2hagKQBCka2eCyvLBKME84oVi18GNKv1nwEjcVX+h1U908Q+mGsU+KMZknVRcGOztqzsUpY1eZnHVOPA9qTaF7dySpLFkNPRo5sSGfCmw2PuETahGEnkUXpqcqZiqFWuLeVfLVo9i7AYzwC1rERuhF5aGdP3TLWdG6GXlfksxFcJyFe4w8ak6n9VTZSqtP7cx6pjY6SZGuymo22YyQj3B2v5IcGpOyku3OnYI0PZUdKlyUz2aLlyLfYIut1i3HNZrU1IxhCOKCnmCxxAwMb4gEmYOnpukTFMrzIbBXT723zAtKTb/BsrjA06eibXNIntqbQs2dOHdk22FsxwBMIbTsIdA5orhlu4GOS2bfwZXFLsPUralk9lu3KFTbgrcxqUhldz6EdCiVraAoza2obsleTNniKuE2ZaACIjYI0GaLQNUp2S2L3SlWb5hKTeLqcnuSnS7bMHokzHZq3DaTe59yKHZ0+VhJwPTa+u1zh7IAb3XcLX2R2XJeF8P8IeIfuF0HBcaZUGhCdRPlknrq8SSGRpWwUFJ6mBV6Z5LRsvLy8iBPLy8vLTjCwVssLDjVoW6wFlYjWeUb3LZxVDEroMaSUMpYjYx1grG8baw5BqSuecU3pIKKGr4lRzz7kq8T1YBUEpeUj0IQ8UJN/V1MrsvBtsKdowDm2VwjEa0mF23gHEW1bSnrq0QR6hFen4oZ6dpyZPh9Uiq5p6lH6ZS3Vflut9xKYablIWNFsFZIlRMcpAUSFNFK+oIDcUSm005Qy5tvRbKv5KaLs4YDo0dUQo0tNFt4Gqu0KK5QHWWpI0tbUuIAGpRpuBN/M4ntor2EWQY3MRq75BWa4VldKS1njX+slKeRfAAq4HQGuQ/8nfuoauBsI8hLSOuoP7ItcFYt9kzwj9AK+zvyYl3li5jocI++XVAcUtZldRvrRtRuVw7HmOySMXsjTMHY7O5H0U868PT9N6lWcPsRqttBkD79FZs3aondW0rShZ6pfJXiL9mSUbtmmFSsqAACJ0XaLsJrP/Dei3da1CpPE0UL3IJARXJFUKT61UNuHOA1iPimu4qw0lDcKsmvLnuGsrPgJZ5LSSpWIty7o0pLwbH3sdM8058Sw22qAf0n6LklGqnVR/Um9XP9kd74a4qa8AOOqcqFwHCQV8zWOLlh0K6VwlxaTDXFOjNx7IZVqXR1hrluhlneB4BBV1r1TGekso4TLy1DlsmAHl5eXlxxgLBK0zLR9SEGhYerVICTeIr7NIB0RXFcSHsgpOxKtuorrN4RZTX8lLCHyHdylbiupqQmHA6ktd3KV+LXblKh7h76OfXT/MVdwrFq1EzTeWzvGx9yqkSSpG01c8zGSLU9R0bh+8qPIqOcSeq6RaVZA7LnXDlI06Ace6c8LutB2ledYueD1KW3HkN8lu1yrUashbF2yFDfEvUXrFdsqBr1irXA0Tk+BXg/Lg1qQNVJgjPFqwfZbqfXoF6lYOfq45W+u57BSC6yDLTGVvX8x961LGmzZy2LjHv7+hnNZomSNN9dlo9wc0EGQdikbEbZxGYTP1aUW4Bui6jUomZovhpP9DxnaPcS4e4J8LvJ+OEFvpPxw809CdVVL68bRpVKrjDWCSfl+qsXD4O0JO46uzUtzQpDMXPZn1gNY0h5knqWtEeqKUsWg0wc5KIXHFIf/p0SWxOZxy/KD6KpcVnVTly6Hl6nnKF4ZWysYXAhp0cPv3osy58PMAJnY9Akwm5dl1lMa/YgbeYYWHdruZiZHqQoG240Vqm85y4nVTEAwdieXIn06LHH6GQufUiIUoW7XLJ0Veq9CxyWlk1J0XnKpTfqpnO0S2bmAzHq8M05lWcIdDBCCY1c6P1gN3VTh/GXObC7xeCvOKfIfx5mei5nUQuUX9m6k4grpGJ3UNklI+KYiHEghPr0j9RJTloADjKauHKxDglyplJ0TPwvbkmUdnQiHZ0W2xd9KnmHJFME44pVNCYKVr50UXdlyuzxJzKroJ9ooa9zg6xLeT6stL1rxIKuseuO8G4++ACdF0/D70PAKfCzeGIsqzkLLyjpvUiemIaKNWrAlL+KYxuApMavxEApVuXqCyz4RbXX8smNwSTqhd4/2ipwVQuj5HnupmURQP4ZryKg9SgHFvPVY4ZxDLWewncrPE8GSnpZIHdQiTqjGA2ni1Wt+KE3DYcnT8NqGZ7ndFTN5HSeK/bBnv6ZyClT6KfAKjgIdvsUW8ACTGqp2hyvfoJOoUEnqPRp4kMFg7QjorkQhuGFzyQBJ0+KbMNsIgmPU8h6Dr3RVwcuhl1sa1rKVtZOdrEDqf06ojSsWNgxJ6n9ByRFzR0VDGbzw2EN9o6N9PVVeEYLWef+adslFfIMxS/82QctXfsoLNs+Z2wEn9AqFvSkydequOphsCTG5E6KP8zb1l7rUI+KNbqoS1z3f7R193RacIYi2gK/jgsc94I0nyBgAd5eU5lk1M7yeTfqta9u14g7iSD0XRk1LzRsoKUPCXyG8fumi3dWY4OGkEGQSTAj4pYrWsN2mBJ9TuSo8DpONW4tJlj6RqtHSoxzYI7yPgitdwcGnkR9QmWy80mLoh+FuPf+Pj+QUwB1MTsRH9pH2FjPNPKScw02+BWLdhDHsPJ2nYiP2UOH1yZHULJPxzBjW6RULjUtO4KneC+GhV8SowQ8bjf1CtYY8HbcooT8uBM45ygj/DggA7/1fv1Q28tiw+k78ii5dAW9sJmRIO4OxTHBSBr9RKH9AEDqFHd1YBRi9wnTNT/48/8AaUrY48hh3B+aTKLT5LI2xmtQn8R3ZggHfdbcKiOazdYUalPPrO6lwCllMJvHjhBN7PS1xVXhiShB3TVxg6GBJPiI61wIm+S/SpCU38POAgJQw8TumnC6eUSssDgMmLvmkQOiRLXh8uqZiOacaLi4K9QtglqTignFPsjweyyAJmw7FPDcBKEueGNlUrWtmJf8EKb7OaT4OrWV2HCQUQY9IOB3+UgE6JxoV5EquuzUR2V4zndncF7Q4mZUFy/VaYI6aTT6LNfWVA+y1Hg/RVKgmk/3qZp0Kiaf5bx3WMKPZyatXNOu4g8/1RSrf+I1Bca0rO7laW1aNFb46kyfckz17S5pw/C5/meEq1HSmb8N9Kz+y6T/AEaMXuTOj1fTdT4bw9Ue5tSofDbyH539m8u6iF34ThUEEtMwdim7hfFadzL/APyDdp5Dq30U9UVJ8jpzlBai9h+GtYIDQ0dOZ/uPNXTUA0C2qFVHPVnt4RJzN6yevUDW5zsN0p1rkve559w9OivYnemp5AfKPmeqotpKO+zyeLo9H0tXgtl2zNA8zt+qrXteAVbrENBKG2dPO4uOw0Hf7+qjnvSKo/8AZhDDKEMzO6Zj3PL6LWfKXnnss1KegAJ+OnwVa4rlxFNmriQ1o9SU5S1KKQPzpHglUnE6eVriBSqNeQCWgnKQHHYHREruiGvqtGzXmOzgHx7pIROnRbQ8MDQB3md1JGpPcqjicNru6VGh49S3yn5ZVTOHjWSRt87dX1/IDc3zHUiR8e6EM8lRzZ9R2P2UduYB+iW8euMj6buoIJ+BH6qRvS1dheSdx+ygsxkcRy3Clw6uHNCmuaPMI48PRUvotvqSJ5q7ZmQEJe/yA/FXMLqy3RWRZHKPAXhVMWwSlcsy1AQeTm6OH79irtuQVNlhM7FeTXQgYhgVS3EEZmcnDbsRyKFW1sAZAXVXQRG45jkl/FOG2uBdR8rv6T7J7dEmVf0MjZ9nIONrrzBiVaTJKI8S1HG4e1wgtcWkdCNFBZUJTF+sRXukEcPoTHROFhb6AKhhGH6CR6pmt6IaEiUh6WHqNIBSeJzVd9wJhB8exPK3KNzohS1mt4SX+IGpU8Nmw9oq7bnpsEDw+mWMn87t0Uo1YC1mIPW9ZMOG4zlEOKTKNXVWqlaANVibXRzimVeEboOoN7K9XckTgHEyHGkT2T1V3WWRyRkHqNBstKI8rx6KVoWtFup7Jb6GLs5BxIIrO7oax6LcYCK7u6BtK9GtbBEdjybL7aqdfw3oHM9/JIds0ucGjcmF2ThrDxQotbzI1Srn4rA6+XpcxF8DXZD8FxR9tXZVbsDqP6mncLfFHSInshjSTUY3q4fUKWLzkqxNYzuvih7A5uxEhAMVvfyNP9x/RQ/xz6TSwahw0nkVScwuaI0M/wDaK31GrF2dT6bwlr6+CzSCnOglVLZ2qxf3OUbpCfBTjbwpX9wSco3JhXrOmGNA+fVDsKp53Gqdtm/Qn79UVe0NEoM3kOeL9SK+rBoUXBrQ+5LjqGNJ7EnKD8JS9xLiUeVu50A5orwpbVKNN5eYdViRza1swJ6nMZTKZftr+DLa3+JpdsYMRxinn8INdUkx5R9ED4mrubQFZhJ8F4PrlcQ1zT8Wn3LNWuKdUcp1B9RuJW2MQbe7pxp4bnt9wn9vgqoyc09J5UxrcXH/AH7A9DE/G3UfEFhnomJzN87e43HvEoBhdfKYTnaVMzQpkiif68oWOGr/AG1TbnkJAvKJtrss/I7zN7O5e4yE32dxLQuT+DJrckbXdUhrgNVLg1SAPVROE68vqs2phxhMrnzjE2Q/Xga7fXUK7CG4VUkIlKtR58uyMhLvGuP/AMLQdkP81wIb6f8AsjeKXzKNN1R5gN+Z5Aeq5DxLfuuSXOOp26AcgEMpYbGOiHlLnFx1JMk9SUx4JZTB5c1rY4X6Jow+0gAdEuc9HRjhbs6EAKPFr0MEK49wa2Uo4pdZnxKXFaa2E7StILigj3eLVLz7LFLXvA2nA3OnxVG4JYBTG51KNIFsK21fMc3LkrYfqgttVgR0V2hcc1jRuhWlW1W91X2Q91aP1VzD255dy5IHwEuTmOH3jqNZr556rsVhdirTa4cwuL3TJCdfw9xaWmi7lt2VF0PKPl9E1cvGWfY9A8ltS9r3LRxWaI1URUjlXHLP55S9RolxAA1TPxv/AKzlHwfSa+qJCurllek1sdsGDg/hkMirU9rkOidKj4WKYDQqtZ+qklJyesojFLhFS880qpb1Iq0+YDm/VXXjc81jBrDxa4nZvmPr0Qt4hkeWO9U53DoNlu1/mjktiMje6iZTIYep0HoCp/kpZva1gWud0KFXYNZwY06E6no0bq3WGSkWN3OnvKxhtHwxlOp5lC228DjxsgpRohrQAIAEDshmL3eUIjVqQEt3DDWqZfyjV3boO6ZJ4sArWvWVsItw+obh/wD8weQ/q7nl/lMlhU8yFXRyjy6ctOiI4LSy0szjJe+B6Bo/z8kdTXQyyXG/2KuNUs2aN2nM39QoLqo99PyggljmGdiXNLY+aI3rZ1VMEgQmKecIGXSEKkS0iRBGh78034LX0S7xRRyVZH5hm9+xV3ALmQh3k6S2JLxpa5mNqjemdf7XRPwMfNQ4VdzSPUBGqnmERIMg+vVK1IeBWfSmWmCOx+/khfZkfbgxWF1npNPeSpAYMqhg7cst5HUIi1siFh3HQ1YJTAYCDM80QcY1QDh25yk0zz1HoUsfi3xWaTP4OkSH1BNR22WnOwPU6+5X1SUo6eZbBxngB484r/iq/h0jNGmYEbPeNC7tyCFW75iduqA4fpyTHh9IEALJhRWIKWVKAi1s3RU7QbK64wElhlDG7qGkBKrqoPmRXGKsmEqYhWnyDrCbCIuTwuWBzuLz7LZ7SsioXOLuu3ZbVh4dJlIbnUqB74CPszo3qV4ED3qS2rx2Qh1WSrTH5dVrRiYV8cuIaNyfkm6wLaTBPNKfDVDO7OfsKzjFc1H5QSA36pDWvBqeI//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8916" name="AutoShape 4" descr="data:image/jpeg;base64,/9j/4AAQSkZJRgABAQAAAQABAAD/2wCEAAkGBxMTEhUSExIVFhUXGBgXFhcXFRcVFRUVFxYXFxcXFRUYHSggGBolHRUVITEhJSkrLi4uFx8zODMtNygtLisBCgoKDg0OGhAQGi0lICUtLS0tLS0tLS0tLS0tLS0tLS0tLS0tLS0tLS0tLS0tLS0tLS0tLS0tLS0tLS0tLS0tLf/AABEIAJ8BPgMBIgACEQEDEQH/xAAcAAACAgMBAQAAAAAAAAAAAAAFBgMEAQIHAAj/xAA6EAABAwIEBAMGBAUEAwAAAAABAAIRAwQFEiExBkFRcRMiYTKBkaGx8AdCwdEUI1Jy4TOCkvFDYoP/xAAZAQADAQEBAAAAAAAAAAAAAAACAwQBAAX/xAApEQACAwACAQQCAQQDAAAAAAAAAQIDESExEgQyQVETIsFxgdHwFFJh/9oADAMBAAIRAxEAPwDt68vLyE08tgtVkLkcZXl5eRGENwdD2Xztxwf5tQcy8z2X0VW2Xz7+IzSLxwA3+9FPZ2VUCthLT4gGwB1XZrJ3kbHQfRcqwmy1mZj4z69V1OzP8pvYLz73rPWojiCTHadlSq3TJj70UF1cHLlafggRoVHExIHWY/77JaQYffeMa6NI566qtX4jpMJE7TvzQo4dWcMrQGgQJO8eiH1uE3g5nOLjMjfL9UyKQEtGKz4opvdlkAdeXxRSldNMlrgfmk2lgsDcj5iY5zyWlrYVaRJaYB256c+fzXNBJDtXY1wlU6bCNjp0P6Klg1V2U5zJ22VsOLdUtoYvolqNPRRkaKxTfIVd79YQNBJkZb6LLaZ5rcvhQ1roNB9ESRzZkUvcvEgEBBLziSk0wXLFTiKkW7x0TYw4FymMQMaysOqJbpcS0yNCD1HMK3bYs1y1xATDtNbPCpWN81xgaK69yFo0VeKaALXHo35rmFxIPbkurY87yu9T8guZ41SPiRy3TqH8CPUr5Kdl7QA66pywN4FekGa6iT1ISrb0I1A57+5NnBdqX3dMcgR/lUvkk6R9EWfsjsFZUNAQAFMqI9EMuzy8vLyIE8sFZWCsONSo3FbuUZQMNEy8vBeRAnlkLCyFxxleXl5EYR1Fw/8AES2z3TnDdpE+oXcKi5dx3Y+G81ObiFNcVen7FXBbQOeCDoZ0j76ptw4kUsp3GiFYRVzhtVrRzBA6jnCOsozBGx3XmT9x7MPaSW1s0wXDqrTmtGwj4aLzjDQFRr1oW7gUYab1aoHP/PuUHjoVd4hyEntsqD8YDPbDgOsSPkhxseoxwY25Xe/dSm18sAf9Jfw/FGP9h4PbkjtnegiCiTa7AlX9GHW+unp9VXuQRp99UXaRyVW9tzuN/wBNP2WiumU6Fb4LbMNdVRqyHZB39yka0ieywJmlWrvqhuJPMED3/H/Kt1AoHsJ0KKKMesVsUwwn3zsqbMCOzSZ779/ROzbdnPVWrei0awEz8mAfh0R7bhmuNQQOs6j6ovTw6pTGYjXoNQfie6aswWtWOYkeiz8mm/gwC4fyI315R96QmNtSRKG1rcbt+G/vHRWLatrrz+saoGdmAvGmkiPUD5pP4itP5hIGggTymNk63mpHQOJ+CA4sMxJOwGnfmUVbxg3LULlKnAnkPqnP8KrbPdSeWp7pRykkAbarpX4U2cPc6OQCrRBPo61SUi0YFuqonnM8vLy8iMPLBWVqVhxgrQhbrBQsJHgVtK0BWViZ2GyyFgLZEjDywVlaPctbORHVfC5r+Jt5LABvJTZxDi4ptMHVc5uqnjB7zqQfkVFdYXelq2Ra4Mtj4QPvTKykAdkP4coBtMD0RhrVC+WenuIr3ASzi2KNZOYhrBu4mJ7JruGyEp4tgrajhnEtGscp6rl2OreoVK/FjnZW0KYguDAX9Ttol7iDG7qhcvt6zWhzHZXAaxIB0cDroV1W1wigGwWNI6dUrcQcMW7nFzaYzbk6ySqoTrXaEWVXTeQlgq0mOL5a7LU3BGk+k/oU0YNjTyQyqIeOfJ3+UuPwoNJAke8q1h2HXAe1whwnUOn67grJpSXA+tTh7jo+H3x5o66CyUr2BLQJYTr/ALmzyI5j1R+m7yKdBWR1gW6EOJCzR1C1uzrstsP3RJGSjiKmIXTWaEhLd1jmsBY4llzzBknWBqeyR7+5IdlBg841j0lOhXoqVighyGPgGJzO6Dl36IrRvqrgDAHpK5jReQDlkfU+9SYtUdTrEUqz3M0yu1aTIBIInSDI9yb/AMdPonfrXDtHTmX7wfM0j1Bn5bq/Qvg4aFINpib6TaLvENXOwuqD+g5iAJ5mACjlpiLXjxGHQauadxG/r2SZ0+JXX6hWLRrpvlSVGAEHSVTsTJEbHVGBSBASTLOwbdUtQlDiqvE+v0CeLpkuASRx1T3hHV7hV3tKNm2WtfyK7T+HWH5LdriNXarj9hR0t6Q1LiJ7E6r6DwmkG02NHIBVw5Z59+qIRatlqFsqkeezy8vLyIw8sFZWCsONV4rKwsNNAt2hagKQBCka2eCyvLBKME84oVi18GNKv1nwEjcVX+h1U908Q+mGsU+KMZknVRcGOztqzsUpY1eZnHVOPA9qTaF7dySpLFkNPRo5sSGfCmw2PuETahGEnkUXpqcqZiqFWuLeVfLVo9i7AYzwC1rERuhF5aGdP3TLWdG6GXlfksxFcJyFe4w8ak6n9VTZSqtP7cx6pjY6SZGuymo22YyQj3B2v5IcGpOyku3OnYI0PZUdKlyUz2aLlyLfYIut1i3HNZrU1IxhCOKCnmCxxAwMb4gEmYOnpukTFMrzIbBXT723zAtKTb/BsrjA06eibXNIntqbQs2dOHdk22FsxwBMIbTsIdA5orhlu4GOS2bfwZXFLsPUralk9lu3KFTbgrcxqUhldz6EdCiVraAoza2obsleTNniKuE2ZaACIjYI0GaLQNUp2S2L3SlWb5hKTeLqcnuSnS7bMHokzHZq3DaTe59yKHZ0+VhJwPTa+u1zh7IAb3XcLX2R2XJeF8P8IeIfuF0HBcaZUGhCdRPlknrq8SSGRpWwUFJ6mBV6Z5LRsvLy8iBPLy8vLTjCwVssLDjVoW6wFlYjWeUb3LZxVDEroMaSUMpYjYx1grG8baw5BqSuecU3pIKKGr4lRzz7kq8T1YBUEpeUj0IQ8UJN/V1MrsvBtsKdowDm2VwjEa0mF23gHEW1bSnrq0QR6hFen4oZ6dpyZPh9Uiq5p6lH6ZS3Vflut9xKYablIWNFsFZIlRMcpAUSFNFK+oIDcUSm005Qy5tvRbKv5KaLs4YDo0dUQo0tNFt4Gqu0KK5QHWWpI0tbUuIAGpRpuBN/M4ntor2EWQY3MRq75BWa4VldKS1njX+slKeRfAAq4HQGuQ/8nfuoauBsI8hLSOuoP7ItcFYt9kzwj9AK+zvyYl3li5jocI++XVAcUtZldRvrRtRuVw7HmOySMXsjTMHY7O5H0U868PT9N6lWcPsRqttBkD79FZs3aondW0rShZ6pfJXiL9mSUbtmmFSsqAACJ0XaLsJrP/Dei3da1CpPE0UL3IJARXJFUKT61UNuHOA1iPimu4qw0lDcKsmvLnuGsrPgJZ5LSSpWIty7o0pLwbH3sdM8058Sw22qAf0n6LklGqnVR/Um9XP9kd74a4qa8AOOqcqFwHCQV8zWOLlh0K6VwlxaTDXFOjNx7IZVqXR1hrluhlneB4BBV1r1TGekso4TLy1DlsmAHl5eXlxxgLBK0zLR9SEGhYerVICTeIr7NIB0RXFcSHsgpOxKtuorrN4RZTX8lLCHyHdylbiupqQmHA6ktd3KV+LXblKh7h76OfXT/MVdwrFq1EzTeWzvGx9yqkSSpG01c8zGSLU9R0bh+8qPIqOcSeq6RaVZA7LnXDlI06Ace6c8LutB2ledYueD1KW3HkN8lu1yrUashbF2yFDfEvUXrFdsqBr1irXA0Tk+BXg/Lg1qQNVJgjPFqwfZbqfXoF6lYOfq45W+u57BSC6yDLTGVvX8x961LGmzZy2LjHv7+hnNZomSNN9dlo9wc0EGQdikbEbZxGYTP1aUW4Bui6jUomZovhpP9DxnaPcS4e4J8LvJ+OEFvpPxw809CdVVL68bRpVKrjDWCSfl+qsXD4O0JO46uzUtzQpDMXPZn1gNY0h5knqWtEeqKUsWg0wc5KIXHFIf/p0SWxOZxy/KD6KpcVnVTly6Hl6nnKF4ZWysYXAhp0cPv3osy58PMAJnY9Akwm5dl1lMa/YgbeYYWHdruZiZHqQoG240Vqm85y4nVTEAwdieXIn06LHH6GQufUiIUoW7XLJ0Veq9CxyWlk1J0XnKpTfqpnO0S2bmAzHq8M05lWcIdDBCCY1c6P1gN3VTh/GXObC7xeCvOKfIfx5mei5nUQuUX9m6k4grpGJ3UNklI+KYiHEghPr0j9RJTloADjKauHKxDglyplJ0TPwvbkmUdnQiHZ0W2xd9KnmHJFME44pVNCYKVr50UXdlyuzxJzKroJ9ooa9zg6xLeT6stL1rxIKuseuO8G4++ACdF0/D70PAKfCzeGIsqzkLLyjpvUiemIaKNWrAlL+KYxuApMavxEApVuXqCyz4RbXX8smNwSTqhd4/2ipwVQuj5HnupmURQP4ZryKg9SgHFvPVY4ZxDLWewncrPE8GSnpZIHdQiTqjGA2ni1Wt+KE3DYcnT8NqGZ7ndFTN5HSeK/bBnv6ZyClT6KfAKjgIdvsUW8ACTGqp2hyvfoJOoUEnqPRp4kMFg7QjorkQhuGFzyQBJ0+KbMNsIgmPU8h6Dr3RVwcuhl1sa1rKVtZOdrEDqf06ojSsWNgxJ6n9ByRFzR0VDGbzw2EN9o6N9PVVeEYLWef+adslFfIMxS/82QctXfsoLNs+Z2wEn9AqFvSkydequOphsCTG5E6KP8zb1l7rUI+KNbqoS1z3f7R193RacIYi2gK/jgsc94I0nyBgAd5eU5lk1M7yeTfqta9u14g7iSD0XRk1LzRsoKUPCXyG8fumi3dWY4OGkEGQSTAj4pYrWsN2mBJ9TuSo8DpONW4tJlj6RqtHSoxzYI7yPgitdwcGnkR9QmWy80mLoh+FuPf+Pj+QUwB1MTsRH9pH2FjPNPKScw02+BWLdhDHsPJ2nYiP2UOH1yZHULJPxzBjW6RULjUtO4KneC+GhV8SowQ8bjf1CtYY8HbcooT8uBM45ygj/DggA7/1fv1Q28tiw+k78ii5dAW9sJmRIO4OxTHBSBr9RKH9AEDqFHd1YBRi9wnTNT/48/8AaUrY48hh3B+aTKLT5LI2xmtQn8R3ZggHfdbcKiOazdYUalPPrO6lwCllMJvHjhBN7PS1xVXhiShB3TVxg6GBJPiI61wIm+S/SpCU38POAgJQw8TumnC6eUSssDgMmLvmkQOiRLXh8uqZiOacaLi4K9QtglqTignFPsjweyyAJmw7FPDcBKEueGNlUrWtmJf8EKb7OaT4OrWV2HCQUQY9IOB3+UgE6JxoV5EquuzUR2V4zndncF7Q4mZUFy/VaYI6aTT6LNfWVA+y1Hg/RVKgmk/3qZp0Kiaf5bx3WMKPZyatXNOu4g8/1RSrf+I1Bca0rO7laW1aNFb46kyfckz17S5pw/C5/meEq1HSmb8N9Kz+y6T/AEaMXuTOj1fTdT4bw9Ue5tSofDbyH539m8u6iF34ThUEEtMwdim7hfFadzL/APyDdp5Dq30U9UVJ8jpzlBai9h+GtYIDQ0dOZ/uPNXTUA0C2qFVHPVnt4RJzN6yevUDW5zsN0p1rkve559w9OivYnemp5AfKPmeqotpKO+zyeLo9H0tXgtl2zNA8zt+qrXteAVbrENBKG2dPO4uOw0Hf7+qjnvSKo/8AZhDDKEMzO6Zj3PL6LWfKXnnss1KegAJ+OnwVa4rlxFNmriQ1o9SU5S1KKQPzpHglUnE6eVriBSqNeQCWgnKQHHYHREruiGvqtGzXmOzgHx7pIROnRbQ8MDQB3md1JGpPcqjicNru6VGh49S3yn5ZVTOHjWSRt87dX1/IDc3zHUiR8e6EM8lRzZ9R2P2UduYB+iW8euMj6buoIJ+BH6qRvS1dheSdx+ygsxkcRy3Clw6uHNCmuaPMI48PRUvotvqSJ5q7ZmQEJe/yA/FXMLqy3RWRZHKPAXhVMWwSlcsy1AQeTm6OH79irtuQVNlhM7FeTXQgYhgVS3EEZmcnDbsRyKFW1sAZAXVXQRG45jkl/FOG2uBdR8rv6T7J7dEmVf0MjZ9nIONrrzBiVaTJKI8S1HG4e1wgtcWkdCNFBZUJTF+sRXukEcPoTHROFhb6AKhhGH6CR6pmt6IaEiUh6WHqNIBSeJzVd9wJhB8exPK3KNzohS1mt4SX+IGpU8Nmw9oq7bnpsEDw+mWMn87t0Uo1YC1mIPW9ZMOG4zlEOKTKNXVWqlaANVibXRzimVeEboOoN7K9XckTgHEyHGkT2T1V3WWRyRkHqNBstKI8rx6KVoWtFup7Jb6GLs5BxIIrO7oax6LcYCK7u6BtK9GtbBEdjybL7aqdfw3oHM9/JIds0ucGjcmF2ThrDxQotbzI1Srn4rA6+XpcxF8DXZD8FxR9tXZVbsDqP6mncLfFHSInshjSTUY3q4fUKWLzkqxNYzuvih7A5uxEhAMVvfyNP9x/RQ/xz6TSwahw0nkVScwuaI0M/wDaK31GrF2dT6bwlr6+CzSCnOglVLZ2qxf3OUbpCfBTjbwpX9wSco3JhXrOmGNA+fVDsKp53Gqdtm/Qn79UVe0NEoM3kOeL9SK+rBoUXBrQ+5LjqGNJ7EnKD8JS9xLiUeVu50A5orwpbVKNN5eYdViRza1swJ6nMZTKZftr+DLa3+JpdsYMRxinn8INdUkx5R9ED4mrubQFZhJ8F4PrlcQ1zT8Wn3LNWuKdUcp1B9RuJW2MQbe7pxp4bnt9wn9vgqoyc09J5UxrcXH/AH7A9DE/G3UfEFhnomJzN87e43HvEoBhdfKYTnaVMzQpkiif68oWOGr/AG1TbnkJAvKJtrss/I7zN7O5e4yE32dxLQuT+DJrckbXdUhrgNVLg1SAPVROE68vqs2phxhMrnzjE2Q/Xga7fXUK7CG4VUkIlKtR58uyMhLvGuP/AMLQdkP81wIb6f8AsjeKXzKNN1R5gN+Z5Aeq5DxLfuuSXOOp26AcgEMpYbGOiHlLnFx1JMk9SUx4JZTB5c1rY4X6Jow+0gAdEuc9HRjhbs6EAKPFr0MEK49wa2Uo4pdZnxKXFaa2E7StILigj3eLVLz7LFLXvA2nA3OnxVG4JYBTG51KNIFsK21fMc3LkrYfqgttVgR0V2hcc1jRuhWlW1W91X2Q91aP1VzD255dy5IHwEuTmOH3jqNZr556rsVhdirTa4cwuL3TJCdfw9xaWmi7lt2VF0PKPl9E1cvGWfY9A8ltS9r3LRxWaI1URUjlXHLP55S9RolxAA1TPxv/AKzlHwfSa+qJCurllek1sdsGDg/hkMirU9rkOidKj4WKYDQqtZ+qklJyesojFLhFS880qpb1Iq0+YDm/VXXjc81jBrDxa4nZvmPr0Qt4hkeWO9U53DoNlu1/mjktiMje6iZTIYep0HoCp/kpZva1gWud0KFXYNZwY06E6no0bq3WGSkWN3OnvKxhtHwxlOp5lC228DjxsgpRohrQAIAEDshmL3eUIjVqQEt3DDWqZfyjV3boO6ZJ4sArWvWVsItw+obh/wD8weQ/q7nl/lMlhU8yFXRyjy6ctOiI4LSy0szjJe+B6Bo/z8kdTXQyyXG/2KuNUs2aN2nM39QoLqo99PyggljmGdiXNLY+aI3rZ1VMEgQmKecIGXSEKkS0iRBGh78034LX0S7xRRyVZH5hm9+xV3ALmQh3k6S2JLxpa5mNqjemdf7XRPwMfNQ4VdzSPUBGqnmERIMg+vVK1IeBWfSmWmCOx+/khfZkfbgxWF1npNPeSpAYMqhg7cst5HUIi1siFh3HQ1YJTAYCDM80QcY1QDh25yk0zz1HoUsfi3xWaTP4OkSH1BNR22WnOwPU6+5X1SUo6eZbBxngB484r/iq/h0jNGmYEbPeNC7tyCFW75iduqA4fpyTHh9IEALJhRWIKWVKAi1s3RU7QbK64wElhlDG7qGkBKrqoPmRXGKsmEqYhWnyDrCbCIuTwuWBzuLz7LZ7SsioXOLuu3ZbVh4dJlIbnUqB74CPszo3qV4ED3qS2rx2Qh1WSrTH5dVrRiYV8cuIaNyfkm6wLaTBPNKfDVDO7OfsKzjFc1H5QSA36pDWvBqeI//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642910" y="1000108"/>
            <a:ext cx="8001056" cy="2585323"/>
          </a:xfrm>
          <a:prstGeom prst="rect">
            <a:avLst/>
          </a:prstGeom>
          <a:solidFill>
            <a:schemeClr val="accent1">
              <a:lumMod val="20000"/>
              <a:lumOff val="80000"/>
            </a:schemeClr>
          </a:solidFill>
        </p:spPr>
        <p:txBody>
          <a:bodyPr wrap="square">
            <a:spAutoFit/>
          </a:bodyPr>
          <a:lstStyle/>
          <a:p>
            <a:r>
              <a:rPr lang="es-ES" b="1" dirty="0" smtClean="0"/>
              <a:t>Acciones sobre los factores de riesgo del diabético: Se incluye el tratamiento farmacológico</a:t>
            </a:r>
          </a:p>
          <a:p>
            <a:endParaRPr lang="es-ES" b="1" dirty="0" smtClean="0"/>
          </a:p>
          <a:p>
            <a:r>
              <a:rPr lang="es-ES" dirty="0" smtClean="0"/>
              <a:t>1 Intervención sobre el habito de fumar</a:t>
            </a:r>
          </a:p>
          <a:p>
            <a:r>
              <a:rPr lang="es-ES" dirty="0" smtClean="0"/>
              <a:t>2 Hipertensión Arterial: </a:t>
            </a:r>
          </a:p>
          <a:p>
            <a:r>
              <a:rPr lang="es-ES" dirty="0" smtClean="0"/>
              <a:t>3 Sobre la </a:t>
            </a:r>
            <a:r>
              <a:rPr lang="es-ES" dirty="0" err="1" smtClean="0"/>
              <a:t>dislipidemia</a:t>
            </a:r>
            <a:r>
              <a:rPr lang="es-ES" dirty="0" smtClean="0"/>
              <a:t>: es necesario indicar: </a:t>
            </a:r>
          </a:p>
          <a:p>
            <a:r>
              <a:rPr lang="es-ES" dirty="0" smtClean="0"/>
              <a:t>- Colesterol total </a:t>
            </a:r>
          </a:p>
          <a:p>
            <a:r>
              <a:rPr lang="es-ES" dirty="0" smtClean="0"/>
              <a:t>- HDL –Colesterol </a:t>
            </a:r>
          </a:p>
          <a:p>
            <a:r>
              <a:rPr lang="es-ES" dirty="0" smtClean="0"/>
              <a:t>- Triglicéridos </a:t>
            </a:r>
          </a:p>
        </p:txBody>
      </p:sp>
      <p:sp>
        <p:nvSpPr>
          <p:cNvPr id="4098" name="AutoShape 2" descr="Resultado de imagen para Síndrome Pulmonar por Hantaviru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9 Rectángulo"/>
          <p:cNvSpPr/>
          <p:nvPr/>
        </p:nvSpPr>
        <p:spPr>
          <a:xfrm>
            <a:off x="6143636" y="571480"/>
            <a:ext cx="2492990" cy="369332"/>
          </a:xfrm>
          <a:prstGeom prst="rect">
            <a:avLst/>
          </a:prstGeom>
          <a:solidFill>
            <a:schemeClr val="bg1">
              <a:lumMod val="95000"/>
            </a:schemeClr>
          </a:solidFill>
        </p:spPr>
        <p:txBody>
          <a:bodyPr wrap="none">
            <a:spAutoFit/>
          </a:bodyPr>
          <a:lstStyle/>
          <a:p>
            <a:r>
              <a:rPr lang="es-ES" b="1" dirty="0" smtClean="0"/>
              <a:t>Diabetes </a:t>
            </a:r>
            <a:r>
              <a:rPr lang="es-ES" b="1" dirty="0" err="1" smtClean="0"/>
              <a:t>Mellitus</a:t>
            </a:r>
            <a:r>
              <a:rPr lang="es-ES" b="1" dirty="0" smtClean="0"/>
              <a:t> </a:t>
            </a:r>
          </a:p>
        </p:txBody>
      </p:sp>
      <p:pic>
        <p:nvPicPr>
          <p:cNvPr id="18434" name="Picture 2" descr="Resultado de imagen para RIESGO DIABETES"/>
          <p:cNvPicPr>
            <a:picLocks noChangeAspect="1" noChangeArrowheads="1"/>
          </p:cNvPicPr>
          <p:nvPr/>
        </p:nvPicPr>
        <p:blipFill>
          <a:blip r:embed="rId2" cstate="print"/>
          <a:srcRect/>
          <a:stretch>
            <a:fillRect/>
          </a:stretch>
        </p:blipFill>
        <p:spPr bwMode="auto">
          <a:xfrm>
            <a:off x="1633558" y="3662382"/>
            <a:ext cx="5867400" cy="2552700"/>
          </a:xfrm>
          <a:prstGeom prst="rect">
            <a:avLst/>
          </a:prstGeom>
          <a:noFill/>
        </p:spPr>
      </p:pic>
    </p:spTree>
  </p:cSld>
  <p:clrMapOvr>
    <a:masterClrMapping/>
  </p:clrMapOvr>
  <p:transition>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571472" y="571480"/>
            <a:ext cx="5500726" cy="646331"/>
          </a:xfrm>
          <a:prstGeom prst="rect">
            <a:avLst/>
          </a:prstGeom>
          <a:solidFill>
            <a:schemeClr val="accent1">
              <a:lumMod val="20000"/>
              <a:lumOff val="80000"/>
            </a:schemeClr>
          </a:solidFill>
        </p:spPr>
        <p:txBody>
          <a:bodyPr wrap="square">
            <a:spAutoFit/>
          </a:bodyPr>
          <a:lstStyle/>
          <a:p>
            <a:pPr algn="ctr"/>
            <a:r>
              <a:rPr lang="es-ES" b="1" dirty="0" smtClean="0"/>
              <a:t>ENFERMEDAD BRONCOPULMONAR OBSTRUCTIVA CRÓNICA</a:t>
            </a:r>
            <a:endParaRPr lang="es-ES" dirty="0" smtClean="0"/>
          </a:p>
        </p:txBody>
      </p:sp>
      <p:sp>
        <p:nvSpPr>
          <p:cNvPr id="14" name="13 Rectángulo"/>
          <p:cNvSpPr/>
          <p:nvPr/>
        </p:nvSpPr>
        <p:spPr>
          <a:xfrm>
            <a:off x="571472" y="2143116"/>
            <a:ext cx="3429024" cy="2862322"/>
          </a:xfrm>
          <a:prstGeom prst="rect">
            <a:avLst/>
          </a:prstGeom>
          <a:solidFill>
            <a:schemeClr val="accent1">
              <a:lumMod val="20000"/>
              <a:lumOff val="80000"/>
            </a:schemeClr>
          </a:solidFill>
        </p:spPr>
        <p:txBody>
          <a:bodyPr wrap="square">
            <a:spAutoFit/>
          </a:bodyPr>
          <a:lstStyle/>
          <a:p>
            <a:pPr algn="ctr"/>
            <a:r>
              <a:rPr lang="es-ES" dirty="0" smtClean="0"/>
              <a:t>Proceso caracterizado por la presencia de obstrucción al flujo aéreo, generalmente progresiva, a veces acompañada de </a:t>
            </a:r>
            <a:r>
              <a:rPr lang="es-ES" dirty="0" err="1" smtClean="0"/>
              <a:t>hiperreactividad</a:t>
            </a:r>
            <a:r>
              <a:rPr lang="es-ES" dirty="0" smtClean="0"/>
              <a:t> de las vías aéreas y parcialmente reversible, secundaria a bronquitis crónica y enfisema. </a:t>
            </a:r>
          </a:p>
        </p:txBody>
      </p:sp>
      <p:sp>
        <p:nvSpPr>
          <p:cNvPr id="10" name="9 CuadroTexto"/>
          <p:cNvSpPr txBox="1"/>
          <p:nvPr/>
        </p:nvSpPr>
        <p:spPr>
          <a:xfrm>
            <a:off x="6929454" y="571480"/>
            <a:ext cx="1643074" cy="369332"/>
          </a:xfrm>
          <a:prstGeom prst="rect">
            <a:avLst/>
          </a:prstGeom>
          <a:solidFill>
            <a:schemeClr val="bg1">
              <a:lumMod val="95000"/>
            </a:schemeClr>
          </a:solidFill>
        </p:spPr>
        <p:txBody>
          <a:bodyPr wrap="square" rtlCol="0">
            <a:spAutoFit/>
          </a:bodyPr>
          <a:lstStyle/>
          <a:p>
            <a:pPr algn="ctr"/>
            <a:r>
              <a:rPr lang="es-ES" dirty="0" smtClean="0"/>
              <a:t>EBPOC</a:t>
            </a:r>
            <a:endParaRPr lang="es-ES" dirty="0"/>
          </a:p>
        </p:txBody>
      </p:sp>
      <p:pic>
        <p:nvPicPr>
          <p:cNvPr id="2" name="Picture 2" descr="Resultado de imagen para ENFERMEDAD BRONCOPULMONAR"/>
          <p:cNvPicPr>
            <a:picLocks noChangeAspect="1" noChangeArrowheads="1"/>
          </p:cNvPicPr>
          <p:nvPr/>
        </p:nvPicPr>
        <p:blipFill>
          <a:blip r:embed="rId2" cstate="print"/>
          <a:srcRect/>
          <a:stretch>
            <a:fillRect/>
          </a:stretch>
        </p:blipFill>
        <p:spPr bwMode="auto">
          <a:xfrm>
            <a:off x="4357686" y="1643050"/>
            <a:ext cx="4217674" cy="3905254"/>
          </a:xfrm>
          <a:prstGeom prst="rect">
            <a:avLst/>
          </a:prstGeom>
          <a:noFill/>
        </p:spPr>
      </p:pic>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9 Rectángulo"/>
          <p:cNvSpPr/>
          <p:nvPr/>
        </p:nvSpPr>
        <p:spPr>
          <a:xfrm>
            <a:off x="428596" y="1000108"/>
            <a:ext cx="3929090" cy="4801314"/>
          </a:xfrm>
          <a:prstGeom prst="rect">
            <a:avLst/>
          </a:prstGeom>
          <a:solidFill>
            <a:schemeClr val="accent1">
              <a:lumMod val="20000"/>
              <a:lumOff val="80000"/>
            </a:schemeClr>
          </a:solidFill>
        </p:spPr>
        <p:txBody>
          <a:bodyPr wrap="square">
            <a:spAutoFit/>
          </a:bodyPr>
          <a:lstStyle/>
          <a:p>
            <a:r>
              <a:rPr lang="es-ES" b="1" dirty="0" smtClean="0"/>
              <a:t>Factores de riesgo </a:t>
            </a:r>
          </a:p>
          <a:p>
            <a:endParaRPr lang="es-ES" b="1" dirty="0" smtClean="0"/>
          </a:p>
          <a:p>
            <a:r>
              <a:rPr lang="es-ES" b="1" dirty="0" smtClean="0"/>
              <a:t>Se han confirmado dos factores de riesgo capaces de producir la enfermedad: </a:t>
            </a:r>
          </a:p>
          <a:p>
            <a:r>
              <a:rPr lang="es-ES" b="1" dirty="0" smtClean="0"/>
              <a:t>1 Consumo de tabaco</a:t>
            </a:r>
            <a:r>
              <a:rPr lang="es-ES" dirty="0" smtClean="0"/>
              <a:t>: principal factor de riesgo y responsable del 90% de los casos con un claro efecto dosis respuesta es decir, a mayor consumo de tabaco, mayor descenso de la función pulmonar </a:t>
            </a:r>
          </a:p>
          <a:p>
            <a:r>
              <a:rPr lang="es-ES" b="1" dirty="0" smtClean="0"/>
              <a:t>2 Déficit de Alfa 1 </a:t>
            </a:r>
            <a:r>
              <a:rPr lang="es-ES" b="1" dirty="0" err="1" smtClean="0"/>
              <a:t>Antitripsina</a:t>
            </a:r>
            <a:r>
              <a:rPr lang="es-ES" dirty="0" smtClean="0"/>
              <a:t>: como producto hereditario en la transmisión autonómica recesiva </a:t>
            </a:r>
          </a:p>
        </p:txBody>
      </p:sp>
      <p:sp>
        <p:nvSpPr>
          <p:cNvPr id="9" name="8 CuadroTexto"/>
          <p:cNvSpPr txBox="1"/>
          <p:nvPr/>
        </p:nvSpPr>
        <p:spPr>
          <a:xfrm>
            <a:off x="6929454" y="571480"/>
            <a:ext cx="1643074" cy="369332"/>
          </a:xfrm>
          <a:prstGeom prst="rect">
            <a:avLst/>
          </a:prstGeom>
          <a:solidFill>
            <a:schemeClr val="bg1">
              <a:lumMod val="95000"/>
            </a:schemeClr>
          </a:solidFill>
        </p:spPr>
        <p:txBody>
          <a:bodyPr wrap="square" rtlCol="0">
            <a:spAutoFit/>
          </a:bodyPr>
          <a:lstStyle/>
          <a:p>
            <a:pPr algn="ctr"/>
            <a:r>
              <a:rPr lang="es-ES" dirty="0" smtClean="0"/>
              <a:t>EBPOC</a:t>
            </a:r>
            <a:endParaRPr lang="es-ES" dirty="0"/>
          </a:p>
        </p:txBody>
      </p:sp>
      <p:pic>
        <p:nvPicPr>
          <p:cNvPr id="16386" name="Picture 2" descr="Resultado de imagen para TABAQUISMO"/>
          <p:cNvPicPr>
            <a:picLocks noChangeAspect="1" noChangeArrowheads="1"/>
          </p:cNvPicPr>
          <p:nvPr/>
        </p:nvPicPr>
        <p:blipFill>
          <a:blip r:embed="rId2" cstate="print"/>
          <a:srcRect/>
          <a:stretch>
            <a:fillRect/>
          </a:stretch>
        </p:blipFill>
        <p:spPr bwMode="auto">
          <a:xfrm>
            <a:off x="4500562" y="1571612"/>
            <a:ext cx="4143404" cy="3429001"/>
          </a:xfrm>
          <a:prstGeom prst="rect">
            <a:avLst/>
          </a:prstGeom>
          <a:noFill/>
        </p:spPr>
      </p:pic>
    </p:spTree>
  </p:cSld>
  <p:clrMapOvr>
    <a:masterClrMapping/>
  </p:clrMapOvr>
  <p:transition>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 name="13 Rectángulo"/>
          <p:cNvSpPr/>
          <p:nvPr/>
        </p:nvSpPr>
        <p:spPr>
          <a:xfrm>
            <a:off x="571472" y="500042"/>
            <a:ext cx="4214842" cy="2031325"/>
          </a:xfrm>
          <a:prstGeom prst="rect">
            <a:avLst/>
          </a:prstGeom>
          <a:solidFill>
            <a:schemeClr val="bg1"/>
          </a:solidFill>
        </p:spPr>
        <p:txBody>
          <a:bodyPr wrap="square">
            <a:spAutoFit/>
          </a:bodyPr>
          <a:lstStyle/>
          <a:p>
            <a:r>
              <a:rPr lang="es-ES" b="1" dirty="0" smtClean="0"/>
              <a:t>Existen otros factores como </a:t>
            </a:r>
          </a:p>
          <a:p>
            <a:r>
              <a:rPr lang="es-ES" dirty="0" smtClean="0"/>
              <a:t>1 Alteraciones del crecimiento pulmonar en el bajo peso. </a:t>
            </a:r>
          </a:p>
          <a:p>
            <a:r>
              <a:rPr lang="es-ES" dirty="0" smtClean="0"/>
              <a:t>2 Infecciones víricas a repetición </a:t>
            </a:r>
          </a:p>
          <a:p>
            <a:r>
              <a:rPr lang="es-ES" dirty="0" smtClean="0"/>
              <a:t>3 Contaminantes atmosféricos </a:t>
            </a:r>
          </a:p>
          <a:p>
            <a:r>
              <a:rPr lang="es-ES" dirty="0" smtClean="0"/>
              <a:t>4 Exposiciones laborales </a:t>
            </a:r>
          </a:p>
          <a:p>
            <a:r>
              <a:rPr lang="es-ES" dirty="0" smtClean="0"/>
              <a:t>5 Dieta inadecuada. </a:t>
            </a:r>
          </a:p>
        </p:txBody>
      </p:sp>
      <p:sp>
        <p:nvSpPr>
          <p:cNvPr id="9" name="8 CuadroTexto"/>
          <p:cNvSpPr txBox="1"/>
          <p:nvPr/>
        </p:nvSpPr>
        <p:spPr>
          <a:xfrm>
            <a:off x="6929454" y="571480"/>
            <a:ext cx="1643074" cy="369332"/>
          </a:xfrm>
          <a:prstGeom prst="rect">
            <a:avLst/>
          </a:prstGeom>
          <a:solidFill>
            <a:schemeClr val="bg1">
              <a:lumMod val="95000"/>
            </a:schemeClr>
          </a:solidFill>
        </p:spPr>
        <p:txBody>
          <a:bodyPr wrap="square" rtlCol="0">
            <a:spAutoFit/>
          </a:bodyPr>
          <a:lstStyle/>
          <a:p>
            <a:pPr algn="ctr"/>
            <a:r>
              <a:rPr lang="es-ES" dirty="0" smtClean="0"/>
              <a:t>EBPOC</a:t>
            </a:r>
            <a:endParaRPr lang="es-ES" dirty="0"/>
          </a:p>
        </p:txBody>
      </p:sp>
      <p:pic>
        <p:nvPicPr>
          <p:cNvPr id="15362" name="Picture 2" descr="Resultado de imagen para CONTAMINACION AMBIENTAL"/>
          <p:cNvPicPr>
            <a:picLocks noChangeAspect="1" noChangeArrowheads="1"/>
          </p:cNvPicPr>
          <p:nvPr/>
        </p:nvPicPr>
        <p:blipFill>
          <a:blip r:embed="rId2" cstate="print"/>
          <a:srcRect t="13542" r="16210" b="14583"/>
          <a:stretch>
            <a:fillRect/>
          </a:stretch>
        </p:blipFill>
        <p:spPr bwMode="auto">
          <a:xfrm>
            <a:off x="642910" y="2571744"/>
            <a:ext cx="7858180" cy="3791709"/>
          </a:xfrm>
          <a:prstGeom prst="rect">
            <a:avLst/>
          </a:prstGeom>
          <a:noFill/>
        </p:spPr>
      </p:pic>
    </p:spTree>
  </p:cSld>
  <p:clrMapOvr>
    <a:masterClrMapping/>
  </p:clrMapOvr>
  <p:transition>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5072066" y="1857364"/>
            <a:ext cx="3600432" cy="2585323"/>
          </a:xfrm>
          <a:prstGeom prst="rect">
            <a:avLst/>
          </a:prstGeom>
          <a:solidFill>
            <a:schemeClr val="accent1">
              <a:lumMod val="20000"/>
              <a:lumOff val="80000"/>
            </a:schemeClr>
          </a:solidFill>
        </p:spPr>
        <p:txBody>
          <a:bodyPr wrap="square">
            <a:spAutoFit/>
          </a:bodyPr>
          <a:lstStyle/>
          <a:p>
            <a:r>
              <a:rPr lang="es-ES" b="1" dirty="0" smtClean="0"/>
              <a:t>Medidas de control </a:t>
            </a:r>
          </a:p>
          <a:p>
            <a:endParaRPr lang="es-ES" b="1" dirty="0" smtClean="0"/>
          </a:p>
          <a:p>
            <a:r>
              <a:rPr lang="es-ES" b="1" dirty="0" smtClean="0"/>
              <a:t>Tres estrategias fundamentales: </a:t>
            </a:r>
          </a:p>
          <a:p>
            <a:endParaRPr lang="es-ES" b="1" dirty="0" smtClean="0"/>
          </a:p>
          <a:p>
            <a:endParaRPr lang="es-ES" b="1" dirty="0" smtClean="0"/>
          </a:p>
          <a:p>
            <a:r>
              <a:rPr lang="es-ES" dirty="0" smtClean="0"/>
              <a:t>1 Prevención primaria </a:t>
            </a:r>
          </a:p>
          <a:p>
            <a:r>
              <a:rPr lang="es-ES" dirty="0" smtClean="0"/>
              <a:t>2 Prevención secundaria </a:t>
            </a:r>
          </a:p>
          <a:p>
            <a:r>
              <a:rPr lang="es-ES" dirty="0" smtClean="0"/>
              <a:t>3 Prevención terciaria. </a:t>
            </a:r>
          </a:p>
        </p:txBody>
      </p:sp>
      <p:pic>
        <p:nvPicPr>
          <p:cNvPr id="16386" name="Picture 2" descr="Resultado de imagen para hta riesgo"/>
          <p:cNvPicPr>
            <a:picLocks noChangeAspect="1" noChangeArrowheads="1"/>
          </p:cNvPicPr>
          <p:nvPr/>
        </p:nvPicPr>
        <p:blipFill>
          <a:blip r:embed="rId2" cstate="print"/>
          <a:srcRect l="22059"/>
          <a:stretch>
            <a:fillRect/>
          </a:stretch>
        </p:blipFill>
        <p:spPr bwMode="auto">
          <a:xfrm>
            <a:off x="428596" y="1500173"/>
            <a:ext cx="4669754" cy="3348133"/>
          </a:xfrm>
          <a:prstGeom prst="rect">
            <a:avLst/>
          </a:prstGeom>
          <a:noFill/>
        </p:spPr>
      </p:pic>
      <p:sp>
        <p:nvSpPr>
          <p:cNvPr id="8" name="7 CuadroTexto"/>
          <p:cNvSpPr txBox="1"/>
          <p:nvPr/>
        </p:nvSpPr>
        <p:spPr>
          <a:xfrm>
            <a:off x="6929454" y="571480"/>
            <a:ext cx="1643074" cy="369332"/>
          </a:xfrm>
          <a:prstGeom prst="rect">
            <a:avLst/>
          </a:prstGeom>
          <a:solidFill>
            <a:schemeClr val="bg1">
              <a:lumMod val="95000"/>
            </a:schemeClr>
          </a:solidFill>
        </p:spPr>
        <p:txBody>
          <a:bodyPr wrap="square" rtlCol="0">
            <a:spAutoFit/>
          </a:bodyPr>
          <a:lstStyle/>
          <a:p>
            <a:pPr algn="ctr"/>
            <a:r>
              <a:rPr lang="es-ES" dirty="0" smtClean="0"/>
              <a:t>EBPOC</a:t>
            </a:r>
            <a:endParaRPr lang="es-ES" dirty="0"/>
          </a:p>
        </p:txBody>
      </p:sp>
    </p:spTree>
  </p:cSld>
  <p:clrMapOvr>
    <a:masterClrMapping/>
  </p:clrMapOvr>
  <p:transition>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357158" y="1214422"/>
            <a:ext cx="4429156" cy="3970318"/>
          </a:xfrm>
          <a:prstGeom prst="rect">
            <a:avLst/>
          </a:prstGeom>
          <a:solidFill>
            <a:schemeClr val="accent1">
              <a:lumMod val="20000"/>
              <a:lumOff val="80000"/>
            </a:schemeClr>
          </a:solidFill>
        </p:spPr>
        <p:txBody>
          <a:bodyPr wrap="square">
            <a:spAutoFit/>
          </a:bodyPr>
          <a:lstStyle/>
          <a:p>
            <a:pPr algn="ctr"/>
            <a:r>
              <a:rPr lang="es-ES" b="1" dirty="0" smtClean="0"/>
              <a:t>Medidas de control están dirigidas al: </a:t>
            </a:r>
          </a:p>
          <a:p>
            <a:pPr algn="ctr"/>
            <a:endParaRPr lang="es-ES" b="1" dirty="0" smtClean="0"/>
          </a:p>
          <a:p>
            <a:pPr algn="ctr"/>
            <a:r>
              <a:rPr lang="es-ES" dirty="0" smtClean="0"/>
              <a:t>- Diagnóstico precoz. </a:t>
            </a:r>
          </a:p>
          <a:p>
            <a:pPr algn="ctr"/>
            <a:r>
              <a:rPr lang="es-ES" dirty="0" smtClean="0"/>
              <a:t>- Tratamiento oportuno. Deben considerarse como una de las medidas imprescindibles las acciones no farmacológicas encaminadas a las modificaciones de estilos de vidas y si con ello no se consigue el control de la HT debe añadirse tratamiento farmacológico seleccionando el medicamento adecuado para cada paciente. </a:t>
            </a:r>
          </a:p>
        </p:txBody>
      </p:sp>
      <p:pic>
        <p:nvPicPr>
          <p:cNvPr id="15362" name="Picture 2" descr="Resultado de imagen para hta riesgo"/>
          <p:cNvPicPr>
            <a:picLocks noChangeAspect="1" noChangeArrowheads="1"/>
          </p:cNvPicPr>
          <p:nvPr/>
        </p:nvPicPr>
        <p:blipFill>
          <a:blip r:embed="rId2" cstate="print"/>
          <a:srcRect l="8704" r="30432"/>
          <a:stretch>
            <a:fillRect/>
          </a:stretch>
        </p:blipFill>
        <p:spPr bwMode="auto">
          <a:xfrm>
            <a:off x="4786314" y="1214422"/>
            <a:ext cx="3972315" cy="4348159"/>
          </a:xfrm>
          <a:prstGeom prst="rect">
            <a:avLst/>
          </a:prstGeom>
          <a:noFill/>
        </p:spPr>
      </p:pic>
      <p:sp>
        <p:nvSpPr>
          <p:cNvPr id="8" name="7 CuadroTexto"/>
          <p:cNvSpPr txBox="1"/>
          <p:nvPr/>
        </p:nvSpPr>
        <p:spPr>
          <a:xfrm>
            <a:off x="6929454" y="571480"/>
            <a:ext cx="1643074" cy="369332"/>
          </a:xfrm>
          <a:prstGeom prst="rect">
            <a:avLst/>
          </a:prstGeom>
          <a:solidFill>
            <a:schemeClr val="bg1">
              <a:lumMod val="95000"/>
            </a:schemeClr>
          </a:solidFill>
        </p:spPr>
        <p:txBody>
          <a:bodyPr wrap="square" rtlCol="0">
            <a:spAutoFit/>
          </a:bodyPr>
          <a:lstStyle/>
          <a:p>
            <a:pPr algn="ctr"/>
            <a:r>
              <a:rPr lang="es-ES" dirty="0" smtClean="0"/>
              <a:t>EBPOC</a:t>
            </a:r>
            <a:endParaRPr lang="es-ES" dirty="0"/>
          </a:p>
        </p:txBody>
      </p:sp>
    </p:spTree>
  </p:cSld>
  <p:clrMapOvr>
    <a:masterClrMapping/>
  </p:clrMapOvr>
  <p:transition>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500034" y="1571612"/>
            <a:ext cx="4357718" cy="2862322"/>
          </a:xfrm>
          <a:prstGeom prst="rect">
            <a:avLst/>
          </a:prstGeom>
          <a:solidFill>
            <a:schemeClr val="accent1">
              <a:lumMod val="20000"/>
              <a:lumOff val="80000"/>
            </a:schemeClr>
          </a:solidFill>
        </p:spPr>
        <p:txBody>
          <a:bodyPr wrap="square">
            <a:spAutoFit/>
          </a:bodyPr>
          <a:lstStyle/>
          <a:p>
            <a:r>
              <a:rPr lang="es-ES" b="1" dirty="0" smtClean="0"/>
              <a:t>Prevención primaria </a:t>
            </a:r>
          </a:p>
          <a:p>
            <a:r>
              <a:rPr lang="es-ES" dirty="0" smtClean="0"/>
              <a:t>1 Consiste en evitar el consumo de tabaco </a:t>
            </a:r>
          </a:p>
          <a:p>
            <a:r>
              <a:rPr lang="es-ES" dirty="0" smtClean="0"/>
              <a:t>2 Promover la deshabituación tabáquica. </a:t>
            </a:r>
          </a:p>
          <a:p>
            <a:r>
              <a:rPr lang="es-ES" dirty="0" smtClean="0"/>
              <a:t>3 Evitar la exposición a contaminantes del aire en el domicilio y en el trabajo. </a:t>
            </a:r>
          </a:p>
          <a:p>
            <a:r>
              <a:rPr lang="es-ES" dirty="0" smtClean="0"/>
              <a:t>4 Detección precoz del déficit de Alfa 1 </a:t>
            </a:r>
            <a:r>
              <a:rPr lang="es-ES" dirty="0" err="1" smtClean="0"/>
              <a:t>Antitripsina</a:t>
            </a:r>
            <a:endParaRPr lang="es-ES" dirty="0" smtClean="0"/>
          </a:p>
        </p:txBody>
      </p:sp>
      <p:sp>
        <p:nvSpPr>
          <p:cNvPr id="8" name="7 CuadroTexto"/>
          <p:cNvSpPr txBox="1"/>
          <p:nvPr/>
        </p:nvSpPr>
        <p:spPr>
          <a:xfrm>
            <a:off x="6929454" y="571480"/>
            <a:ext cx="1643074" cy="369332"/>
          </a:xfrm>
          <a:prstGeom prst="rect">
            <a:avLst/>
          </a:prstGeom>
          <a:solidFill>
            <a:schemeClr val="bg1">
              <a:lumMod val="95000"/>
            </a:schemeClr>
          </a:solidFill>
        </p:spPr>
        <p:txBody>
          <a:bodyPr wrap="square" rtlCol="0">
            <a:spAutoFit/>
          </a:bodyPr>
          <a:lstStyle/>
          <a:p>
            <a:pPr algn="ctr"/>
            <a:r>
              <a:rPr lang="es-ES" dirty="0" smtClean="0"/>
              <a:t>EBPOC</a:t>
            </a:r>
            <a:endParaRPr lang="es-ES" dirty="0"/>
          </a:p>
        </p:txBody>
      </p:sp>
      <p:pic>
        <p:nvPicPr>
          <p:cNvPr id="12290" name="Picture 2" descr="Resultado de imagen para PREVENCION DEL TABAQUISMO"/>
          <p:cNvPicPr>
            <a:picLocks noChangeAspect="1" noChangeArrowheads="1"/>
          </p:cNvPicPr>
          <p:nvPr/>
        </p:nvPicPr>
        <p:blipFill>
          <a:blip r:embed="rId2" cstate="print"/>
          <a:srcRect/>
          <a:stretch>
            <a:fillRect/>
          </a:stretch>
        </p:blipFill>
        <p:spPr bwMode="auto">
          <a:xfrm>
            <a:off x="5072066" y="1142984"/>
            <a:ext cx="3571875" cy="4762500"/>
          </a:xfrm>
          <a:prstGeom prst="rect">
            <a:avLst/>
          </a:prstGeom>
          <a:noFill/>
        </p:spPr>
      </p:pic>
    </p:spTree>
  </p:cSld>
  <p:clrMapOvr>
    <a:masterClrMapping/>
  </p:clrMapOvr>
  <p:transition>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500034" y="714356"/>
            <a:ext cx="3786214" cy="5355312"/>
          </a:xfrm>
          <a:prstGeom prst="rect">
            <a:avLst/>
          </a:prstGeom>
          <a:solidFill>
            <a:schemeClr val="accent1">
              <a:lumMod val="20000"/>
              <a:lumOff val="80000"/>
            </a:schemeClr>
          </a:solidFill>
        </p:spPr>
        <p:txBody>
          <a:bodyPr wrap="square">
            <a:spAutoFit/>
          </a:bodyPr>
          <a:lstStyle/>
          <a:p>
            <a:r>
              <a:rPr lang="es-ES" b="1" dirty="0" smtClean="0"/>
              <a:t>Prevención secundaria </a:t>
            </a:r>
          </a:p>
          <a:p>
            <a:r>
              <a:rPr lang="es-ES" dirty="0" smtClean="0"/>
              <a:t>1 El diagnostico temprano de la obstrucción del flujo aéreo. </a:t>
            </a:r>
          </a:p>
          <a:p>
            <a:r>
              <a:rPr lang="es-ES" dirty="0" smtClean="0"/>
              <a:t>2 Indicar el tratamiento apropiado, con el objetivo de mantener la función pulmonar y enlentecer el proceso morboso. </a:t>
            </a:r>
          </a:p>
          <a:p>
            <a:r>
              <a:rPr lang="es-ES" dirty="0" smtClean="0"/>
              <a:t>3 Es importante tener en cuenta que sin el abandono del hábito de fumar el resto de las medidas que se realicen no tendrán ningún efecto. </a:t>
            </a:r>
          </a:p>
          <a:p>
            <a:r>
              <a:rPr lang="es-ES" dirty="0" smtClean="0"/>
              <a:t>4 La supervivencia en los que no abandonen este hábito, es de un 50 % mientras que para las personas que si abandonen el hábito es de un 80% de supervivencia. </a:t>
            </a:r>
          </a:p>
        </p:txBody>
      </p:sp>
      <p:sp>
        <p:nvSpPr>
          <p:cNvPr id="11" name="10 CuadroTexto"/>
          <p:cNvSpPr txBox="1"/>
          <p:nvPr/>
        </p:nvSpPr>
        <p:spPr>
          <a:xfrm>
            <a:off x="6929454" y="571480"/>
            <a:ext cx="1643074" cy="369332"/>
          </a:xfrm>
          <a:prstGeom prst="rect">
            <a:avLst/>
          </a:prstGeom>
          <a:solidFill>
            <a:schemeClr val="bg1">
              <a:lumMod val="95000"/>
            </a:schemeClr>
          </a:solidFill>
        </p:spPr>
        <p:txBody>
          <a:bodyPr wrap="square" rtlCol="0">
            <a:spAutoFit/>
          </a:bodyPr>
          <a:lstStyle/>
          <a:p>
            <a:pPr algn="ctr"/>
            <a:r>
              <a:rPr lang="es-ES" dirty="0" smtClean="0"/>
              <a:t>EBPOC</a:t>
            </a:r>
            <a:endParaRPr lang="es-ES" dirty="0"/>
          </a:p>
        </p:txBody>
      </p:sp>
      <p:pic>
        <p:nvPicPr>
          <p:cNvPr id="11266" name="Picture 2" descr="Resultado de imagen para PREVENCION DEL TABAQUISMO"/>
          <p:cNvPicPr>
            <a:picLocks noChangeAspect="1" noChangeArrowheads="1"/>
          </p:cNvPicPr>
          <p:nvPr/>
        </p:nvPicPr>
        <p:blipFill>
          <a:blip r:embed="rId2" cstate="print"/>
          <a:srcRect/>
          <a:stretch>
            <a:fillRect/>
          </a:stretch>
        </p:blipFill>
        <p:spPr bwMode="auto">
          <a:xfrm>
            <a:off x="4429124" y="1928802"/>
            <a:ext cx="4014953" cy="2671770"/>
          </a:xfrm>
          <a:prstGeom prst="rect">
            <a:avLst/>
          </a:prstGeom>
          <a:noFill/>
        </p:spPr>
      </p:pic>
    </p:spTree>
  </p:cSld>
  <p:clrMapOvr>
    <a:masterClrMapping/>
  </p:clrMapOvr>
  <p:transition>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PREVENCION DEL TABAQUISMO"/>
          <p:cNvPicPr>
            <a:picLocks noChangeAspect="1" noChangeArrowheads="1"/>
          </p:cNvPicPr>
          <p:nvPr/>
        </p:nvPicPr>
        <p:blipFill>
          <a:blip r:embed="rId2" cstate="print"/>
          <a:srcRect/>
          <a:stretch>
            <a:fillRect/>
          </a:stretch>
        </p:blipFill>
        <p:spPr bwMode="auto">
          <a:xfrm>
            <a:off x="357158" y="428604"/>
            <a:ext cx="5648325" cy="3638551"/>
          </a:xfrm>
          <a:prstGeom prst="rect">
            <a:avLst/>
          </a:prstGeom>
          <a:noFill/>
        </p:spPr>
      </p:pic>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428596" y="3786190"/>
            <a:ext cx="8358246" cy="2585323"/>
          </a:xfrm>
          <a:prstGeom prst="rect">
            <a:avLst/>
          </a:prstGeom>
          <a:solidFill>
            <a:schemeClr val="accent1">
              <a:lumMod val="20000"/>
              <a:lumOff val="80000"/>
            </a:schemeClr>
          </a:solidFill>
        </p:spPr>
        <p:txBody>
          <a:bodyPr wrap="square">
            <a:spAutoFit/>
          </a:bodyPr>
          <a:lstStyle/>
          <a:p>
            <a:r>
              <a:rPr lang="es-ES" b="1" dirty="0" smtClean="0"/>
              <a:t>Prevención terciaria </a:t>
            </a:r>
          </a:p>
          <a:p>
            <a:endParaRPr lang="es-ES" b="1" dirty="0" smtClean="0"/>
          </a:p>
          <a:p>
            <a:r>
              <a:rPr lang="es-ES" dirty="0" smtClean="0"/>
              <a:t>1 Mejorar la calidad de vida de los pacientes mediante el control de los síntomas, la prevención de complicaciones y la adaptación del paciente a sus limitaciones. Esta demostrado de al rehabilitación pulmonar incrementa la capacidad física del paciente lo que le permite realizar actividades cotidianas además que reduce la mortalidad, el numero de ingresos, la ansiedad, depresión y los síntomas respiratorios. </a:t>
            </a:r>
          </a:p>
        </p:txBody>
      </p:sp>
      <p:sp>
        <p:nvSpPr>
          <p:cNvPr id="8" name="7 CuadroTexto"/>
          <p:cNvSpPr txBox="1"/>
          <p:nvPr/>
        </p:nvSpPr>
        <p:spPr>
          <a:xfrm>
            <a:off x="6643702" y="1928802"/>
            <a:ext cx="1643074" cy="369332"/>
          </a:xfrm>
          <a:prstGeom prst="rect">
            <a:avLst/>
          </a:prstGeom>
          <a:solidFill>
            <a:schemeClr val="bg1">
              <a:lumMod val="95000"/>
            </a:schemeClr>
          </a:solidFill>
        </p:spPr>
        <p:txBody>
          <a:bodyPr wrap="square" rtlCol="0">
            <a:spAutoFit/>
          </a:bodyPr>
          <a:lstStyle/>
          <a:p>
            <a:pPr algn="ctr"/>
            <a:r>
              <a:rPr lang="es-ES" dirty="0" smtClean="0"/>
              <a:t>EBPOC</a:t>
            </a:r>
            <a:endParaRPr lang="es-ES" dirty="0"/>
          </a:p>
        </p:txBody>
      </p:sp>
    </p:spTree>
  </p:cSld>
  <p:clrMapOvr>
    <a:masterClrMapping/>
  </p:clrMapOvr>
  <p:transition>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357190" y="714356"/>
            <a:ext cx="8429652" cy="3139321"/>
          </a:xfrm>
          <a:prstGeom prst="rect">
            <a:avLst/>
          </a:prstGeom>
          <a:solidFill>
            <a:schemeClr val="accent1">
              <a:lumMod val="20000"/>
              <a:lumOff val="80000"/>
            </a:schemeClr>
          </a:solidFill>
        </p:spPr>
        <p:txBody>
          <a:bodyPr wrap="square">
            <a:spAutoFit/>
          </a:bodyPr>
          <a:lstStyle/>
          <a:p>
            <a:r>
              <a:rPr lang="es-ES" b="1" dirty="0" smtClean="0"/>
              <a:t>Programa de rehabilitación </a:t>
            </a:r>
          </a:p>
          <a:p>
            <a:endParaRPr lang="es-ES" b="1" dirty="0" smtClean="0"/>
          </a:p>
          <a:p>
            <a:r>
              <a:rPr lang="es-ES" dirty="0" smtClean="0"/>
              <a:t>1 Educación sanitaria: dirigida al paciente y sus familiares. </a:t>
            </a:r>
          </a:p>
          <a:p>
            <a:r>
              <a:rPr lang="es-ES" dirty="0" smtClean="0"/>
              <a:t>2 Regímenes de ejercicio físico: mejoran la disnea. </a:t>
            </a:r>
          </a:p>
          <a:p>
            <a:r>
              <a:rPr lang="es-ES" dirty="0" smtClean="0"/>
              <a:t>3 Control de infecciones respiratorias a través de tratamiento medico, y vacunación frente a la gripe y el neumococo. </a:t>
            </a:r>
          </a:p>
          <a:p>
            <a:r>
              <a:rPr lang="es-ES" dirty="0" smtClean="0"/>
              <a:t>4 Terapia ocupacional: buscando mantener al paciente activo. </a:t>
            </a:r>
          </a:p>
          <a:p>
            <a:r>
              <a:rPr lang="es-ES" dirty="0" smtClean="0"/>
              <a:t>5 Rehabilitación psicosocial: a través de técnicas de relajación y terapia individual y familiar. </a:t>
            </a:r>
          </a:p>
          <a:p>
            <a:r>
              <a:rPr lang="es-ES" dirty="0" smtClean="0"/>
              <a:t>6 Apoyo psicológico.: para evitar depresión ansiedad y temores asociados a ejercicios. </a:t>
            </a:r>
          </a:p>
        </p:txBody>
      </p:sp>
      <p:sp>
        <p:nvSpPr>
          <p:cNvPr id="10" name="9 CuadroTexto"/>
          <p:cNvSpPr txBox="1"/>
          <p:nvPr/>
        </p:nvSpPr>
        <p:spPr>
          <a:xfrm>
            <a:off x="6929454" y="571480"/>
            <a:ext cx="1643074" cy="369332"/>
          </a:xfrm>
          <a:prstGeom prst="rect">
            <a:avLst/>
          </a:prstGeom>
          <a:solidFill>
            <a:schemeClr val="bg1">
              <a:lumMod val="95000"/>
            </a:schemeClr>
          </a:solidFill>
        </p:spPr>
        <p:txBody>
          <a:bodyPr wrap="square" rtlCol="0">
            <a:spAutoFit/>
          </a:bodyPr>
          <a:lstStyle/>
          <a:p>
            <a:pPr algn="ctr"/>
            <a:r>
              <a:rPr lang="es-ES" dirty="0" smtClean="0"/>
              <a:t>EBPOC</a:t>
            </a:r>
            <a:endParaRPr lang="es-ES" dirty="0"/>
          </a:p>
        </p:txBody>
      </p:sp>
      <p:pic>
        <p:nvPicPr>
          <p:cNvPr id="9218" name="Picture 2" descr="Resultado de imagen para PREVENCION DEL TABAQUISMO"/>
          <p:cNvPicPr>
            <a:picLocks noChangeAspect="1" noChangeArrowheads="1"/>
          </p:cNvPicPr>
          <p:nvPr/>
        </p:nvPicPr>
        <p:blipFill>
          <a:blip r:embed="rId2" cstate="print"/>
          <a:srcRect t="20672" b="4910"/>
          <a:stretch>
            <a:fillRect/>
          </a:stretch>
        </p:blipFill>
        <p:spPr bwMode="auto">
          <a:xfrm>
            <a:off x="1571604" y="3929066"/>
            <a:ext cx="6143668" cy="2571768"/>
          </a:xfrm>
          <a:prstGeom prst="rect">
            <a:avLst/>
          </a:prstGeom>
          <a:noFill/>
        </p:spPr>
      </p:pic>
    </p:spTree>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572000" y="1142984"/>
            <a:ext cx="4000528" cy="3693319"/>
          </a:xfrm>
          <a:prstGeom prst="rect">
            <a:avLst/>
          </a:prstGeom>
        </p:spPr>
        <p:txBody>
          <a:bodyPr wrap="square">
            <a:spAutoFit/>
          </a:bodyPr>
          <a:lstStyle/>
          <a:p>
            <a:endParaRPr lang="es-ES" dirty="0" smtClean="0"/>
          </a:p>
          <a:p>
            <a:r>
              <a:rPr lang="es-ES" b="1" dirty="0" smtClean="0"/>
              <a:t> El Cáncer</a:t>
            </a:r>
          </a:p>
          <a:p>
            <a:endParaRPr lang="es-ES" dirty="0" smtClean="0"/>
          </a:p>
          <a:p>
            <a:r>
              <a:rPr lang="es-ES" dirty="0" smtClean="0"/>
              <a:t> Es aquella enfermedad caracterizada por un crecimiento y propagación descontrolada de células anormales en el cuerpo, se considera una enfermedad mística en la cual las células se han hecho independientes de los mecanismos del huésped que controlan el crecimiento en condiciones normales, </a:t>
            </a:r>
            <a:endParaRPr lang="es-ES" dirty="0"/>
          </a:p>
        </p:txBody>
      </p:sp>
      <p:sp>
        <p:nvSpPr>
          <p:cNvPr id="5" name="4 Rectángulo"/>
          <p:cNvSpPr/>
          <p:nvPr/>
        </p:nvSpPr>
        <p:spPr>
          <a:xfrm>
            <a:off x="7143768" y="500042"/>
            <a:ext cx="1468672" cy="369332"/>
          </a:xfrm>
          <a:prstGeom prst="rect">
            <a:avLst/>
          </a:prstGeom>
          <a:solidFill>
            <a:schemeClr val="bg1">
              <a:lumMod val="95000"/>
            </a:schemeClr>
          </a:solidFill>
        </p:spPr>
        <p:txBody>
          <a:bodyPr wrap="none">
            <a:spAutoFit/>
          </a:bodyPr>
          <a:lstStyle/>
          <a:p>
            <a:r>
              <a:rPr lang="es-ES" b="1" dirty="0" smtClean="0"/>
              <a:t> El Cáncer</a:t>
            </a:r>
          </a:p>
        </p:txBody>
      </p:sp>
      <p:pic>
        <p:nvPicPr>
          <p:cNvPr id="35842" name="Picture 2" descr="Resultado de imagen para cancer de pulmon"/>
          <p:cNvPicPr>
            <a:picLocks noChangeAspect="1" noChangeArrowheads="1"/>
          </p:cNvPicPr>
          <p:nvPr/>
        </p:nvPicPr>
        <p:blipFill>
          <a:blip r:embed="rId2" cstate="print"/>
          <a:srcRect/>
          <a:stretch>
            <a:fillRect/>
          </a:stretch>
        </p:blipFill>
        <p:spPr bwMode="auto">
          <a:xfrm>
            <a:off x="571472" y="1714488"/>
            <a:ext cx="3810000" cy="3048001"/>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CIRROSIS HEPATICA"/>
          <p:cNvPicPr>
            <a:picLocks noChangeAspect="1" noChangeArrowheads="1"/>
          </p:cNvPicPr>
          <p:nvPr/>
        </p:nvPicPr>
        <p:blipFill>
          <a:blip r:embed="rId2" cstate="print"/>
          <a:srcRect/>
          <a:stretch>
            <a:fillRect/>
          </a:stretch>
        </p:blipFill>
        <p:spPr bwMode="auto">
          <a:xfrm>
            <a:off x="4286248" y="1643050"/>
            <a:ext cx="4495800" cy="3371851"/>
          </a:xfrm>
          <a:prstGeom prst="rect">
            <a:avLst/>
          </a:prstGeom>
          <a:noFill/>
        </p:spPr>
      </p:pic>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428596" y="1071546"/>
            <a:ext cx="4000528" cy="4801314"/>
          </a:xfrm>
          <a:prstGeom prst="rect">
            <a:avLst/>
          </a:prstGeom>
          <a:solidFill>
            <a:schemeClr val="accent1">
              <a:lumMod val="20000"/>
              <a:lumOff val="80000"/>
            </a:schemeClr>
          </a:solidFill>
        </p:spPr>
        <p:txBody>
          <a:bodyPr wrap="square">
            <a:spAutoFit/>
          </a:bodyPr>
          <a:lstStyle/>
          <a:p>
            <a:r>
              <a:rPr lang="es-ES" b="1" dirty="0" smtClean="0"/>
              <a:t>Cirrosis </a:t>
            </a:r>
            <a:r>
              <a:rPr lang="es-ES" b="1" dirty="0" smtClean="0"/>
              <a:t>hepática </a:t>
            </a:r>
            <a:endParaRPr lang="es-ES" b="1" dirty="0" smtClean="0"/>
          </a:p>
          <a:p>
            <a:endParaRPr lang="es-ES" b="1" dirty="0" smtClean="0"/>
          </a:p>
          <a:p>
            <a:pPr algn="ctr"/>
            <a:r>
              <a:rPr lang="es-ES" dirty="0" smtClean="0"/>
              <a:t>Es la etapa evolutiva final de muchas hepatopatías. Esta se define como la consecuencia de un daño acumulado en el hígado habitualmente durante varios años, caracterizada por la acumulación de fibrosis o cicatrices en el tejido hepático. Estos cambios del tejido interfieren con la estructura y funcionamiento normal del hígado ocasionándose las complicaciones en la circulación de la sangre a través de dicho órganos y en sus funciones. </a:t>
            </a:r>
          </a:p>
        </p:txBody>
      </p:sp>
      <p:sp>
        <p:nvSpPr>
          <p:cNvPr id="10" name="9 Rectángulo"/>
          <p:cNvSpPr/>
          <p:nvPr/>
        </p:nvSpPr>
        <p:spPr>
          <a:xfrm>
            <a:off x="6000760" y="571480"/>
            <a:ext cx="2573140" cy="369332"/>
          </a:xfrm>
          <a:prstGeom prst="rect">
            <a:avLst/>
          </a:prstGeom>
          <a:solidFill>
            <a:schemeClr val="bg1">
              <a:lumMod val="95000"/>
            </a:schemeClr>
          </a:solidFill>
        </p:spPr>
        <p:txBody>
          <a:bodyPr wrap="none">
            <a:spAutoFit/>
          </a:bodyPr>
          <a:lstStyle/>
          <a:p>
            <a:r>
              <a:rPr lang="es-ES" b="1" dirty="0" smtClean="0"/>
              <a:t>Cirrosis hepáticas </a:t>
            </a:r>
          </a:p>
        </p:txBody>
      </p:sp>
    </p:spTree>
  </p:cSld>
  <p:clrMapOvr>
    <a:masterClrMapping/>
  </p:clrMapOvr>
  <p:transition>
    <p:push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571472" y="1285860"/>
            <a:ext cx="4429156" cy="3139321"/>
          </a:xfrm>
          <a:prstGeom prst="rect">
            <a:avLst/>
          </a:prstGeom>
          <a:solidFill>
            <a:schemeClr val="accent1">
              <a:lumMod val="20000"/>
              <a:lumOff val="80000"/>
            </a:schemeClr>
          </a:solidFill>
        </p:spPr>
        <p:txBody>
          <a:bodyPr wrap="square">
            <a:spAutoFit/>
          </a:bodyPr>
          <a:lstStyle/>
          <a:p>
            <a:r>
              <a:rPr lang="es-ES" b="1" dirty="0" smtClean="0"/>
              <a:t>Diagnostico: </a:t>
            </a:r>
          </a:p>
          <a:p>
            <a:endParaRPr lang="es-ES" b="1" dirty="0" smtClean="0"/>
          </a:p>
          <a:p>
            <a:r>
              <a:rPr lang="es-ES" dirty="0" smtClean="0"/>
              <a:t>-Suele ser entre los 40 y 60 años</a:t>
            </a:r>
          </a:p>
          <a:p>
            <a:r>
              <a:rPr lang="es-ES" dirty="0" smtClean="0"/>
              <a:t> -Es más común en el hombre, probablemente por la mayor incidencia de sus factores etiológicos en estos. </a:t>
            </a:r>
          </a:p>
          <a:p>
            <a:r>
              <a:rPr lang="es-ES" dirty="0" smtClean="0"/>
              <a:t>-Se considera una patología irreversible, aunque la supervivencia de los enfermos compensados es relativamente prolongada. </a:t>
            </a:r>
          </a:p>
        </p:txBody>
      </p:sp>
      <p:sp>
        <p:nvSpPr>
          <p:cNvPr id="10" name="9 Rectángulo"/>
          <p:cNvSpPr/>
          <p:nvPr/>
        </p:nvSpPr>
        <p:spPr>
          <a:xfrm>
            <a:off x="6000760" y="571480"/>
            <a:ext cx="2573140" cy="369332"/>
          </a:xfrm>
          <a:prstGeom prst="rect">
            <a:avLst/>
          </a:prstGeom>
          <a:solidFill>
            <a:schemeClr val="bg1">
              <a:lumMod val="95000"/>
            </a:schemeClr>
          </a:solidFill>
        </p:spPr>
        <p:txBody>
          <a:bodyPr wrap="none">
            <a:spAutoFit/>
          </a:bodyPr>
          <a:lstStyle/>
          <a:p>
            <a:r>
              <a:rPr lang="es-ES" b="1" dirty="0" smtClean="0"/>
              <a:t>Cirrosis hepáticas </a:t>
            </a:r>
          </a:p>
        </p:txBody>
      </p:sp>
      <p:pic>
        <p:nvPicPr>
          <p:cNvPr id="7170" name="Picture 2" descr="Resultado de imagen para CIRROSIS HEPATICA"/>
          <p:cNvPicPr>
            <a:picLocks noChangeAspect="1" noChangeArrowheads="1"/>
          </p:cNvPicPr>
          <p:nvPr/>
        </p:nvPicPr>
        <p:blipFill>
          <a:blip r:embed="rId2" cstate="print"/>
          <a:srcRect l="4688" r="23437"/>
          <a:stretch>
            <a:fillRect/>
          </a:stretch>
        </p:blipFill>
        <p:spPr bwMode="auto">
          <a:xfrm>
            <a:off x="5357818" y="1643050"/>
            <a:ext cx="3286148" cy="3429001"/>
          </a:xfrm>
          <a:prstGeom prst="rect">
            <a:avLst/>
          </a:prstGeom>
          <a:noFill/>
        </p:spPr>
      </p:pic>
    </p:spTree>
  </p:cSld>
  <p:clrMapOvr>
    <a:masterClrMapping/>
  </p:clrMapOvr>
  <p:transition>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642910" y="1785926"/>
            <a:ext cx="3429024" cy="2862322"/>
          </a:xfrm>
          <a:prstGeom prst="rect">
            <a:avLst/>
          </a:prstGeom>
          <a:solidFill>
            <a:schemeClr val="accent1">
              <a:lumMod val="20000"/>
              <a:lumOff val="80000"/>
            </a:schemeClr>
          </a:solidFill>
        </p:spPr>
        <p:txBody>
          <a:bodyPr wrap="square">
            <a:spAutoFit/>
          </a:bodyPr>
          <a:lstStyle/>
          <a:p>
            <a:r>
              <a:rPr lang="es-ES" b="1" dirty="0" smtClean="0"/>
              <a:t>Clínica: </a:t>
            </a:r>
          </a:p>
          <a:p>
            <a:endParaRPr lang="es-ES" b="1" dirty="0" smtClean="0"/>
          </a:p>
          <a:p>
            <a:r>
              <a:rPr lang="es-ES" dirty="0" smtClean="0"/>
              <a:t>se presenta por uno de los siguientes síndromes:</a:t>
            </a:r>
          </a:p>
          <a:p>
            <a:endParaRPr lang="es-ES" dirty="0" smtClean="0"/>
          </a:p>
          <a:p>
            <a:r>
              <a:rPr lang="es-ES" dirty="0" smtClean="0"/>
              <a:t>-Insuficiencia hepática</a:t>
            </a:r>
          </a:p>
          <a:p>
            <a:r>
              <a:rPr lang="es-ES" dirty="0" smtClean="0"/>
              <a:t> -Hipertensión portal</a:t>
            </a:r>
          </a:p>
          <a:p>
            <a:r>
              <a:rPr lang="es-ES" dirty="0" smtClean="0"/>
              <a:t> -Síndrome ascítico </a:t>
            </a:r>
          </a:p>
          <a:p>
            <a:r>
              <a:rPr lang="es-ES" dirty="0" smtClean="0"/>
              <a:t>-Otras alteraciones hepáticas </a:t>
            </a:r>
          </a:p>
        </p:txBody>
      </p:sp>
      <p:sp>
        <p:nvSpPr>
          <p:cNvPr id="10" name="9 Rectángulo"/>
          <p:cNvSpPr/>
          <p:nvPr/>
        </p:nvSpPr>
        <p:spPr>
          <a:xfrm>
            <a:off x="6000760" y="571480"/>
            <a:ext cx="2573140" cy="369332"/>
          </a:xfrm>
          <a:prstGeom prst="rect">
            <a:avLst/>
          </a:prstGeom>
          <a:solidFill>
            <a:schemeClr val="bg1">
              <a:lumMod val="95000"/>
            </a:schemeClr>
          </a:solidFill>
        </p:spPr>
        <p:txBody>
          <a:bodyPr wrap="none">
            <a:spAutoFit/>
          </a:bodyPr>
          <a:lstStyle/>
          <a:p>
            <a:r>
              <a:rPr lang="es-ES" b="1" dirty="0" smtClean="0"/>
              <a:t>Cirrosis hepáticas </a:t>
            </a:r>
          </a:p>
        </p:txBody>
      </p:sp>
      <p:pic>
        <p:nvPicPr>
          <p:cNvPr id="6146" name="Picture 2" descr="Resultado de imagen para CIRROSIS HEPATICA SINTOMAS"/>
          <p:cNvPicPr>
            <a:picLocks noChangeAspect="1" noChangeArrowheads="1"/>
          </p:cNvPicPr>
          <p:nvPr/>
        </p:nvPicPr>
        <p:blipFill>
          <a:blip r:embed="rId2" cstate="print"/>
          <a:srcRect/>
          <a:stretch>
            <a:fillRect/>
          </a:stretch>
        </p:blipFill>
        <p:spPr bwMode="auto">
          <a:xfrm>
            <a:off x="4357686" y="3357562"/>
            <a:ext cx="4071966" cy="2743201"/>
          </a:xfrm>
          <a:prstGeom prst="rect">
            <a:avLst/>
          </a:prstGeom>
          <a:noFill/>
        </p:spPr>
      </p:pic>
      <p:pic>
        <p:nvPicPr>
          <p:cNvPr id="6148" name="Picture 4" descr="Resultado de imagen para CIRROSIS HEPATICA SINTOMAS"/>
          <p:cNvPicPr>
            <a:picLocks noChangeAspect="1" noChangeArrowheads="1"/>
          </p:cNvPicPr>
          <p:nvPr/>
        </p:nvPicPr>
        <p:blipFill>
          <a:blip r:embed="rId3" cstate="print"/>
          <a:srcRect/>
          <a:stretch>
            <a:fillRect/>
          </a:stretch>
        </p:blipFill>
        <p:spPr bwMode="auto">
          <a:xfrm>
            <a:off x="4357686" y="1000108"/>
            <a:ext cx="4071966" cy="2639991"/>
          </a:xfrm>
          <a:prstGeom prst="rect">
            <a:avLst/>
          </a:prstGeom>
          <a:noFill/>
        </p:spPr>
      </p:pic>
    </p:spTree>
  </p:cSld>
  <p:clrMapOvr>
    <a:masterClrMapping/>
  </p:clrMapOvr>
  <p:transition>
    <p:push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571472" y="1000108"/>
            <a:ext cx="8001056" cy="2862322"/>
          </a:xfrm>
          <a:prstGeom prst="rect">
            <a:avLst/>
          </a:prstGeom>
          <a:solidFill>
            <a:schemeClr val="accent1">
              <a:lumMod val="20000"/>
              <a:lumOff val="80000"/>
            </a:schemeClr>
          </a:solidFill>
        </p:spPr>
        <p:txBody>
          <a:bodyPr wrap="square">
            <a:spAutoFit/>
          </a:bodyPr>
          <a:lstStyle/>
          <a:p>
            <a:r>
              <a:rPr lang="es-ES" dirty="0" smtClean="0"/>
              <a:t>La mortalidad varía considerablemente según: </a:t>
            </a:r>
          </a:p>
          <a:p>
            <a:endParaRPr lang="es-ES" dirty="0" smtClean="0"/>
          </a:p>
          <a:p>
            <a:r>
              <a:rPr lang="es-ES" b="1" dirty="0" smtClean="0"/>
              <a:t>La edad</a:t>
            </a:r>
            <a:r>
              <a:rPr lang="es-ES" dirty="0" smtClean="0"/>
              <a:t>: se conoce que aunque puede presentarse en cualquier momento la enfermedad es más frecuente después de los 40 años </a:t>
            </a:r>
            <a:r>
              <a:rPr lang="es-ES" b="1" dirty="0" smtClean="0"/>
              <a:t>Sexo: </a:t>
            </a:r>
            <a:r>
              <a:rPr lang="es-ES" dirty="0" smtClean="0"/>
              <a:t>en el masculino es de 2,3 veces mayor que en el femenino </a:t>
            </a:r>
            <a:r>
              <a:rPr lang="es-ES" b="1" dirty="0" smtClean="0"/>
              <a:t>Raza: </a:t>
            </a:r>
            <a:r>
              <a:rPr lang="es-ES" dirty="0" smtClean="0"/>
              <a:t>la negra es la más afectada </a:t>
            </a:r>
          </a:p>
          <a:p>
            <a:r>
              <a:rPr lang="es-ES" b="1" dirty="0" smtClean="0"/>
              <a:t>Distribución geográfica</a:t>
            </a:r>
            <a:r>
              <a:rPr lang="es-ES" dirty="0" smtClean="0"/>
              <a:t>: corresponde fundamentalmente a la frecuencia de los factores de riesgo con tasas superiores en los países con altas tasas de alcoholismo y en áreas endémicas de infección por los virus de la hepatitis B y C. </a:t>
            </a:r>
          </a:p>
        </p:txBody>
      </p:sp>
      <p:pic>
        <p:nvPicPr>
          <p:cNvPr id="7170" name="Picture 2" descr="Resultado de imagen para cardiopatia congenita factores de riesgo"/>
          <p:cNvPicPr>
            <a:picLocks noChangeAspect="1" noChangeArrowheads="1"/>
          </p:cNvPicPr>
          <p:nvPr/>
        </p:nvPicPr>
        <p:blipFill>
          <a:blip r:embed="rId2" cstate="print"/>
          <a:srcRect/>
          <a:stretch>
            <a:fillRect/>
          </a:stretch>
        </p:blipFill>
        <p:spPr bwMode="auto">
          <a:xfrm>
            <a:off x="2000232" y="3976708"/>
            <a:ext cx="5553075" cy="2381250"/>
          </a:xfrm>
          <a:prstGeom prst="rect">
            <a:avLst/>
          </a:prstGeom>
          <a:noFill/>
        </p:spPr>
      </p:pic>
      <p:sp>
        <p:nvSpPr>
          <p:cNvPr id="10" name="9 Rectángulo"/>
          <p:cNvSpPr/>
          <p:nvPr/>
        </p:nvSpPr>
        <p:spPr>
          <a:xfrm>
            <a:off x="6000760" y="571480"/>
            <a:ext cx="2573140" cy="369332"/>
          </a:xfrm>
          <a:prstGeom prst="rect">
            <a:avLst/>
          </a:prstGeom>
          <a:solidFill>
            <a:schemeClr val="bg1">
              <a:lumMod val="95000"/>
            </a:schemeClr>
          </a:solidFill>
        </p:spPr>
        <p:txBody>
          <a:bodyPr wrap="none">
            <a:spAutoFit/>
          </a:bodyPr>
          <a:lstStyle/>
          <a:p>
            <a:r>
              <a:rPr lang="es-ES" b="1" dirty="0" smtClean="0"/>
              <a:t>Cirrosis hepáticas </a:t>
            </a:r>
          </a:p>
        </p:txBody>
      </p:sp>
    </p:spTree>
  </p:cSld>
  <p:clrMapOvr>
    <a:masterClrMapping/>
  </p:clrMapOvr>
  <p:transition>
    <p:push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428596" y="428604"/>
            <a:ext cx="8429652" cy="2585323"/>
          </a:xfrm>
          <a:prstGeom prst="rect">
            <a:avLst/>
          </a:prstGeom>
          <a:solidFill>
            <a:schemeClr val="accent1">
              <a:lumMod val="20000"/>
              <a:lumOff val="80000"/>
            </a:schemeClr>
          </a:solidFill>
        </p:spPr>
        <p:txBody>
          <a:bodyPr wrap="square">
            <a:spAutoFit/>
          </a:bodyPr>
          <a:lstStyle/>
          <a:p>
            <a:r>
              <a:rPr lang="es-ES" b="1" dirty="0" smtClean="0"/>
              <a:t>Factores de Riesgo:</a:t>
            </a:r>
          </a:p>
          <a:p>
            <a:endParaRPr lang="es-ES" b="1" dirty="0" smtClean="0"/>
          </a:p>
          <a:p>
            <a:r>
              <a:rPr lang="es-ES" b="1" dirty="0" smtClean="0"/>
              <a:t> Consumo de alcohol</a:t>
            </a:r>
            <a:r>
              <a:rPr lang="es-ES" dirty="0" smtClean="0"/>
              <a:t>, el tiempo mínimo de alcoholismo es de 10 años. </a:t>
            </a:r>
          </a:p>
          <a:p>
            <a:r>
              <a:rPr lang="es-ES" b="1" dirty="0" smtClean="0"/>
              <a:t>La infección por el virus de la hepatitis B </a:t>
            </a:r>
            <a:r>
              <a:rPr lang="es-ES" dirty="0" smtClean="0"/>
              <a:t>aumenta el riesgo entre 5 y 25% de cirrosis, el problema es especialmente importante en las áreas de </a:t>
            </a:r>
            <a:r>
              <a:rPr lang="es-ES" dirty="0" err="1" smtClean="0"/>
              <a:t>endemicidad</a:t>
            </a:r>
            <a:r>
              <a:rPr lang="es-ES" dirty="0" smtClean="0"/>
              <a:t> por este virus como África, China, Alaska y el Norte de Canadá, donde entre el 70 y 90% de la población está infectada. Y el 8% son portadores crónicos del virus. </a:t>
            </a:r>
          </a:p>
        </p:txBody>
      </p:sp>
      <p:sp>
        <p:nvSpPr>
          <p:cNvPr id="11" name="10 Rectángulo"/>
          <p:cNvSpPr/>
          <p:nvPr/>
        </p:nvSpPr>
        <p:spPr>
          <a:xfrm>
            <a:off x="571472" y="3500438"/>
            <a:ext cx="2500330" cy="2031325"/>
          </a:xfrm>
          <a:prstGeom prst="rect">
            <a:avLst/>
          </a:prstGeom>
          <a:solidFill>
            <a:schemeClr val="bg1">
              <a:lumMod val="95000"/>
            </a:schemeClr>
          </a:solidFill>
        </p:spPr>
        <p:txBody>
          <a:bodyPr wrap="square">
            <a:spAutoFit/>
          </a:bodyPr>
          <a:lstStyle/>
          <a:p>
            <a:r>
              <a:rPr lang="es-ES" dirty="0" smtClean="0"/>
              <a:t>Esta infección es generalmente adquirida por: Relaciones sexuales no protegidas y adicción a drogas por vía parenteral </a:t>
            </a:r>
            <a:endParaRPr lang="es-ES" dirty="0"/>
          </a:p>
        </p:txBody>
      </p:sp>
      <p:sp>
        <p:nvSpPr>
          <p:cNvPr id="13" name="12 Rectángulo"/>
          <p:cNvSpPr/>
          <p:nvPr/>
        </p:nvSpPr>
        <p:spPr>
          <a:xfrm>
            <a:off x="6000760" y="571480"/>
            <a:ext cx="2573140" cy="369332"/>
          </a:xfrm>
          <a:prstGeom prst="rect">
            <a:avLst/>
          </a:prstGeom>
          <a:solidFill>
            <a:schemeClr val="bg1">
              <a:lumMod val="95000"/>
            </a:schemeClr>
          </a:solidFill>
        </p:spPr>
        <p:txBody>
          <a:bodyPr wrap="none">
            <a:spAutoFit/>
          </a:bodyPr>
          <a:lstStyle/>
          <a:p>
            <a:r>
              <a:rPr lang="es-ES" b="1" dirty="0" smtClean="0"/>
              <a:t>Cirrosis hepáticas </a:t>
            </a:r>
          </a:p>
        </p:txBody>
      </p:sp>
      <p:pic>
        <p:nvPicPr>
          <p:cNvPr id="4098" name="Picture 2" descr="Resultado de imagen para ALCOHOLISMO"/>
          <p:cNvPicPr>
            <a:picLocks noChangeAspect="1" noChangeArrowheads="1"/>
          </p:cNvPicPr>
          <p:nvPr/>
        </p:nvPicPr>
        <p:blipFill>
          <a:blip r:embed="rId2" cstate="print"/>
          <a:srcRect t="5989" b="7750"/>
          <a:stretch>
            <a:fillRect/>
          </a:stretch>
        </p:blipFill>
        <p:spPr bwMode="auto">
          <a:xfrm>
            <a:off x="3428992" y="3143248"/>
            <a:ext cx="5429288" cy="3286148"/>
          </a:xfrm>
          <a:prstGeom prst="rect">
            <a:avLst/>
          </a:prstGeom>
          <a:noFill/>
        </p:spPr>
      </p:pic>
    </p:spTree>
  </p:cSld>
  <p:clrMapOvr>
    <a:masterClrMapping/>
  </p:clrMapOvr>
  <p:transition>
    <p:push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500034" y="1500174"/>
            <a:ext cx="8215370" cy="3693319"/>
          </a:xfrm>
          <a:prstGeom prst="rect">
            <a:avLst/>
          </a:prstGeom>
          <a:solidFill>
            <a:schemeClr val="accent1">
              <a:lumMod val="20000"/>
              <a:lumOff val="80000"/>
            </a:schemeClr>
          </a:solidFill>
        </p:spPr>
        <p:txBody>
          <a:bodyPr wrap="square">
            <a:spAutoFit/>
          </a:bodyPr>
          <a:lstStyle/>
          <a:p>
            <a:r>
              <a:rPr lang="es-ES" b="1" dirty="0" smtClean="0"/>
              <a:t>Hepatitis C</a:t>
            </a:r>
          </a:p>
          <a:p>
            <a:endParaRPr lang="es-ES" dirty="0" smtClean="0"/>
          </a:p>
          <a:p>
            <a:r>
              <a:rPr lang="es-ES" dirty="0" smtClean="0"/>
              <a:t> 	Agente etiológico reconocido del 75% de los casos de hepatitis crónica, del 50% de cirrosis hepática y del 70% de los casos de </a:t>
            </a:r>
            <a:r>
              <a:rPr lang="es-ES" dirty="0" err="1" smtClean="0"/>
              <a:t>hepatocarcinoma</a:t>
            </a:r>
            <a:r>
              <a:rPr lang="es-ES" dirty="0" smtClean="0"/>
              <a:t>. </a:t>
            </a:r>
          </a:p>
          <a:p>
            <a:endParaRPr lang="es-ES" dirty="0" smtClean="0"/>
          </a:p>
          <a:p>
            <a:r>
              <a:rPr lang="es-ES" dirty="0" smtClean="0"/>
              <a:t>Las transfusiones de sangre o </a:t>
            </a:r>
            <a:r>
              <a:rPr lang="es-ES" dirty="0" err="1" smtClean="0"/>
              <a:t>hemoderivados</a:t>
            </a:r>
            <a:r>
              <a:rPr lang="es-ES" dirty="0" smtClean="0"/>
              <a:t> han sido la vía de transmisión del virus, considerándose los drogadictos por vía parenteral los grupos de mayor riesgo. </a:t>
            </a:r>
          </a:p>
          <a:p>
            <a:endParaRPr lang="es-ES" dirty="0" smtClean="0"/>
          </a:p>
          <a:p>
            <a:r>
              <a:rPr lang="es-ES" dirty="0" smtClean="0"/>
              <a:t>Exposición a fármacos: esta asociada a la administración frecuente de -</a:t>
            </a:r>
            <a:r>
              <a:rPr lang="es-ES" dirty="0" err="1" smtClean="0"/>
              <a:t>Metotrexate</a:t>
            </a:r>
            <a:r>
              <a:rPr lang="es-ES" dirty="0" smtClean="0"/>
              <a:t> -</a:t>
            </a:r>
            <a:r>
              <a:rPr lang="es-ES" dirty="0" err="1" smtClean="0"/>
              <a:t>Hidralazina</a:t>
            </a:r>
            <a:r>
              <a:rPr lang="es-ES" dirty="0" smtClean="0"/>
              <a:t> -</a:t>
            </a:r>
            <a:r>
              <a:rPr lang="es-ES" dirty="0" err="1" smtClean="0"/>
              <a:t>Metildopa</a:t>
            </a:r>
            <a:r>
              <a:rPr lang="es-ES" dirty="0" smtClean="0"/>
              <a:t> -</a:t>
            </a:r>
            <a:r>
              <a:rPr lang="es-ES" dirty="0" err="1" smtClean="0"/>
              <a:t>Isoniacida</a:t>
            </a:r>
            <a:r>
              <a:rPr lang="es-ES" dirty="0" smtClean="0"/>
              <a:t> -Paracetamol –</a:t>
            </a:r>
            <a:r>
              <a:rPr lang="es-ES" dirty="0" err="1" smtClean="0"/>
              <a:t>Clorpromacina</a:t>
            </a:r>
            <a:r>
              <a:rPr lang="es-ES" dirty="0" smtClean="0"/>
              <a:t>.</a:t>
            </a:r>
          </a:p>
        </p:txBody>
      </p:sp>
      <p:sp>
        <p:nvSpPr>
          <p:cNvPr id="11" name="10 Rectángulo"/>
          <p:cNvSpPr/>
          <p:nvPr/>
        </p:nvSpPr>
        <p:spPr>
          <a:xfrm>
            <a:off x="7000892" y="500042"/>
            <a:ext cx="1598515" cy="369332"/>
          </a:xfrm>
          <a:prstGeom prst="rect">
            <a:avLst/>
          </a:prstGeom>
          <a:solidFill>
            <a:schemeClr val="bg1">
              <a:lumMod val="95000"/>
            </a:schemeClr>
          </a:solidFill>
        </p:spPr>
        <p:txBody>
          <a:bodyPr wrap="none">
            <a:spAutoFit/>
          </a:bodyPr>
          <a:lstStyle/>
          <a:p>
            <a:r>
              <a:rPr lang="es-ES" b="1" dirty="0" smtClean="0"/>
              <a:t>Hepatitis C</a:t>
            </a:r>
          </a:p>
        </p:txBody>
      </p:sp>
    </p:spTree>
  </p:cSld>
  <p:clrMapOvr>
    <a:masterClrMapping/>
  </p:clrMapOvr>
  <p:transition>
    <p:push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PROMISCUIDAD"/>
          <p:cNvPicPr>
            <a:picLocks noChangeAspect="1" noChangeArrowheads="1"/>
          </p:cNvPicPr>
          <p:nvPr/>
        </p:nvPicPr>
        <p:blipFill>
          <a:blip r:embed="rId2" cstate="print"/>
          <a:srcRect l="8388" r="8550"/>
          <a:stretch>
            <a:fillRect/>
          </a:stretch>
        </p:blipFill>
        <p:spPr bwMode="auto">
          <a:xfrm>
            <a:off x="3929058" y="1643050"/>
            <a:ext cx="4857784" cy="3562351"/>
          </a:xfrm>
          <a:prstGeom prst="rect">
            <a:avLst/>
          </a:prstGeom>
          <a:noFill/>
        </p:spPr>
      </p:pic>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428596" y="500042"/>
            <a:ext cx="3857652" cy="5909310"/>
          </a:xfrm>
          <a:prstGeom prst="rect">
            <a:avLst/>
          </a:prstGeom>
          <a:solidFill>
            <a:schemeClr val="accent1">
              <a:lumMod val="20000"/>
              <a:lumOff val="80000"/>
            </a:schemeClr>
          </a:solidFill>
        </p:spPr>
        <p:txBody>
          <a:bodyPr wrap="square">
            <a:spAutoFit/>
          </a:bodyPr>
          <a:lstStyle/>
          <a:p>
            <a:r>
              <a:rPr lang="es-ES" b="1" dirty="0" smtClean="0"/>
              <a:t>Recomendaciones para la prevención de los factores de riesgo.</a:t>
            </a:r>
          </a:p>
          <a:p>
            <a:endParaRPr lang="es-ES" dirty="0" smtClean="0"/>
          </a:p>
          <a:p>
            <a:r>
              <a:rPr lang="es-ES" dirty="0" smtClean="0"/>
              <a:t>-Evitar el consumo de bebidas alcohólicas </a:t>
            </a:r>
          </a:p>
          <a:p>
            <a:r>
              <a:rPr lang="es-ES" dirty="0" smtClean="0"/>
              <a:t>-Tomar precauciones al usar productos químicos </a:t>
            </a:r>
          </a:p>
          <a:p>
            <a:r>
              <a:rPr lang="es-ES" dirty="0" smtClean="0"/>
              <a:t>-Evitar el uso de medicamentos que se metabolicen en el hígado o que se conozca sea hepatotóxico. </a:t>
            </a:r>
          </a:p>
          <a:p>
            <a:r>
              <a:rPr lang="es-ES" dirty="0" smtClean="0"/>
              <a:t>-Evitar la infección por los virus causantes de la hepatitis </a:t>
            </a:r>
          </a:p>
          <a:p>
            <a:r>
              <a:rPr lang="es-ES" dirty="0" smtClean="0"/>
              <a:t>-Vacunación contra la hepatitis B</a:t>
            </a:r>
          </a:p>
          <a:p>
            <a:r>
              <a:rPr lang="es-ES" dirty="0" smtClean="0"/>
              <a:t> -Ejecutar medidas de control para las conductas de riesgo, especialmente el consumo de drogas por vía parenteral y la promiscuidad. </a:t>
            </a:r>
          </a:p>
        </p:txBody>
      </p:sp>
      <p:sp>
        <p:nvSpPr>
          <p:cNvPr id="11" name="10 Rectángulo"/>
          <p:cNvSpPr/>
          <p:nvPr/>
        </p:nvSpPr>
        <p:spPr>
          <a:xfrm>
            <a:off x="6929454" y="571480"/>
            <a:ext cx="1598515" cy="369332"/>
          </a:xfrm>
          <a:prstGeom prst="rect">
            <a:avLst/>
          </a:prstGeom>
          <a:solidFill>
            <a:schemeClr val="bg1">
              <a:lumMod val="95000"/>
            </a:schemeClr>
          </a:solidFill>
        </p:spPr>
        <p:txBody>
          <a:bodyPr wrap="none">
            <a:spAutoFit/>
          </a:bodyPr>
          <a:lstStyle/>
          <a:p>
            <a:r>
              <a:rPr lang="es-ES" b="1" dirty="0" smtClean="0"/>
              <a:t>Hepatitis C</a:t>
            </a:r>
          </a:p>
        </p:txBody>
      </p:sp>
    </p:spTree>
  </p:cSld>
  <p:clrMapOvr>
    <a:masterClrMapping/>
  </p:clrMapOvr>
  <p:transition>
    <p:push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357686" y="2285992"/>
            <a:ext cx="3929122" cy="954107"/>
          </a:xfrm>
          <a:prstGeom prst="rect">
            <a:avLst/>
          </a:prstGeom>
          <a:noFill/>
        </p:spPr>
        <p:txBody>
          <a:bodyPr wrap="square" rtlCol="0">
            <a:spAutoFit/>
          </a:bodyPr>
          <a:lstStyle/>
          <a:p>
            <a:r>
              <a:rPr lang="es-ES" sz="2800" i="1" dirty="0" smtClean="0">
                <a:latin typeface="Aparajita" pitchFamily="34" charset="0"/>
                <a:cs typeface="Aparajita" pitchFamily="34" charset="0"/>
              </a:rPr>
              <a:t>“Que la comida sea tu alimento</a:t>
            </a:r>
          </a:p>
          <a:p>
            <a:r>
              <a:rPr lang="es-ES" sz="2800" i="1" dirty="0" smtClean="0">
                <a:latin typeface="Aparajita" pitchFamily="34" charset="0"/>
                <a:cs typeface="Aparajita" pitchFamily="34" charset="0"/>
              </a:rPr>
              <a:t> y el alimento tu medicina”</a:t>
            </a:r>
            <a:endParaRPr lang="es-ES" sz="2800" i="1" dirty="0">
              <a:latin typeface="Aparajita" pitchFamily="34" charset="0"/>
              <a:cs typeface="Aparajita" pitchFamily="34" charset="0"/>
            </a:endParaRPr>
          </a:p>
        </p:txBody>
      </p:sp>
      <p:sp>
        <p:nvSpPr>
          <p:cNvPr id="8" name="7 CuadroTexto"/>
          <p:cNvSpPr txBox="1"/>
          <p:nvPr/>
        </p:nvSpPr>
        <p:spPr>
          <a:xfrm>
            <a:off x="7072330" y="3786190"/>
            <a:ext cx="1357322" cy="461665"/>
          </a:xfrm>
          <a:prstGeom prst="rect">
            <a:avLst/>
          </a:prstGeom>
          <a:noFill/>
        </p:spPr>
        <p:txBody>
          <a:bodyPr wrap="square" rtlCol="0">
            <a:spAutoFit/>
          </a:bodyPr>
          <a:lstStyle/>
          <a:p>
            <a:r>
              <a:rPr lang="es-ES" sz="2400" i="1" dirty="0" smtClean="0">
                <a:latin typeface="Aparajita" pitchFamily="34" charset="0"/>
                <a:cs typeface="Aparajita" pitchFamily="34" charset="0"/>
              </a:rPr>
              <a:t>Hipócrates</a:t>
            </a:r>
            <a:endParaRPr lang="es-ES" sz="2400" i="1" dirty="0">
              <a:latin typeface="Aparajita" pitchFamily="34" charset="0"/>
              <a:cs typeface="Aparajita" pitchFamily="34" charset="0"/>
            </a:endParaRPr>
          </a:p>
        </p:txBody>
      </p:sp>
      <p:pic>
        <p:nvPicPr>
          <p:cNvPr id="1030" name="Picture 6" descr="Resultado de imagen para HIPOCRATES"/>
          <p:cNvPicPr>
            <a:picLocks noChangeAspect="1" noChangeArrowheads="1"/>
          </p:cNvPicPr>
          <p:nvPr/>
        </p:nvPicPr>
        <p:blipFill>
          <a:blip r:embed="rId2" cstate="print"/>
          <a:srcRect/>
          <a:stretch>
            <a:fillRect/>
          </a:stretch>
        </p:blipFill>
        <p:spPr bwMode="auto">
          <a:xfrm>
            <a:off x="785786" y="1000108"/>
            <a:ext cx="3143272" cy="4449128"/>
          </a:xfrm>
          <a:prstGeom prst="rect">
            <a:avLst/>
          </a:prstGeom>
          <a:noFill/>
        </p:spPr>
      </p:pic>
    </p:spTree>
  </p:cSld>
  <p:clrMapOvr>
    <a:masterClrMapping/>
  </p:clrMapOvr>
  <p:transition>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714348" y="928670"/>
            <a:ext cx="7572428" cy="2031325"/>
          </a:xfrm>
          <a:prstGeom prst="rect">
            <a:avLst/>
          </a:prstGeom>
          <a:solidFill>
            <a:schemeClr val="bg2"/>
          </a:solidFill>
        </p:spPr>
        <p:txBody>
          <a:bodyPr wrap="square">
            <a:spAutoFit/>
          </a:bodyPr>
          <a:lstStyle/>
          <a:p>
            <a:r>
              <a:rPr lang="es-ES" b="1" dirty="0" smtClean="0"/>
              <a:t>Tumores Malignos </a:t>
            </a:r>
          </a:p>
          <a:p>
            <a:endParaRPr lang="es-ES" dirty="0" smtClean="0"/>
          </a:p>
          <a:p>
            <a:r>
              <a:rPr lang="es-ES" dirty="0" smtClean="0"/>
              <a:t>Lo que caracteriza el tumor maligno es la capacidad de la célula para crecer rápidamente de manera descontrolada e independiente del tejido de donde comenzó, la propagación del cáncer a otros sitios u órganos en el cuerpo mediante el flujo sanguíneo al sistema linfático se denomina metástasis. </a:t>
            </a:r>
          </a:p>
        </p:txBody>
      </p:sp>
      <p:sp>
        <p:nvSpPr>
          <p:cNvPr id="5" name="4 Rectángulo"/>
          <p:cNvSpPr/>
          <p:nvPr/>
        </p:nvSpPr>
        <p:spPr>
          <a:xfrm>
            <a:off x="642910" y="3286124"/>
            <a:ext cx="8072494" cy="2585323"/>
          </a:xfrm>
          <a:prstGeom prst="rect">
            <a:avLst/>
          </a:prstGeom>
        </p:spPr>
        <p:txBody>
          <a:bodyPr wrap="square">
            <a:spAutoFit/>
          </a:bodyPr>
          <a:lstStyle/>
          <a:p>
            <a:r>
              <a:rPr lang="es-ES" b="1" dirty="0" smtClean="0"/>
              <a:t>Carcinoma</a:t>
            </a:r>
          </a:p>
          <a:p>
            <a:r>
              <a:rPr lang="es-ES" dirty="0" smtClean="0"/>
              <a:t> Este es el cáncer más frecuente y se origina en el epitelio celular dentro de los más comunes se encuentran los localizados en la piel, boca, pulmón, mamas, estómagos, colón y el útero. </a:t>
            </a:r>
          </a:p>
          <a:p>
            <a:endParaRPr lang="es-ES" b="1" dirty="0" smtClean="0"/>
          </a:p>
          <a:p>
            <a:r>
              <a:rPr lang="es-ES" b="1" dirty="0" smtClean="0"/>
              <a:t>Sarcomas</a:t>
            </a:r>
          </a:p>
          <a:p>
            <a:r>
              <a:rPr lang="es-ES" dirty="0" smtClean="0"/>
              <a:t> Los sarcomas por su parte son cánceres del tejido conjuntivo y blando que se encuentran en cualquier parte del cuerpo y frecuentemente forman crecimientos secundarios en los pulmones. </a:t>
            </a:r>
            <a:endParaRPr lang="es-ES" dirty="0"/>
          </a:p>
        </p:txBody>
      </p:sp>
      <p:sp>
        <p:nvSpPr>
          <p:cNvPr id="8" name="7 Rectángulo"/>
          <p:cNvSpPr/>
          <p:nvPr/>
        </p:nvSpPr>
        <p:spPr>
          <a:xfrm>
            <a:off x="7143768" y="500042"/>
            <a:ext cx="1468672" cy="369332"/>
          </a:xfrm>
          <a:prstGeom prst="rect">
            <a:avLst/>
          </a:prstGeom>
          <a:solidFill>
            <a:schemeClr val="bg1">
              <a:lumMod val="95000"/>
            </a:schemeClr>
          </a:solidFill>
        </p:spPr>
        <p:txBody>
          <a:bodyPr wrap="none">
            <a:spAutoFit/>
          </a:bodyPr>
          <a:lstStyle/>
          <a:p>
            <a:r>
              <a:rPr lang="es-ES" b="1" dirty="0" smtClean="0"/>
              <a:t> El Cáncer</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428596" y="1428736"/>
            <a:ext cx="8501090" cy="3416320"/>
          </a:xfrm>
          <a:prstGeom prst="rect">
            <a:avLst/>
          </a:prstGeom>
        </p:spPr>
        <p:txBody>
          <a:bodyPr wrap="square">
            <a:spAutoFit/>
          </a:bodyPr>
          <a:lstStyle/>
          <a:p>
            <a:r>
              <a:rPr lang="es-ES" b="1" dirty="0" smtClean="0"/>
              <a:t>Las enfermedades no transmisibles pueden dividirse en tres categorías. </a:t>
            </a:r>
          </a:p>
          <a:p>
            <a:endParaRPr lang="es-ES" b="1" dirty="0" smtClean="0"/>
          </a:p>
          <a:p>
            <a:r>
              <a:rPr lang="es-ES" b="1" dirty="0" smtClean="0"/>
              <a:t>1. Causa frecuente de muerte</a:t>
            </a:r>
            <a:r>
              <a:rPr lang="es-ES" dirty="0" smtClean="0"/>
              <a:t>: las enfermedades del aparato circulatorio, las neoplasias malignas, la diabetes </a:t>
            </a:r>
            <a:r>
              <a:rPr lang="es-ES" dirty="0" err="1" smtClean="0"/>
              <a:t>Mellitus</a:t>
            </a:r>
            <a:r>
              <a:rPr lang="es-ES" dirty="0" smtClean="0"/>
              <a:t>, la cirrosis hepática, las </a:t>
            </a:r>
            <a:r>
              <a:rPr lang="es-ES" dirty="0" err="1" smtClean="0"/>
              <a:t>hepatopatias</a:t>
            </a:r>
            <a:r>
              <a:rPr lang="es-ES" dirty="0" smtClean="0"/>
              <a:t> crónicas, entre otras. </a:t>
            </a:r>
          </a:p>
          <a:p>
            <a:r>
              <a:rPr lang="es-ES" b="1" dirty="0" smtClean="0"/>
              <a:t>2.Muy poca frecuencia </a:t>
            </a:r>
            <a:r>
              <a:rPr lang="es-ES" dirty="0" smtClean="0"/>
              <a:t>son causa de muerte: la depresión y otros trastornos mentales, las hernias, hemorroides, artrosis, anemias, cefaleas, entre otras. </a:t>
            </a:r>
          </a:p>
          <a:p>
            <a:r>
              <a:rPr lang="es-ES" b="1" dirty="0" smtClean="0"/>
              <a:t>3.Enfermedades asociadas a la senescencia </a:t>
            </a:r>
            <a:r>
              <a:rPr lang="es-ES" dirty="0" smtClean="0"/>
              <a:t>entre las que se encuentran: la demencia senil, insuficiencia cardiaca, osteoporosis, cataratas, pérdidas auditivas y la incontinencia urinaria. </a:t>
            </a:r>
          </a:p>
        </p:txBody>
      </p:sp>
      <p:sp>
        <p:nvSpPr>
          <p:cNvPr id="4" name="3 Rectángulo"/>
          <p:cNvSpPr/>
          <p:nvPr/>
        </p:nvSpPr>
        <p:spPr>
          <a:xfrm>
            <a:off x="7143768" y="500042"/>
            <a:ext cx="1468672" cy="369332"/>
          </a:xfrm>
          <a:prstGeom prst="rect">
            <a:avLst/>
          </a:prstGeom>
          <a:solidFill>
            <a:schemeClr val="bg1">
              <a:lumMod val="95000"/>
            </a:schemeClr>
          </a:solidFill>
        </p:spPr>
        <p:txBody>
          <a:bodyPr wrap="none">
            <a:spAutoFit/>
          </a:bodyPr>
          <a:lstStyle/>
          <a:p>
            <a:r>
              <a:rPr lang="es-ES" b="1" dirty="0" smtClean="0"/>
              <a:t> El Cáncer</a:t>
            </a:r>
          </a:p>
        </p:txBody>
      </p:sp>
    </p:spTree>
  </p:cSld>
  <p:clrMapOvr>
    <a:masterClrMapping/>
  </p:clrMapOvr>
  <p:transition>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642910" y="642918"/>
            <a:ext cx="8001056" cy="2554545"/>
          </a:xfrm>
          <a:prstGeom prst="rect">
            <a:avLst/>
          </a:prstGeom>
          <a:solidFill>
            <a:schemeClr val="bg1"/>
          </a:solidFill>
        </p:spPr>
        <p:txBody>
          <a:bodyPr wrap="square">
            <a:spAutoFit/>
          </a:bodyPr>
          <a:lstStyle/>
          <a:p>
            <a:r>
              <a:rPr lang="es-ES" sz="2000" b="1" dirty="0" smtClean="0"/>
              <a:t>Mortalidad</a:t>
            </a:r>
          </a:p>
          <a:p>
            <a:endParaRPr lang="es-ES" sz="2000" dirty="0" smtClean="0"/>
          </a:p>
          <a:p>
            <a:r>
              <a:rPr lang="es-ES" sz="2000" dirty="0" smtClean="0"/>
              <a:t> En relación con la mortalidad se plantea que la primera causa de muerte por cáncer en el mundo es el de pulmón, seguido de cáncer de colón y recto e hígado, muy atribuidas al tabaquismo, sin embargo, en el caso de las mujeres la primera causa de muerte se le atribuye al cáncer de mamas seguida de cáncer de estomago y pulmón. </a:t>
            </a:r>
          </a:p>
        </p:txBody>
      </p:sp>
      <p:sp>
        <p:nvSpPr>
          <p:cNvPr id="5" name="4 Rectángulo"/>
          <p:cNvSpPr/>
          <p:nvPr/>
        </p:nvSpPr>
        <p:spPr>
          <a:xfrm>
            <a:off x="7143768" y="500042"/>
            <a:ext cx="1468672" cy="369332"/>
          </a:xfrm>
          <a:prstGeom prst="rect">
            <a:avLst/>
          </a:prstGeom>
          <a:solidFill>
            <a:schemeClr val="bg1">
              <a:lumMod val="95000"/>
            </a:schemeClr>
          </a:solidFill>
        </p:spPr>
        <p:txBody>
          <a:bodyPr wrap="none">
            <a:spAutoFit/>
          </a:bodyPr>
          <a:lstStyle/>
          <a:p>
            <a:r>
              <a:rPr lang="es-ES" b="1" dirty="0" smtClean="0"/>
              <a:t> El Cáncer</a:t>
            </a:r>
          </a:p>
        </p:txBody>
      </p:sp>
      <p:pic>
        <p:nvPicPr>
          <p:cNvPr id="32770" name="Picture 2" descr="Resultado de imagen para cancer de pulmon"/>
          <p:cNvPicPr>
            <a:picLocks noChangeAspect="1" noChangeArrowheads="1"/>
          </p:cNvPicPr>
          <p:nvPr/>
        </p:nvPicPr>
        <p:blipFill>
          <a:blip r:embed="rId2" cstate="print"/>
          <a:srcRect/>
          <a:stretch>
            <a:fillRect/>
          </a:stretch>
        </p:blipFill>
        <p:spPr bwMode="auto">
          <a:xfrm>
            <a:off x="2143108" y="3288624"/>
            <a:ext cx="4929222" cy="3140749"/>
          </a:xfrm>
          <a:prstGeom prst="rect">
            <a:avLst/>
          </a:prstGeom>
          <a:noFill/>
        </p:spPr>
      </p:pic>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500034" y="714356"/>
            <a:ext cx="8215370" cy="2031325"/>
          </a:xfrm>
          <a:prstGeom prst="rect">
            <a:avLst/>
          </a:prstGeom>
        </p:spPr>
        <p:txBody>
          <a:bodyPr wrap="square">
            <a:spAutoFit/>
          </a:bodyPr>
          <a:lstStyle/>
          <a:p>
            <a:r>
              <a:rPr lang="es-ES" b="1" dirty="0" smtClean="0"/>
              <a:t>Aparición del cáncer </a:t>
            </a:r>
          </a:p>
          <a:p>
            <a:endParaRPr lang="es-ES" dirty="0" smtClean="0"/>
          </a:p>
          <a:p>
            <a:r>
              <a:rPr lang="es-ES" dirty="0" smtClean="0"/>
              <a:t>Es un proceso prolongado de cambios genéticos en la célula donde hay crecimiento de células en un periodo de latencia. Durante dicho periodo puede prolongarse durante 30años o más. Lo que significa que algunos canceres diagnosticado en la actualidad puede ser de cambios genéticos que ocurrieron en la célula hace tiempo. </a:t>
            </a:r>
          </a:p>
        </p:txBody>
      </p:sp>
      <p:sp>
        <p:nvSpPr>
          <p:cNvPr id="7" name="6 Rectángulo"/>
          <p:cNvSpPr/>
          <p:nvPr/>
        </p:nvSpPr>
        <p:spPr>
          <a:xfrm>
            <a:off x="7143768" y="500042"/>
            <a:ext cx="1468672" cy="369332"/>
          </a:xfrm>
          <a:prstGeom prst="rect">
            <a:avLst/>
          </a:prstGeom>
          <a:solidFill>
            <a:schemeClr val="bg1">
              <a:lumMod val="95000"/>
            </a:schemeClr>
          </a:solidFill>
        </p:spPr>
        <p:txBody>
          <a:bodyPr wrap="none">
            <a:spAutoFit/>
          </a:bodyPr>
          <a:lstStyle/>
          <a:p>
            <a:r>
              <a:rPr lang="es-ES" b="1" dirty="0" smtClean="0"/>
              <a:t> El Cáncer</a:t>
            </a:r>
          </a:p>
        </p:txBody>
      </p:sp>
      <p:pic>
        <p:nvPicPr>
          <p:cNvPr id="31746" name="Picture 2" descr="Resultado de imagen para cancer"/>
          <p:cNvPicPr>
            <a:picLocks noChangeAspect="1" noChangeArrowheads="1"/>
          </p:cNvPicPr>
          <p:nvPr/>
        </p:nvPicPr>
        <p:blipFill>
          <a:blip r:embed="rId2" cstate="print"/>
          <a:srcRect/>
          <a:stretch>
            <a:fillRect/>
          </a:stretch>
        </p:blipFill>
        <p:spPr bwMode="auto">
          <a:xfrm>
            <a:off x="1714480" y="2857496"/>
            <a:ext cx="5934033" cy="3035687"/>
          </a:xfrm>
          <a:prstGeom prst="rect">
            <a:avLst/>
          </a:prstGeom>
          <a:noFill/>
        </p:spPr>
      </p:pic>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571472" y="1214422"/>
            <a:ext cx="4572032" cy="4247317"/>
          </a:xfrm>
          <a:prstGeom prst="rect">
            <a:avLst/>
          </a:prstGeom>
          <a:solidFill>
            <a:schemeClr val="accent1">
              <a:lumMod val="20000"/>
              <a:lumOff val="80000"/>
            </a:schemeClr>
          </a:solidFill>
        </p:spPr>
        <p:txBody>
          <a:bodyPr wrap="square">
            <a:spAutoFit/>
          </a:bodyPr>
          <a:lstStyle/>
          <a:p>
            <a:r>
              <a:rPr lang="es-ES" b="1" dirty="0" smtClean="0"/>
              <a:t>Factores de riesgo </a:t>
            </a:r>
          </a:p>
          <a:p>
            <a:endParaRPr lang="es-ES" b="1" dirty="0" smtClean="0"/>
          </a:p>
          <a:p>
            <a:r>
              <a:rPr lang="es-ES" dirty="0" smtClean="0"/>
              <a:t>- Exposición a sustancias químicas </a:t>
            </a:r>
          </a:p>
          <a:p>
            <a:r>
              <a:rPr lang="es-ES" dirty="0" smtClean="0"/>
              <a:t>- Tabaco </a:t>
            </a:r>
          </a:p>
          <a:p>
            <a:r>
              <a:rPr lang="es-ES" dirty="0" smtClean="0"/>
              <a:t>- Radiación ionizante </a:t>
            </a:r>
          </a:p>
          <a:p>
            <a:r>
              <a:rPr lang="es-ES" dirty="0" smtClean="0"/>
              <a:t>- Herencia </a:t>
            </a:r>
          </a:p>
          <a:p>
            <a:r>
              <a:rPr lang="es-ES" dirty="0" smtClean="0"/>
              <a:t>- Dieta </a:t>
            </a:r>
          </a:p>
          <a:p>
            <a:r>
              <a:rPr lang="es-ES" dirty="0" smtClean="0"/>
              <a:t>- Agentes infecciosos </a:t>
            </a:r>
          </a:p>
          <a:p>
            <a:r>
              <a:rPr lang="es-ES" dirty="0" smtClean="0"/>
              <a:t>- Factores reproductivos </a:t>
            </a:r>
          </a:p>
          <a:p>
            <a:r>
              <a:rPr lang="es-ES" dirty="0" smtClean="0"/>
              <a:t>- Estilo de vida sedentario </a:t>
            </a:r>
          </a:p>
          <a:p>
            <a:r>
              <a:rPr lang="es-ES" dirty="0" smtClean="0"/>
              <a:t>- Alcohol </a:t>
            </a:r>
          </a:p>
          <a:p>
            <a:r>
              <a:rPr lang="es-ES" dirty="0" smtClean="0"/>
              <a:t>- Contaminación ambiental </a:t>
            </a:r>
          </a:p>
          <a:p>
            <a:r>
              <a:rPr lang="es-ES" dirty="0" smtClean="0"/>
              <a:t>- Exposición a sustancias químicas y de otro tipo. </a:t>
            </a:r>
          </a:p>
          <a:p>
            <a:endParaRPr lang="es-ES" dirty="0" smtClean="0"/>
          </a:p>
        </p:txBody>
      </p:sp>
      <p:sp>
        <p:nvSpPr>
          <p:cNvPr id="5" name="4 Rectángulo"/>
          <p:cNvSpPr/>
          <p:nvPr/>
        </p:nvSpPr>
        <p:spPr>
          <a:xfrm>
            <a:off x="7143768" y="500042"/>
            <a:ext cx="1468672" cy="369332"/>
          </a:xfrm>
          <a:prstGeom prst="rect">
            <a:avLst/>
          </a:prstGeom>
          <a:solidFill>
            <a:schemeClr val="bg1">
              <a:lumMod val="95000"/>
            </a:schemeClr>
          </a:solidFill>
        </p:spPr>
        <p:txBody>
          <a:bodyPr wrap="none">
            <a:spAutoFit/>
          </a:bodyPr>
          <a:lstStyle/>
          <a:p>
            <a:r>
              <a:rPr lang="es-ES" b="1" dirty="0" smtClean="0"/>
              <a:t> El Cáncer</a:t>
            </a:r>
          </a:p>
        </p:txBody>
      </p:sp>
      <p:pic>
        <p:nvPicPr>
          <p:cNvPr id="30722" name="Picture 2" descr="Resultado de imagen para cancer"/>
          <p:cNvPicPr>
            <a:picLocks noChangeAspect="1" noChangeArrowheads="1"/>
          </p:cNvPicPr>
          <p:nvPr/>
        </p:nvPicPr>
        <p:blipFill>
          <a:blip r:embed="rId2" cstate="print"/>
          <a:srcRect/>
          <a:stretch>
            <a:fillRect/>
          </a:stretch>
        </p:blipFill>
        <p:spPr bwMode="auto">
          <a:xfrm>
            <a:off x="5072066" y="1928802"/>
            <a:ext cx="3695700" cy="3048001"/>
          </a:xfrm>
          <a:prstGeom prst="rect">
            <a:avLst/>
          </a:prstGeom>
          <a:noFill/>
        </p:spPr>
      </p:pic>
    </p:spTree>
  </p:cSld>
  <p:clrMapOvr>
    <a:masterClrMapping/>
  </p:clrMapOvr>
  <p:transition>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428596" y="1285860"/>
            <a:ext cx="3929090" cy="3970318"/>
          </a:xfrm>
          <a:prstGeom prst="rect">
            <a:avLst/>
          </a:prstGeom>
          <a:solidFill>
            <a:schemeClr val="accent1">
              <a:lumMod val="20000"/>
              <a:lumOff val="80000"/>
            </a:schemeClr>
          </a:solidFill>
        </p:spPr>
        <p:txBody>
          <a:bodyPr wrap="square">
            <a:spAutoFit/>
          </a:bodyPr>
          <a:lstStyle/>
          <a:p>
            <a:r>
              <a:rPr lang="es-ES" dirty="0" smtClean="0"/>
              <a:t>los metales y pesticidas aumentan el riesgo de cáncer estas sustancias se denominan carcinógenas:</a:t>
            </a:r>
          </a:p>
          <a:p>
            <a:endParaRPr lang="es-ES" dirty="0" smtClean="0"/>
          </a:p>
          <a:p>
            <a:r>
              <a:rPr lang="es-ES" dirty="0" smtClean="0"/>
              <a:t>- Asbesto </a:t>
            </a:r>
          </a:p>
          <a:p>
            <a:r>
              <a:rPr lang="es-ES" dirty="0" smtClean="0"/>
              <a:t>- Níquel </a:t>
            </a:r>
          </a:p>
          <a:p>
            <a:r>
              <a:rPr lang="es-ES" dirty="0" smtClean="0"/>
              <a:t>- Cadmio </a:t>
            </a:r>
          </a:p>
          <a:p>
            <a:r>
              <a:rPr lang="es-ES" dirty="0" smtClean="0"/>
              <a:t>- Uranio </a:t>
            </a:r>
          </a:p>
          <a:p>
            <a:r>
              <a:rPr lang="es-ES" dirty="0" smtClean="0"/>
              <a:t>- Radón </a:t>
            </a:r>
          </a:p>
          <a:p>
            <a:r>
              <a:rPr lang="es-ES" dirty="0" smtClean="0"/>
              <a:t>- Níquel </a:t>
            </a:r>
          </a:p>
          <a:p>
            <a:r>
              <a:rPr lang="es-ES" dirty="0" smtClean="0"/>
              <a:t>- Cloruro de vinilo </a:t>
            </a:r>
          </a:p>
          <a:p>
            <a:r>
              <a:rPr lang="es-ES" dirty="0" smtClean="0"/>
              <a:t>- Bencidina </a:t>
            </a:r>
          </a:p>
          <a:p>
            <a:r>
              <a:rPr lang="es-ES" dirty="0" smtClean="0"/>
              <a:t>- Benceno </a:t>
            </a:r>
          </a:p>
        </p:txBody>
      </p:sp>
      <p:sp>
        <p:nvSpPr>
          <p:cNvPr id="9" name="8 Rectángulo"/>
          <p:cNvSpPr/>
          <p:nvPr/>
        </p:nvSpPr>
        <p:spPr>
          <a:xfrm>
            <a:off x="7143768" y="500042"/>
            <a:ext cx="1468672" cy="369332"/>
          </a:xfrm>
          <a:prstGeom prst="rect">
            <a:avLst/>
          </a:prstGeom>
          <a:solidFill>
            <a:schemeClr val="bg1">
              <a:lumMod val="95000"/>
            </a:schemeClr>
          </a:solidFill>
        </p:spPr>
        <p:txBody>
          <a:bodyPr wrap="none">
            <a:spAutoFit/>
          </a:bodyPr>
          <a:lstStyle/>
          <a:p>
            <a:r>
              <a:rPr lang="es-ES" b="1" dirty="0" smtClean="0"/>
              <a:t> El Cáncer</a:t>
            </a:r>
          </a:p>
        </p:txBody>
      </p:sp>
      <p:pic>
        <p:nvPicPr>
          <p:cNvPr id="29698" name="Picture 2" descr="Resultado de imagen para SUSTANCIAS CANCERÍGENAS"/>
          <p:cNvPicPr>
            <a:picLocks noChangeAspect="1" noChangeArrowheads="1"/>
          </p:cNvPicPr>
          <p:nvPr/>
        </p:nvPicPr>
        <p:blipFill>
          <a:blip r:embed="rId2" cstate="print"/>
          <a:srcRect/>
          <a:stretch>
            <a:fillRect/>
          </a:stretch>
        </p:blipFill>
        <p:spPr bwMode="auto">
          <a:xfrm>
            <a:off x="4429125" y="2193496"/>
            <a:ext cx="4286280" cy="2413466"/>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2007</TotalTime>
  <Words>2094</Words>
  <Application>Microsoft Office PowerPoint</Application>
  <PresentationFormat>Presentación en pantalla (4:3)</PresentationFormat>
  <Paragraphs>242</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Aspecto</vt:lpstr>
      <vt:lpstr>   TUMORES MALIGNOS, DIABETES MELLITUS, ENFERMEDADES PULMONARES OBSTRUCTIVAS CRÓNICAS (EPOC) Y CIRROSIS HEPÁTICA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vector>
  </TitlesOfParts>
  <Company>http://www.centor.mx.gd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ASIGNATURA ESTRUCTURA  SOCIAL Y SALUD</dc:title>
  <dc:creator>Centor</dc:creator>
  <cp:lastModifiedBy>Centor</cp:lastModifiedBy>
  <cp:revision>1690</cp:revision>
  <dcterms:created xsi:type="dcterms:W3CDTF">2016-06-10T09:42:30Z</dcterms:created>
  <dcterms:modified xsi:type="dcterms:W3CDTF">2016-10-06T13:15:01Z</dcterms:modified>
</cp:coreProperties>
</file>