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1" r:id="rId7"/>
    <p:sldId id="262" r:id="rId8"/>
    <p:sldId id="263" r:id="rId9"/>
    <p:sldId id="264" r:id="rId10"/>
    <p:sldId id="266" r:id="rId11"/>
    <p:sldId id="267" r:id="rId12"/>
    <p:sldId id="268" r:id="rId13"/>
    <p:sldId id="269" r:id="rId14"/>
    <p:sldId id="310" r:id="rId15"/>
    <p:sldId id="270" r:id="rId16"/>
    <p:sldId id="271" r:id="rId17"/>
    <p:sldId id="273" r:id="rId18"/>
    <p:sldId id="276" r:id="rId19"/>
    <p:sldId id="277" r:id="rId20"/>
    <p:sldId id="278" r:id="rId21"/>
    <p:sldId id="312" r:id="rId22"/>
    <p:sldId id="280" r:id="rId23"/>
    <p:sldId id="311" r:id="rId24"/>
    <p:sldId id="282" r:id="rId25"/>
    <p:sldId id="313" r:id="rId26"/>
    <p:sldId id="283" r:id="rId27"/>
    <p:sldId id="284" r:id="rId28"/>
    <p:sldId id="285" r:id="rId29"/>
    <p:sldId id="286" r:id="rId30"/>
    <p:sldId id="287" r:id="rId31"/>
    <p:sldId id="288" r:id="rId32"/>
    <p:sldId id="289" r:id="rId33"/>
    <p:sldId id="314" r:id="rId34"/>
    <p:sldId id="315" r:id="rId35"/>
    <p:sldId id="316" r:id="rId36"/>
    <p:sldId id="317"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B3DF9E-F45C-4A4E-96D4-61CA95C1F41E}" type="datetimeFigureOut">
              <a:rPr lang="es-ES" smtClean="0"/>
              <a:pPr/>
              <a:t>04/08/2016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0D18390-54EE-41D3-B6CC-E8FCB4DDF3BA}"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B3DF9E-F45C-4A4E-96D4-61CA95C1F41E}" type="datetimeFigureOut">
              <a:rPr lang="es-ES" smtClean="0"/>
              <a:pPr/>
              <a:t>04/08/2016</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D18390-54EE-41D3-B6CC-E8FCB4DDF3B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r"/>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223806"/>
            <a:ext cx="7772400" cy="1357322"/>
          </a:xfrm>
        </p:spPr>
        <p:txBody>
          <a:bodyPr>
            <a:normAutofit fontScale="90000"/>
          </a:bodyPr>
          <a:lstStyle/>
          <a:p>
            <a:r>
              <a:rPr lang="es-ES" dirty="0"/>
              <a:t/>
            </a:r>
            <a:br>
              <a:rPr lang="es-ES" dirty="0"/>
            </a:br>
            <a:r>
              <a:rPr lang="es-ES" dirty="0"/>
              <a:t> </a:t>
            </a:r>
            <a:r>
              <a:rPr lang="es-ES" dirty="0" smtClean="0"/>
              <a:t/>
            </a:r>
            <a:br>
              <a:rPr lang="es-ES" dirty="0" smtClean="0"/>
            </a:br>
            <a:r>
              <a:rPr lang="es-ES" dirty="0" smtClean="0"/>
              <a:t/>
            </a:r>
            <a:br>
              <a:rPr lang="es-ES" dirty="0" smtClean="0"/>
            </a:br>
            <a:r>
              <a:rPr lang="es-ES" dirty="0" smtClean="0"/>
              <a:t> EPIDEMIOLOGÍA DE LAS </a:t>
            </a:r>
            <a:r>
              <a:rPr lang="es-VE" dirty="0" smtClean="0"/>
              <a:t>ENFERMEDADES DE TRANSMISION DIGESTIVA</a:t>
            </a:r>
            <a:r>
              <a:rPr lang="es-ES" b="1" dirty="0" smtClean="0"/>
              <a:t/>
            </a:r>
            <a:br>
              <a:rPr lang="es-ES" b="1" dirty="0" smtClean="0"/>
            </a:br>
            <a:r>
              <a:rPr lang="es-ES" b="1" dirty="0"/>
              <a:t/>
            </a:r>
            <a:br>
              <a:rPr lang="es-ES" b="1" dirty="0"/>
            </a:br>
            <a:endParaRPr lang="es-ES" dirty="0"/>
          </a:p>
        </p:txBody>
      </p:sp>
      <p:sp>
        <p:nvSpPr>
          <p:cNvPr id="4" name="3 CuadroTexto"/>
          <p:cNvSpPr txBox="1"/>
          <p:nvPr/>
        </p:nvSpPr>
        <p:spPr>
          <a:xfrm>
            <a:off x="5429256" y="4643446"/>
            <a:ext cx="3000396" cy="369332"/>
          </a:xfrm>
          <a:prstGeom prst="rect">
            <a:avLst/>
          </a:prstGeom>
          <a:solidFill>
            <a:schemeClr val="accent6">
              <a:lumMod val="20000"/>
              <a:lumOff val="80000"/>
            </a:schemeClr>
          </a:solidFill>
        </p:spPr>
        <p:txBody>
          <a:bodyPr wrap="square" rtlCol="0">
            <a:spAutoFit/>
          </a:bodyPr>
          <a:lstStyle/>
          <a:p>
            <a:r>
              <a:rPr lang="es-ES" dirty="0" smtClean="0"/>
              <a:t>Dr. Douglas Tenorio</a:t>
            </a:r>
            <a:endParaRPr lang="es-ES" dirty="0"/>
          </a:p>
        </p:txBody>
      </p:sp>
      <p:sp>
        <p:nvSpPr>
          <p:cNvPr id="25602" name="AutoShape 2"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6" name="AutoShape 6" descr="data:image/jpeg;base64,/9j/4AAQSkZJRgABAQAAAQABAAD/2wCEAAkGBxMSEhUQDxIWEBAVFRAPEBcVEA8QFg8VFRUWFhUSFhUYHSggGBolHRUVITEhJSkrLi4uFx8zODMtNygtLisBCgoKDg0OGhAQGi0fHR0tLS0tLS8tLS0tLS0tLSstLS0vLS0tLS0tLS0tLS0tLS0tLS0uLS0tLS0tLS0tLS0tLf/AABEIAJ8BPQMBIgACEQEDEQH/xAAcAAABBQEBAQAAAAAAAAAAAAAEAAECAwUGBwj/xAA+EAABAwIEBAUBBAoABgMAAAABAAIDBBEFEiExQVFhcQYTIjKBkUJSobEHFCMzQ2JygsHRRFNzkuHwFSQ0/8QAGQEAAwEBAQAAAAAAAAAAAAAAAAECAwQF/8QAKBEAAgICAgEDAwUBAAAAAAAAAAECEQMhEjFBBDJRE2GRUnGBofAi/9oADAMBAAIRAxEAPwD2lJJJaHIJJNdK6AGKSSSYCSSUboAkSopXTIASiVIlRuqQmMVWQpuVbgmiQPE6ny4y6xOrGm3AONiVrRBoYA22W31QohDg5rhcEahXNj0HYJSaei4tro84/SNhhIM8YlY5vpy/vIi08bcCvKalxub6drj819MyRrKqMOid7omO7xsP+F1Y8uqZFnz3FFK9r3REjIAXE2NgeAHNbnhfwvNVtc/P5UYID3HVzieV16/HQRNuGxMaDvZjRf8ABTZGBo0ADkBYfRauXwHI5GTDpqWldBSgubrlzalrjvJfj2W34Oxb9Zpg9xu9h8p5O5I4rUkYhMBw5sDXtZ9p7pD1Lih04k2aaHrDZpPREITEz6CpjtoRzdbiNQNI6h8fY5vzWLV4niP2Kz6s1RlXJqgnyrocIvwNNmbPiGKn/imoF8mIuNn1PexK2pHKq6X00VyAofD0kn/6KmR3QOIU5fClOwh1i8j7xvfutumdoE1ULpqEfgXJnbYIy1PGBoMot0RyFwxtoYx/KETdcz7EPdMSkkkAkkkkwIuTJ3JlQCSSSQB0CSSS881EkkkgBJiU6iQgBJkkkAJRKkolNAJMSnUSEySJUSpFRVCLINz2Vw2VEB1PZPJUAacVLWyiT0JIE76m6oe9aRi0S2VvCgQplLKtkSVuUKfipyNPJRp+KrwBaVCSMOFiLqSSSBnP4h4fa72G251XD1OIwMcWOeWkEg3HJemVFYxrrOcACHC/XkvEvEbbyvI2zO/NdEZOrYRRvjEac/xm/ipNrIP+c0/K4MtV0COZpwPScMIkNonZ+Gmq6Sm8Oa3mcLchx6ErB8C1UMMGZ7mtcX7cTyAXe3vrz1+qmc2jMZo0tw2HRSSSWQCSSSQA11CSVo3K020AdHce4oJlO1pyvFuF1MckWNxaM6pxWCP97K1n9TgFQ3xDSE2FRHf+sLkfEH6P2OmdMJPNzOzHNe7G8mjZc67wqYzd4vubNYDlHDXmtlG9oNHr0VQxwuxweObTm/JTEg5j62XAeGMTNK4WzRxtDnyOcAGWGwI69F3lFNFiMbahlP6dQC9xZfqLbhRO4d9DSs6VJJJcBYkkxKe6AEmKWZMSgBkkkkAK6ipJFUBFMSnUXBBJEqBUyokqkIHnly6jQ7LKnrw2+ZpBvpqPUtCtOiAdED7gHd9bLoxpVbJbKGYzHfK67SP5Tb6owVbDs4fVBjCoyLepvYqH/wALY6SEjk5oK1agI0mTsO8rWqxtdA3+MHHbQXUYcKJA/d9/LuVbLgOe2aSw5Ma1l+653KF7f+/BSTKZ8UjJDGku4+38E7YyNxa+qMw/Do4nZY2/XU/VPiJ9fwEKcbqPQ61YGmgpnTOyg5Ym6SGxu8/dCmwXIG3+Ebh1WQPLe3K4EggcuB+UZJNLQQSvYB4g8ORTR2zeW5o93MDmF4Lj742SOYJA+x9waRf4OxX0JixL2loJbz2II6heI+K/BdWJHPjjMzHEkFtj8WWmCUuG2U3Fy0cp5jD9pXwFlxYi/BQfgFQ0+qnkB/6bkZReGKt/tppDfmMv5rVNjdG7BhUkcf6ySzINQAfMcSOAaOK7Dw/4nAigNSTmnc5jW7lhHG/3Vd4dwaWGnZE8RsdclwaLkg8zxKA8Q+HM7XvaQ1zWudCGgjKdyqrlozbO6SWV4ZqXSUsL5BZ5YMw6haqyaoQkySayAK5MXfEPTYjkVl4h44sLSUzj1bZyhiUiwqgrRYIPbWw5Oq8A9b48iH8KQfBWRUeO4T9h4+EdOBxAPwEIYI3bsb9AtKfSY9fBlVPi+J4tkc4cQdk8fjKpyhtP5scY0AYco+i0RRR/cb/2rQpYmgaNA7BTKMn5/oaa+D2ZJDUdayQXjdmto4bOb0LUTdeUXQxCa6kmugCKSldMgBkkkkAJRKldRVAJMnUSgki5VvUyouVoQHW7BBhGVmwQgXRj9pJZGp8VCNWt3TYGlTjREhD0+yIXFLs0XRRH+8+ELiPv+AiYv3h7IXED6z8K4e7+BP2lVP7hdaMjdTz9KzYXAOBOyfEa/KcrCDxJ/wAK5RcpKhJ0iyq7oJzVT+tk8kwqua3jBoktIKYKIqQpCcKqYh7IeSLNflrdGRsDtQQqZWjWxuiMtgyFEwBthoBoiVRTbfKvRLsYkxTqJKQGPidA8+pnqG5C5yoYdbgg9V2878rHOGlh9F534sxuQxOboHMc0tcNDbjfmt4NtC8lczXckO2430XLQeKagGxLXDq1FjxVJ9qNhQppl8GbudGQP0XMM8Rk/wANo+q6rDgHxh+hvvlOypNPoTTXZ6pWYcyQh7SY5Rs9mh+eYVIxCSLSpbmZsJmC4/vbwWgWngnDuB/3deT+5pY8UwcMzSHNOxBuCpBZUuGFpL6V3lPOrmHWOTuOHwqmYtmvFJ/9efax1aerTyKFC+g0bZCZA09TIDlkZewvmbqCOaubVtO17dtu43CHBoKYQkmDwdAQTvunupAZyZOVG6oQ6YhOoFMkZyg5TKrsqQAlahAjK0hB9l0Q9pJYxWtVTFY3dEgNWnGivsh4BoiAuOXZoiiAesoOu95+EZT+9yDrPefhaQ938CftBX7IGoc4DM212gkgi+boEfLsgl1QIZgy4kQfbZxOjdRp2VjMQB0cC0/ULYlp2v8Ac0HkSNR8qh2CwnXKQehK35okzX1g4E/AJsrKfFADrE+UdGuC0IMJDD6Hub8grThwfMPVLJY7gWF1E8sUtjSAI/EsWzoHR8rluv0U6apdUHKyLKO1gOvVadN4cp2EOyZ3c3kuRdO0eYQNLDQBcv1YK+K/JfHZlCDJdt72KkpzH1O7lQWibe2SJVSPDdT8WF7q1X4fTuMgfcBreFtXIlLirGlboBqMMmkhLm3a/gw29Q7ryLxoXRl4c0g7EEW1vsvoOSUDU6Lxv9LGKZmCORkcrC4lp1a9tuN+KPT5ZzTTWjSUYxao8spNQXdbK1zU75Y2sb5TXg65w4gg9jwUXVB+6rVFlsbCt7CcQliZljOhNys7CvKc8CaQsabXyx5yusnwqiZYETv0+8WW7haRiZydHtTXqwqDo+Sjey87sRK9lmYpRMfd0jbj7zfczuOIWqHXSLU1KnY0clQ10kDiGnPHezSb6hdHSVcc+tsjhx2PwUJW4Xc5o7Di5vDuFlMu0G2hv+K6nGGVWtM1TN+pyZrWvI2wzjQn+XTdXsY9pzPu4chw7hYtDVlrg462012vxPdb9FiDXi3tPI8VzZYSgutFabI1NKJReOQsdzafzCzpKmaD9+zzGf8AMYL2/qb/AKW1JAL3HpdzH+RxTF5HvFxzGo+QsozrXaFKCf2A6epa8ZmODm9PyU7oerwVpPmU7vJk39Ptd3ahf190Zy1LfLPB41YfngtElL2/jyYyi49miUyYOuLjUHYjYpwgRheJ6ry2Nfe3AFcg/wAYuj0cxrwOIdlK7nHqNs0JjeMzTz/3wXiniPw5JE42zAXOW93D6rsxP/gmlZ39F4yDxrA4dQ5pCMj8UsuP2bx9Fw2AV5bE2F/lueDlaLWcRzJWqXONRCSBZr26AXz/AMthutFFPdA1s9Xo3ksDgDYi/BEFx3tdWRi4BIymwNuSaadgPqOvDQrynK30dCxpeTPw98j3uc5mQA5Rcgk9bDZDzGz3Bx1vf4RNRMY3OfG3MXADewFuJ5rlqszl5OUuublwGnYLqww5O3pGMqSo3JNQSNuKDso4XM4skDwQfTa6sYt0qbRm+hBWsCqVzUSBE2jVatPsspq1afZc+bouIQhKaK8rnbC1u6LJWfhdSS6XiAb/ADyWCT4to0VWrBJm2c4dSoJy69yeJJTLsXRiIb27LUdS29QP/hZ9MPW2/MLbn2+Vhlk00jSEbTZh1kjr7rGxTCYahuWojEg3F9LditqttdBldOP2mZxmN+Aad8VqZogkbctOpD/5XLmqL9G1Q4XkkZF01cQvV1EqxqTODwf9HbYpGySzZw03ADctz3XYOgBJJ/wiyFGytaFJtnU5VBzVamsvKNQaxCk2RWuahKhitbEWOmBQFXQB93DR34FVlxBVjaj/ANut1Fx3EEzPLbNAI537qyF1wAdLcVfJY316qllKL7rbkmtlWaVBXkGxOdo48QtdkocNNVz2cRjT8OKtpKjMS722XLkw3tAsjRsmG2rDbpwKg8tcCyRu+ljqD2UIqv731V+jhbcLnaa7NU0+jFnwZ8RzUj7DcxuN2ntyVcWJC+WVpif19p7FbgaW+3Ucjv8ABUZYmSiz2g9CNQtVl/Vv7+SJY140zNqdh+CxauIHRwzDstSrwt8dzA67dzGdR/byWZHVNecpBY7i1zS0/iuvC14dmEk12Ys+DtJu1jSeoCVDRWkbeJt2kFpudD0W+I7KTIhdbuaJOihiJALib211U3wADbXXmUoHaDsrHP0XkO7OpOLWwainbICNCQbEJSuANlRStALyBa6yqqpIcbreOLlJ0YyloJxJwsCOt1mskUp6i7UEyVduODUaMmGZ1a16B81WskVOIBjJFrwO0CwYXC63ac6BcudFRey95NiqsPhDWOtuSXHqrXHRUwGzXfK510zROnZludqe5Suh86Qeu7iZ2GU7gHAnmicarxGA0al2vVZzH6/VZ9bUEOa9zc7W8OICn6XKab8D5UqJfrF+JUvMWVPiDMxyXG51O3QJU9e1+gOvHgulRRBrh/VO09UBI+3FM2dHEDTB+VLyTyQdLMwuAc8N7my3Y44yNJW2/qBWOSXApKzUuldRSXnGo5Vb2KaSaAz54UK9nJa7moSWNbwmSZsrL68tlVJOBYE2d33RUzVnVdFm14rpjTJZcGF+hdY8L7fVWsgcCQyxLdwDfLfiRxJQFO1zd9lcIv2gmieY5gA03vlkbxa4cUZE10CNWGV2xB/0ObkZHnHqboOXNVsmDuTXfZ5E/wCUQHke4E9efXoFxyf2LRfBVg6H0nqhqxonDo7kMtYua4tP9rguT/Snjf6rQPfGbySkQMI+zm9xHwvPvCfjmaERUzT58Z1e17jma3jlcdUQw8la7Lc5VTPY6eSaHK0XqIRcOeT+1bbjb7f5q+opoKtl75rbEEtc0/mEFgXiOCpFongOG7Hel4+OK0ZKJrjnaTHJ95uh+RsVErT3piUrVPZzdVTyUrrPvJBf0u3LehRcNnephzN6a2WyJnD0TtD2nTOBcH+pvBBVOBtJ8ymd5bt7A+kreOe9S19/Anj/AEmhTv0HZWPOiyIqmRhtNGTbdwRkdW14u111lLG07JvwPCbXWPiGpK1GTNANzZZlS4E6LfCqlZMgJ/tKBcDfRX4rM2OPM5wbyJ2K5t/iqJhs4Ejm0tcF2RIo3BdERkrnm+MKXi5w7sK1Ycbgda0g1FxdrgqCmalOdV0NOdAuXocRjc4BjwT0uV1EWg2/NcnqOyootkOhQtO79m/5V807QDmNhbros+kqmujkDTm0NlzxWvwU+zKDlJrlBqkvRMy9jt+yp4lWxDc9FTxUrsbBKzC2SD0/s3c28e4WbLgcg1jLfndbwKkn0I539Rn2e0kcwbokYey38bMt26m0pOTGc67w+XfuonuPHO4ABGU3hSpt+8ZHyFybfRdZRbItc0/UTTpFpIkkkkuQsV0kxCdADFQexTJTpgZs0apLFoSsVLo1tGZm0BSQA7IN9NlJK18qrkjBWsclCAKapLfS7ZaVPVngczeXJZ9RByQuVzdb6q3CM0NM5z9L+V4pQNGZpC4cBYcQvNaLDszpZI/cAGMtt3XrHjOH9YgaSBnjcD/adDfouHpsOfDJJGBY+l4I2sf8KscKSTK5aM6jdLGR5npcPa4EhzflekeF/F8gAZUHzWaWcPe3v95cfSVjHu8qduV23R3YrcpcEA9TDpyutJQjJUyG9nqFFWslbmjcHNPLh3HBWmEDVhynfoe4XI4Hh72nzMxjaNTwzdLcV0AkMnRvErz8mHi9PRan8hctUCMpbmdtYarOljyjRoZ23RrANmaNG5WZV1NzZu3NPFHdIJSb7KXhvHUqcZYdkM5ubuh3gtP4911qNrsyDp4GOBzAEcQQCuSxnwJTzXfD+wk39OrT3aurjkzC/wAKl0ZDtNkkvA02jxbGcOmoX5Z49/Y9pvn7X/JdZh9RHlbZz3DLmIs246rp/GmHielBLGvcxwcMwJHXZc3h8LTpIxjfTkGU8O5TimXyTQX4Dq2uq3hvmBuwc0WLf6tNV6xSROF8zy7XTMGg2+F5r4PwOKOV8rZJIX3sP2mcP7gL0iGp0sLuPPQXXL6pOzXHKIRJGCPULjiucxSqhp2P8uxc/RttQBxWnV1jm6OAIO25WPJhfm7+kG4J2sOg4KcMK3J6FkmnpHNQYiDsbjujIqy6Pb4SiYPQ4hVSYA5vtcCu6OaD8mDQZh8oLJOeUW66obimp4jGCHCxNgE9+KaW215BiThNdSCoRNqsjVbVZHuoYGzSjREkKimOgV2ZefLs0RNJNdIlSWPdMmSQAkkkkCGsqy1WpimmJg7gq3NRJCqc1WmIHcxUSQXRrmqhwWkZCMqpitwvwWRVUYBD7XsC0jm3lfouncwLl/EjHuBDDlGy6scrJZymLUDDKHwkEHcHdp5ELd8OB4eGnVo1IXFzRSxOLgbm/Ndt4MxHz8125XsABPO6u9MbR2jpc9r+lg2CUs50DdGcuaHlNmDqbJF2gXNwQi6SZ2XK3bj1Q7W33V8DwdOKm6MHohPjoYPkT/iFPLbdJVYFTIA326jkeClINQnCnfmixUDTMBjII4rEqcFY77PVb8zbN+VVZaQloQH4dw1rXgEcbrtGxAbBYGHMGcEc10IK4/UyuRrAz8ZByXbu0hwWUMVcB6hZblcLtIXO18ItZX6dJxpomXYRDizTxRIqWnVcfO0tUoalw4roeFeCbN7En7cUAHpMqiWm6HzrSEaVCCc6kyRDAqYVUAV5ivp36oNiKpRcqJqkBvwHQKxVRbBXXXnPs0X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mla975.com/wp-content/uploads/2015/10/Bacteria-lera-1859841-610x330.jpg"/>
          <p:cNvPicPr>
            <a:picLocks noChangeAspect="1" noChangeArrowheads="1"/>
          </p:cNvPicPr>
          <p:nvPr/>
        </p:nvPicPr>
        <p:blipFill>
          <a:blip r:embed="rId2" cstate="print"/>
          <a:srcRect/>
          <a:stretch>
            <a:fillRect/>
          </a:stretch>
        </p:blipFill>
        <p:spPr bwMode="auto">
          <a:xfrm>
            <a:off x="500034" y="1785948"/>
            <a:ext cx="4286280" cy="3143250"/>
          </a:xfrm>
          <a:prstGeom prst="rect">
            <a:avLst/>
          </a:prstGeom>
          <a:noFill/>
        </p:spPr>
      </p:pic>
      <p:sp>
        <p:nvSpPr>
          <p:cNvPr id="10" name="9 Rectángulo"/>
          <p:cNvSpPr/>
          <p:nvPr/>
        </p:nvSpPr>
        <p:spPr>
          <a:xfrm>
            <a:off x="571472" y="1142984"/>
            <a:ext cx="1011815" cy="369332"/>
          </a:xfrm>
          <a:prstGeom prst="rect">
            <a:avLst/>
          </a:prstGeom>
          <a:solidFill>
            <a:schemeClr val="accent1">
              <a:lumMod val="20000"/>
              <a:lumOff val="80000"/>
            </a:schemeClr>
          </a:solidFill>
        </p:spPr>
        <p:txBody>
          <a:bodyPr wrap="none">
            <a:spAutoFit/>
          </a:bodyPr>
          <a:lstStyle/>
          <a:p>
            <a:r>
              <a:rPr lang="es-ES" b="1" dirty="0" smtClean="0"/>
              <a:t>Cólera</a:t>
            </a:r>
            <a:endParaRPr lang="es-ES" dirty="0"/>
          </a:p>
        </p:txBody>
      </p:sp>
      <p:sp>
        <p:nvSpPr>
          <p:cNvPr id="7" name="6 Rectángulo"/>
          <p:cNvSpPr/>
          <p:nvPr/>
        </p:nvSpPr>
        <p:spPr>
          <a:xfrm>
            <a:off x="2843808" y="40466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trasmitidas por vectores </a:t>
            </a:r>
            <a:endParaRPr lang="es-ES" dirty="0"/>
          </a:p>
        </p:txBody>
      </p:sp>
      <p:sp>
        <p:nvSpPr>
          <p:cNvPr id="9" name="8 Rectángulo"/>
          <p:cNvSpPr/>
          <p:nvPr/>
        </p:nvSpPr>
        <p:spPr>
          <a:xfrm>
            <a:off x="4857752" y="1357298"/>
            <a:ext cx="3714776" cy="4247317"/>
          </a:xfrm>
          <a:prstGeom prst="rect">
            <a:avLst/>
          </a:prstGeom>
          <a:solidFill>
            <a:srgbClr val="FFC000"/>
          </a:solidFill>
        </p:spPr>
        <p:txBody>
          <a:bodyPr wrap="square">
            <a:spAutoFit/>
          </a:bodyPr>
          <a:lstStyle/>
          <a:p>
            <a:pPr algn="ctr"/>
            <a:r>
              <a:rPr lang="es-ES" dirty="0" smtClean="0"/>
              <a:t>Es una infección intestinal aguda, grave, causada por el consumo de agua o alimentos contaminados con la bacteria </a:t>
            </a:r>
            <a:r>
              <a:rPr lang="es-ES" dirty="0" err="1" smtClean="0"/>
              <a:t>Vibrio</a:t>
            </a:r>
            <a:r>
              <a:rPr lang="es-ES" dirty="0" smtClean="0"/>
              <a:t> </a:t>
            </a:r>
            <a:r>
              <a:rPr lang="es-ES" dirty="0" err="1" smtClean="0"/>
              <a:t>cholerae</a:t>
            </a:r>
            <a:r>
              <a:rPr lang="es-ES" dirty="0" smtClean="0"/>
              <a:t>.  Se caracteriza por la aparición de evacuaciones diarreicas abundantes, con vómito y deshidratación que puede llevar al paciente a acidosis metabólica y colapso circulatorio en el término de 24 horas y en casos no tratados puede ocasionar la muerte. </a:t>
            </a:r>
            <a:endParaRPr lang="es-ES" dirty="0"/>
          </a:p>
        </p:txBody>
      </p:sp>
      <p:sp>
        <p:nvSpPr>
          <p:cNvPr id="6" name="5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0034" y="862596"/>
            <a:ext cx="8143932" cy="923330"/>
          </a:xfrm>
          <a:prstGeom prst="rect">
            <a:avLst/>
          </a:prstGeom>
          <a:solidFill>
            <a:schemeClr val="accent1">
              <a:lumMod val="20000"/>
              <a:lumOff val="80000"/>
            </a:schemeClr>
          </a:solidFill>
        </p:spPr>
        <p:txBody>
          <a:bodyPr wrap="square">
            <a:spAutoFit/>
          </a:bodyPr>
          <a:lstStyle/>
          <a:p>
            <a:r>
              <a:rPr lang="es-ES" b="1" dirty="0" smtClean="0"/>
              <a:t>Agente infeccioso: </a:t>
            </a:r>
            <a:r>
              <a:rPr lang="es-ES" dirty="0" smtClean="0"/>
              <a:t>es un bacilo </a:t>
            </a:r>
            <a:r>
              <a:rPr lang="es-ES" dirty="0" err="1" smtClean="0"/>
              <a:t>aerivius</a:t>
            </a:r>
            <a:r>
              <a:rPr lang="es-ES" dirty="0" smtClean="0"/>
              <a:t> </a:t>
            </a:r>
            <a:r>
              <a:rPr lang="es-ES" dirty="0" err="1" smtClean="0"/>
              <a:t>gram</a:t>
            </a:r>
            <a:r>
              <a:rPr lang="es-ES" dirty="0" smtClean="0"/>
              <a:t> negativo con un solo flagelo polar que le da gran movilidad llamado </a:t>
            </a:r>
            <a:r>
              <a:rPr lang="es-ES" dirty="0" err="1" smtClean="0"/>
              <a:t>vibrio</a:t>
            </a:r>
            <a:r>
              <a:rPr lang="es-ES" dirty="0" smtClean="0"/>
              <a:t> </a:t>
            </a:r>
            <a:r>
              <a:rPr lang="es-ES" dirty="0" err="1" smtClean="0"/>
              <a:t>cholerae</a:t>
            </a:r>
            <a:r>
              <a:rPr lang="es-ES" dirty="0" smtClean="0"/>
              <a:t> que solo sobrevive por periodos hasta de 7 días fuera del organismo</a:t>
            </a:r>
            <a:endParaRPr lang="es-VE" dirty="0" smtClean="0"/>
          </a:p>
        </p:txBody>
      </p:sp>
      <p:sp>
        <p:nvSpPr>
          <p:cNvPr id="7" name="6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8" name="7 Rectángulo"/>
          <p:cNvSpPr/>
          <p:nvPr/>
        </p:nvSpPr>
        <p:spPr>
          <a:xfrm>
            <a:off x="500034" y="1853975"/>
            <a:ext cx="8143932" cy="646331"/>
          </a:xfrm>
          <a:prstGeom prst="rect">
            <a:avLst/>
          </a:prstGeom>
          <a:solidFill>
            <a:schemeClr val="bg2"/>
          </a:solidFill>
        </p:spPr>
        <p:txBody>
          <a:bodyPr wrap="square">
            <a:spAutoFit/>
          </a:bodyPr>
          <a:lstStyle/>
          <a:p>
            <a:r>
              <a:rPr lang="es-ES" b="1" dirty="0" smtClean="0"/>
              <a:t>Reservorio: </a:t>
            </a:r>
            <a:r>
              <a:rPr lang="es-ES" dirty="0" smtClean="0"/>
              <a:t>hombre enfermo o portador. Reservorios acuáticos como moluscos, cangrejo y ostras.</a:t>
            </a:r>
            <a:endParaRPr lang="es-ES" dirty="0"/>
          </a:p>
        </p:txBody>
      </p:sp>
      <p:sp>
        <p:nvSpPr>
          <p:cNvPr id="9" name="8 Rectángulo"/>
          <p:cNvSpPr/>
          <p:nvPr/>
        </p:nvSpPr>
        <p:spPr>
          <a:xfrm>
            <a:off x="500066" y="2603368"/>
            <a:ext cx="7929586" cy="1754326"/>
          </a:xfrm>
          <a:prstGeom prst="rect">
            <a:avLst/>
          </a:prstGeom>
          <a:solidFill>
            <a:schemeClr val="bg2"/>
          </a:solidFill>
        </p:spPr>
        <p:txBody>
          <a:bodyPr wrap="square">
            <a:spAutoFit/>
          </a:bodyPr>
          <a:lstStyle/>
          <a:p>
            <a:r>
              <a:rPr lang="es-ES" b="1" dirty="0" smtClean="0"/>
              <a:t>Puerta de salida</a:t>
            </a:r>
            <a:r>
              <a:rPr lang="es-ES" dirty="0" smtClean="0"/>
              <a:t>: es el ano de los reservorios tanto enfermos como portadores. </a:t>
            </a:r>
          </a:p>
          <a:p>
            <a:r>
              <a:rPr lang="es-ES" b="1" dirty="0" smtClean="0"/>
              <a:t>Vía de transmisión: </a:t>
            </a:r>
            <a:r>
              <a:rPr lang="es-ES" dirty="0" smtClean="0"/>
              <a:t>digestiva. Los vehículos principales son el agua y los alimentos contaminados con el </a:t>
            </a:r>
            <a:r>
              <a:rPr lang="es-ES" dirty="0" err="1" smtClean="0"/>
              <a:t>Vibrios</a:t>
            </a:r>
            <a:r>
              <a:rPr lang="es-ES" dirty="0" smtClean="0"/>
              <a:t> mediante las heces y los vómitos de los pacientes y portadores.</a:t>
            </a:r>
          </a:p>
          <a:p>
            <a:r>
              <a:rPr lang="es-ES" b="1" dirty="0" smtClean="0"/>
              <a:t>Puerta de entrada</a:t>
            </a:r>
            <a:r>
              <a:rPr lang="es-ES" dirty="0" smtClean="0"/>
              <a:t>: es la boca del huésped susceptible. </a:t>
            </a:r>
            <a:endParaRPr lang="es-ES" dirty="0"/>
          </a:p>
        </p:txBody>
      </p:sp>
      <p:sp>
        <p:nvSpPr>
          <p:cNvPr id="11" name="10 Rectángulo"/>
          <p:cNvSpPr/>
          <p:nvPr/>
        </p:nvSpPr>
        <p:spPr>
          <a:xfrm>
            <a:off x="500034" y="4416990"/>
            <a:ext cx="5572164" cy="369332"/>
          </a:xfrm>
          <a:prstGeom prst="rect">
            <a:avLst/>
          </a:prstGeom>
          <a:solidFill>
            <a:schemeClr val="bg2"/>
          </a:solidFill>
        </p:spPr>
        <p:txBody>
          <a:bodyPr wrap="square">
            <a:spAutoFit/>
          </a:bodyPr>
          <a:lstStyle/>
          <a:p>
            <a:r>
              <a:rPr lang="es-ES" b="1" dirty="0" smtClean="0"/>
              <a:t>Huésped susceptible: </a:t>
            </a:r>
            <a:r>
              <a:rPr lang="es-ES" dirty="0" smtClean="0"/>
              <a:t>es el hombre sano </a:t>
            </a:r>
            <a:endParaRPr lang="es-ES" dirty="0"/>
          </a:p>
        </p:txBody>
      </p:sp>
      <p:sp>
        <p:nvSpPr>
          <p:cNvPr id="12" name="11 Rectángulo"/>
          <p:cNvSpPr/>
          <p:nvPr/>
        </p:nvSpPr>
        <p:spPr>
          <a:xfrm>
            <a:off x="500034" y="4854371"/>
            <a:ext cx="8215370" cy="646331"/>
          </a:xfrm>
          <a:prstGeom prst="rect">
            <a:avLst/>
          </a:prstGeom>
          <a:solidFill>
            <a:schemeClr val="bg2"/>
          </a:solidFill>
        </p:spPr>
        <p:txBody>
          <a:bodyPr wrap="square">
            <a:spAutoFit/>
          </a:bodyPr>
          <a:lstStyle/>
          <a:p>
            <a:r>
              <a:rPr lang="es-ES" b="1" dirty="0" smtClean="0"/>
              <a:t>Periodo de incubación</a:t>
            </a:r>
            <a:r>
              <a:rPr lang="es-ES" dirty="0" smtClean="0"/>
              <a:t>: horas a 5 días, habitualmente de 2 a 3 días </a:t>
            </a:r>
            <a:endParaRPr lang="es-ES" dirty="0"/>
          </a:p>
        </p:txBody>
      </p:sp>
      <p:sp>
        <p:nvSpPr>
          <p:cNvPr id="13" name="12 Rectángulo"/>
          <p:cNvSpPr/>
          <p:nvPr/>
        </p:nvSpPr>
        <p:spPr>
          <a:xfrm>
            <a:off x="500034" y="5577504"/>
            <a:ext cx="8358246" cy="923330"/>
          </a:xfrm>
          <a:prstGeom prst="rect">
            <a:avLst/>
          </a:prstGeom>
          <a:solidFill>
            <a:schemeClr val="bg2"/>
          </a:solidFill>
        </p:spPr>
        <p:txBody>
          <a:bodyPr wrap="square">
            <a:spAutoFit/>
          </a:bodyPr>
          <a:lstStyle/>
          <a:p>
            <a:r>
              <a:rPr lang="es-ES" b="1" dirty="0" smtClean="0"/>
              <a:t>Periodo de transmisibilidad: </a:t>
            </a:r>
            <a:r>
              <a:rPr lang="es-ES" dirty="0" smtClean="0"/>
              <a:t>mantiene mientras persistan los agentes en las heces. El estado de portador a veces persiste por meses. </a:t>
            </a:r>
            <a:endParaRPr lang="es-ES" dirty="0"/>
          </a:p>
        </p:txBody>
      </p:sp>
      <p:sp>
        <p:nvSpPr>
          <p:cNvPr id="14" name="13 Rectángulo"/>
          <p:cNvSpPr/>
          <p:nvPr/>
        </p:nvSpPr>
        <p:spPr>
          <a:xfrm>
            <a:off x="928662" y="416462"/>
            <a:ext cx="1011815" cy="369332"/>
          </a:xfrm>
          <a:prstGeom prst="rect">
            <a:avLst/>
          </a:prstGeom>
          <a:solidFill>
            <a:schemeClr val="accent1">
              <a:lumMod val="20000"/>
              <a:lumOff val="80000"/>
            </a:schemeClr>
          </a:solidFill>
        </p:spPr>
        <p:txBody>
          <a:bodyPr wrap="none">
            <a:spAutoFit/>
          </a:bodyPr>
          <a:lstStyle/>
          <a:p>
            <a:r>
              <a:rPr lang="es-ES" b="1" dirty="0" smtClean="0"/>
              <a:t>Cólera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28596" y="1357298"/>
            <a:ext cx="3143272" cy="4247317"/>
          </a:xfrm>
          <a:prstGeom prst="rect">
            <a:avLst/>
          </a:prstGeom>
          <a:solidFill>
            <a:schemeClr val="accent1">
              <a:lumMod val="20000"/>
              <a:lumOff val="80000"/>
            </a:schemeClr>
          </a:solidFill>
        </p:spPr>
        <p:txBody>
          <a:bodyPr wrap="square">
            <a:spAutoFit/>
          </a:bodyPr>
          <a:lstStyle/>
          <a:p>
            <a:r>
              <a:rPr lang="es-ES" b="1" dirty="0" smtClean="0"/>
              <a:t>Enfermo: </a:t>
            </a:r>
          </a:p>
          <a:p>
            <a:pPr>
              <a:buFont typeface="Arial" pitchFamily="34" charset="0"/>
              <a:buChar char="•"/>
            </a:pPr>
            <a:r>
              <a:rPr lang="pt-BR" dirty="0" smtClean="0"/>
              <a:t>Diagnóstico presuntivo o de certeza </a:t>
            </a:r>
          </a:p>
          <a:p>
            <a:pPr>
              <a:buFont typeface="Arial" pitchFamily="34" charset="0"/>
              <a:buChar char="•"/>
            </a:pPr>
            <a:r>
              <a:rPr lang="es-ES" dirty="0" smtClean="0"/>
              <a:t>Notificación inmediata </a:t>
            </a:r>
          </a:p>
          <a:p>
            <a:pPr>
              <a:buFont typeface="Arial" pitchFamily="34" charset="0"/>
              <a:buChar char="•"/>
            </a:pPr>
            <a:r>
              <a:rPr lang="es-ES" dirty="0" smtClean="0"/>
              <a:t>Aislamiento hospitalario de enfermos y portadores </a:t>
            </a:r>
          </a:p>
          <a:p>
            <a:pPr>
              <a:buFont typeface="Arial" pitchFamily="34" charset="0"/>
              <a:buChar char="•"/>
            </a:pPr>
            <a:r>
              <a:rPr lang="es-ES" dirty="0" smtClean="0"/>
              <a:t>Tratamiento: -Reemplazo de líquidos, electrolitos y </a:t>
            </a:r>
            <a:r>
              <a:rPr lang="es-ES" dirty="0" err="1" smtClean="0"/>
              <a:t>glucosa;Antibióticos</a:t>
            </a:r>
            <a:r>
              <a:rPr lang="es-ES" dirty="0" smtClean="0"/>
              <a:t>: tetraciclina, </a:t>
            </a:r>
            <a:r>
              <a:rPr lang="es-ES" dirty="0" err="1" smtClean="0"/>
              <a:t>ciprofloxacina</a:t>
            </a:r>
            <a:r>
              <a:rPr lang="es-ES" dirty="0" smtClean="0"/>
              <a:t>, etc. </a:t>
            </a:r>
          </a:p>
          <a:p>
            <a:pPr>
              <a:buFont typeface="Arial" pitchFamily="34" charset="0"/>
              <a:buChar char="•"/>
            </a:pPr>
            <a:r>
              <a:rPr lang="es-ES" dirty="0" smtClean="0"/>
              <a:t> Historia epidemiológica </a:t>
            </a:r>
          </a:p>
          <a:p>
            <a:pPr>
              <a:buFont typeface="Arial" pitchFamily="34" charset="0"/>
              <a:buChar char="•"/>
            </a:pPr>
            <a:r>
              <a:rPr lang="es-ES" dirty="0" smtClean="0"/>
              <a:t> Educación </a:t>
            </a:r>
          </a:p>
        </p:txBody>
      </p:sp>
      <p:sp>
        <p:nvSpPr>
          <p:cNvPr id="5" name="4 Rectángulo"/>
          <p:cNvSpPr/>
          <p:nvPr/>
        </p:nvSpPr>
        <p:spPr>
          <a:xfrm>
            <a:off x="500034" y="642918"/>
            <a:ext cx="1011815" cy="369332"/>
          </a:xfrm>
          <a:prstGeom prst="rect">
            <a:avLst/>
          </a:prstGeom>
          <a:solidFill>
            <a:schemeClr val="accent1">
              <a:lumMod val="20000"/>
              <a:lumOff val="80000"/>
            </a:schemeClr>
          </a:solidFill>
        </p:spPr>
        <p:txBody>
          <a:bodyPr wrap="none">
            <a:spAutoFit/>
          </a:bodyPr>
          <a:lstStyle/>
          <a:p>
            <a:r>
              <a:rPr lang="es-ES" b="1" dirty="0" smtClean="0"/>
              <a:t>Cólera</a:t>
            </a:r>
            <a:endParaRPr lang="es-ES" dirty="0"/>
          </a:p>
        </p:txBody>
      </p:sp>
      <p:sp>
        <p:nvSpPr>
          <p:cNvPr id="6" name="5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7" name="6 CuadroTexto"/>
          <p:cNvSpPr txBox="1"/>
          <p:nvPr/>
        </p:nvSpPr>
        <p:spPr>
          <a:xfrm>
            <a:off x="6715140" y="1000108"/>
            <a:ext cx="1857388" cy="646331"/>
          </a:xfrm>
          <a:prstGeom prst="rect">
            <a:avLst/>
          </a:prstGeom>
          <a:solidFill>
            <a:schemeClr val="bg2"/>
          </a:solidFill>
        </p:spPr>
        <p:txBody>
          <a:bodyPr wrap="square" rtlCol="0">
            <a:spAutoFit/>
          </a:bodyPr>
          <a:lstStyle/>
          <a:p>
            <a:pPr algn="ctr"/>
            <a:r>
              <a:rPr lang="es-ES" b="1" dirty="0" smtClean="0"/>
              <a:t>MEDIDAS DE CONTROL</a:t>
            </a:r>
            <a:endParaRPr lang="es-ES" b="1" dirty="0"/>
          </a:p>
        </p:txBody>
      </p:sp>
      <p:sp>
        <p:nvSpPr>
          <p:cNvPr id="8" name="7 Rectángulo"/>
          <p:cNvSpPr/>
          <p:nvPr/>
        </p:nvSpPr>
        <p:spPr>
          <a:xfrm>
            <a:off x="3500430" y="2428868"/>
            <a:ext cx="2857520" cy="3416320"/>
          </a:xfrm>
          <a:prstGeom prst="rect">
            <a:avLst/>
          </a:prstGeom>
          <a:solidFill>
            <a:schemeClr val="tx2">
              <a:lumMod val="10000"/>
              <a:lumOff val="90000"/>
            </a:schemeClr>
          </a:solidFill>
        </p:spPr>
        <p:txBody>
          <a:bodyPr wrap="square">
            <a:spAutoFit/>
          </a:bodyPr>
          <a:lstStyle/>
          <a:p>
            <a:pPr>
              <a:buFont typeface="Arial" pitchFamily="34" charset="0"/>
              <a:buChar char="•"/>
            </a:pPr>
            <a:r>
              <a:rPr lang="es-ES" b="1" dirty="0" smtClean="0"/>
              <a:t>Vía de transmisión </a:t>
            </a:r>
          </a:p>
          <a:p>
            <a:pPr>
              <a:buFont typeface="Arial" pitchFamily="34" charset="0"/>
              <a:buChar char="•"/>
            </a:pPr>
            <a:r>
              <a:rPr lang="es-ES" dirty="0" smtClean="0"/>
              <a:t> Control higiénico del ambiente:  Agua residuales líquidos y sólidos, Vectores, etc.</a:t>
            </a:r>
          </a:p>
          <a:p>
            <a:pPr>
              <a:buFont typeface="Arial" pitchFamily="34" charset="0"/>
              <a:buChar char="•"/>
            </a:pPr>
            <a:r>
              <a:rPr lang="es-ES" dirty="0" smtClean="0"/>
              <a:t> Alimentos </a:t>
            </a:r>
          </a:p>
          <a:p>
            <a:pPr>
              <a:buFont typeface="Arial" pitchFamily="34" charset="0"/>
              <a:buChar char="•"/>
            </a:pPr>
            <a:r>
              <a:rPr lang="es-ES" dirty="0" smtClean="0"/>
              <a:t> Desinfección concurrente: heces, vómitos, artículos usados por el enfermo axial como sus manos. </a:t>
            </a:r>
          </a:p>
          <a:p>
            <a:pPr>
              <a:buFont typeface="Arial" pitchFamily="34" charset="0"/>
              <a:buChar char="•"/>
            </a:pPr>
            <a:r>
              <a:rPr lang="es-ES" dirty="0" smtClean="0"/>
              <a:t> Desinfección Terminal </a:t>
            </a:r>
          </a:p>
        </p:txBody>
      </p:sp>
      <p:sp>
        <p:nvSpPr>
          <p:cNvPr id="10" name="9 Rectángulo"/>
          <p:cNvSpPr/>
          <p:nvPr/>
        </p:nvSpPr>
        <p:spPr>
          <a:xfrm>
            <a:off x="6357950" y="1779687"/>
            <a:ext cx="2500330" cy="4247317"/>
          </a:xfrm>
          <a:prstGeom prst="rect">
            <a:avLst/>
          </a:prstGeom>
          <a:solidFill>
            <a:schemeClr val="bg2"/>
          </a:solidFill>
        </p:spPr>
        <p:txBody>
          <a:bodyPr wrap="square">
            <a:spAutoFit/>
          </a:bodyPr>
          <a:lstStyle/>
          <a:p>
            <a:pPr>
              <a:buFont typeface="Arial" pitchFamily="34" charset="0"/>
              <a:buChar char="•"/>
            </a:pPr>
            <a:r>
              <a:rPr lang="es-ES" b="1" dirty="0" smtClean="0"/>
              <a:t>huéspedes susceptibles:</a:t>
            </a:r>
            <a:endParaRPr lang="es-ES" dirty="0" smtClean="0"/>
          </a:p>
          <a:p>
            <a:pPr>
              <a:buFont typeface="Arial" pitchFamily="34" charset="0"/>
              <a:buChar char="•"/>
            </a:pPr>
            <a:r>
              <a:rPr lang="es-ES" dirty="0" smtClean="0"/>
              <a:t>Acciones de promoción de salud y prevención de riesgo: extremar las medidas de higiene general y personal. </a:t>
            </a:r>
          </a:p>
          <a:p>
            <a:pPr>
              <a:buFont typeface="Arial" pitchFamily="34" charset="0"/>
              <a:buChar char="•"/>
            </a:pPr>
            <a:r>
              <a:rPr lang="es-ES" dirty="0" smtClean="0"/>
              <a:t>Vacuna </a:t>
            </a:r>
            <a:r>
              <a:rPr lang="es-ES" dirty="0" err="1" smtClean="0"/>
              <a:t>anticolerica</a:t>
            </a:r>
            <a:r>
              <a:rPr lang="es-ES" dirty="0" smtClean="0"/>
              <a:t> </a:t>
            </a:r>
          </a:p>
          <a:p>
            <a:pPr>
              <a:buFont typeface="Arial" pitchFamily="34" charset="0"/>
              <a:buChar char="•"/>
            </a:pPr>
            <a:r>
              <a:rPr lang="es-ES" dirty="0" smtClean="0"/>
              <a:t>Vigilancia personal</a:t>
            </a:r>
          </a:p>
          <a:p>
            <a:pPr>
              <a:buFont typeface="Arial" pitchFamily="34" charset="0"/>
              <a:buChar char="•"/>
            </a:pPr>
            <a:r>
              <a:rPr lang="es-ES" dirty="0" smtClean="0"/>
              <a:t>Quimioprofilaxis: tetraciclina o </a:t>
            </a:r>
            <a:r>
              <a:rPr lang="es-ES" dirty="0" err="1" smtClean="0"/>
              <a:t>doxiciclina</a:t>
            </a:r>
            <a:endParaRPr lang="es-ES" dirty="0" smtClean="0"/>
          </a:p>
          <a:p>
            <a:r>
              <a:rPr lang="es-ES" dirty="0" smtClean="0"/>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6" name="5 Rectángulo"/>
          <p:cNvSpPr/>
          <p:nvPr/>
        </p:nvSpPr>
        <p:spPr>
          <a:xfrm>
            <a:off x="642910" y="1571612"/>
            <a:ext cx="4572000" cy="2308324"/>
          </a:xfrm>
          <a:prstGeom prst="rect">
            <a:avLst/>
          </a:prstGeom>
          <a:solidFill>
            <a:schemeClr val="tx2">
              <a:lumMod val="10000"/>
              <a:lumOff val="90000"/>
            </a:schemeClr>
          </a:solidFill>
        </p:spPr>
        <p:txBody>
          <a:bodyPr>
            <a:spAutoFit/>
          </a:bodyPr>
          <a:lstStyle/>
          <a:p>
            <a:r>
              <a:rPr lang="es-ES" b="1" dirty="0" smtClean="0"/>
              <a:t>Hepatitis virales tipo A y E </a:t>
            </a:r>
          </a:p>
          <a:p>
            <a:endParaRPr lang="es-ES" b="1" dirty="0" smtClean="0"/>
          </a:p>
          <a:p>
            <a:r>
              <a:rPr lang="es-ES" dirty="0" smtClean="0"/>
              <a:t>Enfermedades virales de transmisión digestiva. Los cuadros clínicos iniciales son muy similares, pero se diferencian en su origen y en algunas características epidemiológicas, clínicas, inmunológicas y patológicas. </a:t>
            </a:r>
            <a:endParaRPr lang="es-ES" dirty="0"/>
          </a:p>
        </p:txBody>
      </p:sp>
      <p:pic>
        <p:nvPicPr>
          <p:cNvPr id="24578" name="Picture 2" descr="http://image.vanguardia.com.mx/sites/default/files/c02_nota.jpg"/>
          <p:cNvPicPr>
            <a:picLocks noChangeAspect="1" noChangeArrowheads="1"/>
          </p:cNvPicPr>
          <p:nvPr/>
        </p:nvPicPr>
        <p:blipFill>
          <a:blip r:embed="rId2" cstate="print"/>
          <a:srcRect/>
          <a:stretch>
            <a:fillRect/>
          </a:stretch>
        </p:blipFill>
        <p:spPr bwMode="auto">
          <a:xfrm>
            <a:off x="5214942" y="1142984"/>
            <a:ext cx="3375754" cy="4500594"/>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4" name="3 Rectángulo"/>
          <p:cNvSpPr/>
          <p:nvPr/>
        </p:nvSpPr>
        <p:spPr>
          <a:xfrm>
            <a:off x="785786" y="1357298"/>
            <a:ext cx="3214710" cy="2308324"/>
          </a:xfrm>
          <a:prstGeom prst="rect">
            <a:avLst/>
          </a:prstGeom>
          <a:solidFill>
            <a:schemeClr val="tx2">
              <a:lumMod val="10000"/>
              <a:lumOff val="90000"/>
            </a:schemeClr>
          </a:solidFill>
        </p:spPr>
        <p:txBody>
          <a:bodyPr wrap="square">
            <a:spAutoFit/>
          </a:bodyPr>
          <a:lstStyle/>
          <a:p>
            <a:r>
              <a:rPr lang="es-ES" b="1" dirty="0" smtClean="0"/>
              <a:t>Hepatitis A </a:t>
            </a:r>
          </a:p>
          <a:p>
            <a:r>
              <a:rPr lang="es-ES" dirty="0" smtClean="0"/>
              <a:t>- Fiebre </a:t>
            </a:r>
          </a:p>
          <a:p>
            <a:pPr>
              <a:buFontTx/>
              <a:buChar char="-"/>
            </a:pPr>
            <a:r>
              <a:rPr lang="es-ES" dirty="0" smtClean="0"/>
              <a:t>Malestar general </a:t>
            </a:r>
          </a:p>
          <a:p>
            <a:pPr>
              <a:buFontTx/>
              <a:buChar char="-"/>
            </a:pPr>
            <a:r>
              <a:rPr lang="es-ES" dirty="0" smtClean="0"/>
              <a:t>ictericia</a:t>
            </a:r>
          </a:p>
          <a:p>
            <a:r>
              <a:rPr lang="es-ES" dirty="0" smtClean="0"/>
              <a:t>- Anorexia </a:t>
            </a:r>
          </a:p>
          <a:p>
            <a:r>
              <a:rPr lang="es-ES" dirty="0" smtClean="0"/>
              <a:t>- Nausea </a:t>
            </a:r>
          </a:p>
          <a:p>
            <a:r>
              <a:rPr lang="es-ES" dirty="0" smtClean="0"/>
              <a:t>- Molestias abdominales </a:t>
            </a:r>
          </a:p>
          <a:p>
            <a:r>
              <a:rPr lang="es-ES" dirty="0" smtClean="0"/>
              <a:t>- ictericia </a:t>
            </a:r>
          </a:p>
        </p:txBody>
      </p:sp>
      <p:sp>
        <p:nvSpPr>
          <p:cNvPr id="7" name="6 Rectángulo"/>
          <p:cNvSpPr/>
          <p:nvPr/>
        </p:nvSpPr>
        <p:spPr>
          <a:xfrm>
            <a:off x="642910" y="4071942"/>
            <a:ext cx="3214710" cy="1477328"/>
          </a:xfrm>
          <a:prstGeom prst="rect">
            <a:avLst/>
          </a:prstGeom>
          <a:solidFill>
            <a:schemeClr val="accent1">
              <a:lumMod val="40000"/>
              <a:lumOff val="60000"/>
            </a:schemeClr>
          </a:solidFill>
        </p:spPr>
        <p:txBody>
          <a:bodyPr wrap="square">
            <a:spAutoFit/>
          </a:bodyPr>
          <a:lstStyle/>
          <a:p>
            <a:pPr algn="ctr"/>
            <a:r>
              <a:rPr lang="es-ES" dirty="0" smtClean="0"/>
              <a:t>El diagnostico de la hepatitis A se confirma por anticuerpos </a:t>
            </a:r>
            <a:r>
              <a:rPr lang="es-ES" dirty="0" err="1" smtClean="0"/>
              <a:t>IgM</a:t>
            </a:r>
            <a:r>
              <a:rPr lang="es-ES" dirty="0" smtClean="0"/>
              <a:t> específicos para el virus de la hepatitis A </a:t>
            </a:r>
            <a:endParaRPr lang="es-ES" dirty="0"/>
          </a:p>
        </p:txBody>
      </p:sp>
      <p:sp>
        <p:nvSpPr>
          <p:cNvPr id="8" name="7 Rectángulo"/>
          <p:cNvSpPr/>
          <p:nvPr/>
        </p:nvSpPr>
        <p:spPr>
          <a:xfrm>
            <a:off x="4286248" y="1357298"/>
            <a:ext cx="4357718" cy="1754326"/>
          </a:xfrm>
          <a:prstGeom prst="rect">
            <a:avLst/>
          </a:prstGeom>
          <a:solidFill>
            <a:schemeClr val="bg2"/>
          </a:solidFill>
        </p:spPr>
        <p:txBody>
          <a:bodyPr wrap="square">
            <a:spAutoFit/>
          </a:bodyPr>
          <a:lstStyle/>
          <a:p>
            <a:r>
              <a:rPr lang="es-ES" b="1" dirty="0" smtClean="0"/>
              <a:t>Hepatitis E </a:t>
            </a:r>
          </a:p>
          <a:p>
            <a:r>
              <a:rPr lang="es-ES" dirty="0" smtClean="0"/>
              <a:t>Conocida como no A no B tiene un curso clínico similar a la anterior y ambas se transmiten por vía digestiva, aunque son causadas por virus diferentes. </a:t>
            </a:r>
            <a:endParaRPr lang="es-ES" dirty="0"/>
          </a:p>
        </p:txBody>
      </p:sp>
      <p:sp>
        <p:nvSpPr>
          <p:cNvPr id="9" name="8 Rectángulo"/>
          <p:cNvSpPr/>
          <p:nvPr/>
        </p:nvSpPr>
        <p:spPr>
          <a:xfrm>
            <a:off x="4214810" y="4143380"/>
            <a:ext cx="4572000" cy="1200329"/>
          </a:xfrm>
          <a:prstGeom prst="rect">
            <a:avLst/>
          </a:prstGeom>
          <a:solidFill>
            <a:schemeClr val="bg2"/>
          </a:solidFill>
        </p:spPr>
        <p:txBody>
          <a:bodyPr>
            <a:spAutoFit/>
          </a:bodyPr>
          <a:lstStyle/>
          <a:p>
            <a:r>
              <a:rPr lang="es-ES" b="1" dirty="0" smtClean="0"/>
              <a:t>Hepatitis A</a:t>
            </a:r>
            <a:r>
              <a:rPr lang="es-ES" dirty="0" smtClean="0"/>
              <a:t>: </a:t>
            </a:r>
          </a:p>
          <a:p>
            <a:r>
              <a:rPr lang="es-ES" dirty="0" smtClean="0"/>
              <a:t>- La mas frecuente </a:t>
            </a:r>
          </a:p>
          <a:p>
            <a:r>
              <a:rPr lang="es-ES" dirty="0" smtClean="0"/>
              <a:t>- Más común entre los escolares y adultos jóvenes </a:t>
            </a:r>
          </a:p>
        </p:txBody>
      </p:sp>
      <p:sp>
        <p:nvSpPr>
          <p:cNvPr id="10" name="9 Rectángulo"/>
          <p:cNvSpPr/>
          <p:nvPr/>
        </p:nvSpPr>
        <p:spPr>
          <a:xfrm>
            <a:off x="6286512" y="857232"/>
            <a:ext cx="2377574" cy="369332"/>
          </a:xfrm>
          <a:prstGeom prst="rect">
            <a:avLst/>
          </a:prstGeom>
          <a:solidFill>
            <a:schemeClr val="bg2"/>
          </a:solidFill>
        </p:spPr>
        <p:txBody>
          <a:bodyPr wrap="none">
            <a:spAutoFit/>
          </a:bodyPr>
          <a:lstStyle/>
          <a:p>
            <a:r>
              <a:rPr lang="es-ES" b="1" dirty="0" smtClean="0"/>
              <a:t>Hepatitis virales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6" name="5 Rectángulo"/>
          <p:cNvSpPr/>
          <p:nvPr/>
        </p:nvSpPr>
        <p:spPr>
          <a:xfrm>
            <a:off x="6429388" y="1857364"/>
            <a:ext cx="2377574" cy="369332"/>
          </a:xfrm>
          <a:prstGeom prst="rect">
            <a:avLst/>
          </a:prstGeom>
          <a:solidFill>
            <a:schemeClr val="bg2"/>
          </a:solidFill>
        </p:spPr>
        <p:txBody>
          <a:bodyPr wrap="none">
            <a:spAutoFit/>
          </a:bodyPr>
          <a:lstStyle/>
          <a:p>
            <a:r>
              <a:rPr lang="es-ES" b="1" dirty="0" smtClean="0"/>
              <a:t>Hepatitis virales </a:t>
            </a:r>
            <a:endParaRPr lang="es-ES" dirty="0"/>
          </a:p>
        </p:txBody>
      </p:sp>
      <p:sp>
        <p:nvSpPr>
          <p:cNvPr id="7" name="6 Rectángulo"/>
          <p:cNvSpPr/>
          <p:nvPr/>
        </p:nvSpPr>
        <p:spPr>
          <a:xfrm>
            <a:off x="500034" y="3692444"/>
            <a:ext cx="8001056" cy="2308324"/>
          </a:xfrm>
          <a:prstGeom prst="rect">
            <a:avLst/>
          </a:prstGeom>
          <a:solidFill>
            <a:schemeClr val="bg2"/>
          </a:solidFill>
        </p:spPr>
        <p:txBody>
          <a:bodyPr wrap="square">
            <a:spAutoFit/>
          </a:bodyPr>
          <a:lstStyle/>
          <a:p>
            <a:r>
              <a:rPr lang="es-ES" b="1" dirty="0" smtClean="0"/>
              <a:t>Virus de la hepatitis A </a:t>
            </a:r>
          </a:p>
          <a:p>
            <a:r>
              <a:rPr lang="es-ES" dirty="0" smtClean="0"/>
              <a:t>- Es estable ante la presencia de agentes físicos y químicos. </a:t>
            </a:r>
          </a:p>
          <a:p>
            <a:r>
              <a:rPr lang="es-ES" dirty="0" smtClean="0"/>
              <a:t>- Resiste hasta las concentraciones de cloro residual de las piscinas </a:t>
            </a:r>
          </a:p>
          <a:p>
            <a:r>
              <a:rPr lang="es-ES" dirty="0" smtClean="0"/>
              <a:t>- Conserva su poder infeccioso tras una permanencia prolongada en el medio exterior (agua y alimentos) </a:t>
            </a:r>
          </a:p>
          <a:p>
            <a:r>
              <a:rPr lang="es-ES" dirty="0" smtClean="0"/>
              <a:t>- Resiste la congelación </a:t>
            </a:r>
          </a:p>
          <a:p>
            <a:r>
              <a:rPr lang="es-ES" dirty="0" smtClean="0"/>
              <a:t>- Evoluciona de modo endémico depende del nivel de higiene y condiciones sanitarias de la población. </a:t>
            </a:r>
          </a:p>
        </p:txBody>
      </p:sp>
      <p:pic>
        <p:nvPicPr>
          <p:cNvPr id="22530" name="Picture 2" descr="http://www.webconsultas.com/sites/default/files/styles/cabecera_categoria/public/temas/hepatitis_0.jpg?itok=7Zq_TCrs"/>
          <p:cNvPicPr>
            <a:picLocks noChangeAspect="1" noChangeArrowheads="1"/>
          </p:cNvPicPr>
          <p:nvPr/>
        </p:nvPicPr>
        <p:blipFill>
          <a:blip r:embed="rId2" cstate="print"/>
          <a:srcRect/>
          <a:stretch>
            <a:fillRect/>
          </a:stretch>
        </p:blipFill>
        <p:spPr bwMode="auto">
          <a:xfrm>
            <a:off x="500034" y="904881"/>
            <a:ext cx="5722639" cy="2809871"/>
          </a:xfrm>
          <a:prstGeom prst="rect">
            <a:avLst/>
          </a:prstGeom>
          <a:noFill/>
        </p:spPr>
      </p:pic>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1.bp.blogspot.com/-4XMVjdvN3e4/Td_gOinWP1I/AAAAAAAAABI/wX8HEDc-KoI/s1600/ictericia1.jpg"/>
          <p:cNvPicPr>
            <a:picLocks noChangeAspect="1" noChangeArrowheads="1"/>
          </p:cNvPicPr>
          <p:nvPr/>
        </p:nvPicPr>
        <p:blipFill>
          <a:blip r:embed="rId2" cstate="print"/>
          <a:srcRect/>
          <a:stretch>
            <a:fillRect/>
          </a:stretch>
        </p:blipFill>
        <p:spPr bwMode="auto">
          <a:xfrm>
            <a:off x="4357686" y="3714752"/>
            <a:ext cx="4357718" cy="1628778"/>
          </a:xfrm>
          <a:prstGeom prst="rect">
            <a:avLst/>
          </a:prstGeom>
          <a:noFill/>
        </p:spPr>
      </p:pic>
      <p:sp>
        <p:nvSpPr>
          <p:cNvPr id="29698" name="AutoShape 2" descr="data:image/jpeg;base64,/9j/4AAQSkZJRgABAQAAAQABAAD/2wCEAAkGBxMTEhUTEhMWFhUXGRoaFxgYFxYYGRoaFxgXGhcYGhoYHSggGBolGxUXITEhJSkrLi4uFx8zODMtNygtLisBCgoKDQ0NFQ8PFSsZFRkrKy0rKy0rLTcrKy0rKys3NystLTcrNy0rLSstLS0tNy03LTc3NzctKzctLSstLTctLf/AABEIALIBGwMBIgACEQEDEQH/xAAbAAACAgMBAAAAAAAAAAAAAAAEBQIDAAEGB//EADwQAAEDAgMFBQYFAwQDAQAAAAEAAhEDIQQxQQUSUWFxIoGRobETMsHR4fAGFEJS8RUzklNicoJDssIj/8QAFwEBAQEBAAAAAAAAAAAAAAAAAAECA//EABYRAQEBAAAAAAAAAAAAAAAAAAARAf/aAAwDAQACEQMRAD8A8+2Ts8EucZ7BsRkZHBa2zQ3n9nNsBxiwnK/in2Gw5aXboHadJkkWIGWkysGBbu1WOcDLi4RYzAz5rnWoHwmDhhb+jdsSLmdbaIzCbKY3IGb8IjTrdH4GgDTFpgeH0Ru5y6Tr98FKpdU2cx3ac2+hnj6LQwIDA20ZutnxJnJNG0YkkR36aKZpTmM0AuEwbWmW6iM7fyiThGuPaaDGWalhadojK3BENp8jy4qCFOhw0H33rMJRneM6yJ9VfRq7wkd/XUHormt7NoKAbFUgYGmffPoiDRAiAtBlxw07kSKIudT1UAlLDjtSBM2iVD2cSI04eN+KNaLn+FB9MkaZ65eCAbCUBcgK3D4eS7UcEVSbujIdwspHz5IKW4ccPL0WquzGmCc+f3mj6dGIUHMdvC4jWUVFmz27m664jtRlzU6GAa3KwiwAA88yjqIspvZOiDnsRg2b5duyTYG/hwUamDtuxINok6cE59hByuqq1I6QgUYbAtBO62LROqzE7OYXEkC+fNMRSMxZW1MPqiEL8MMosqsZRiA1kzrIAA48+idOw+Z+Ch+XvkqEjsDOiW1tlAOJFxZdZUpXsECcOZNhNiT6BKEBwW77ze+JyQteneYtx+C684cnPPnqgcXswTlmUo5p2Ebnw81TVwnEGQND6J1itnuYJaRnrb+UHinubZ3ic1QvOFLWggX65oLEULmRPp3pvWJ3JEWKDx9Ayb5jLvvZVCDHggaZ8EE5hTHaTOyLa+gW6eHJAMaDTkqOtwzGlruzE6wVSawDnBzg2Gy1xIId+4QLtg2gpjSp2geV/U5LeJoHJoa0vMEw2eJM5n6rKhNl4k7pIBIItYgaXBzAm2spsyq8kAtb98CsDQGtYZdAzjPd1RVCoI92Zzz0y/hQVU2uJOUCAIvlnPlZSfhy4Eb0AmQOGUDnl5ooUxG7FjfO3koVzuNke8YDRxcch0zJ5AoB6VMuLgx5aAY3ont5kRqAIHei8LWuGPtUPg7mw/DRTwWF3Bujx4nU95lXVsM14hwkaaEHiDmDzQC4rsOLwJH/AJGjOB+scXDhqEU0BwBDpBEgiIvlCHFQ0zFUyD7tTKTweBk7mLHkgjiTT3hTs0mQCLNJu7d4N5FA1LLjkrmlc9Vx1aZ3u4AfFEf1lzP7jQRrAg9eBQOQVHfvwCi6o0mA5sxMSJjohRUHvOIDRlNu/n0UDEPm2Q48VY1A0a7XZEHyRIda5jmUUQKq210lc9isd7V9NtKXta8F5bkIiO0bQJnnonVN2qBiK8CyupGRKUmroi6VQAICiAh6xAU21lRWfdBlAScuKm9wy5KovAEqFN1kGy28BYGeSjTqGVNtS/JBp7RcAZqDsKGieKvbUDncgra8HogEbh9XeChWpXk9yPY2bofENkwgU1cMPeIS7HYQagLo6lOyGrUNURzWKwIDLDW6V46gMxfOCed4XTYwQ06z6JPXozF+7QrQ5XF0exfj5wp4WmNwfMJpi6AIJMw03tPhAul1PaLAI3X91N3xCqH+Ea/fABaGESZBJMDIX7Oh6Jm0AkGLjvjj0QjqTrwRpGczxRVNx1gHW6yq4NEz93RTGCL+N1SxrtAO8+gAV9Km8jNo6NJ9SgspAobCQ+o6pMtbLGHQu/8AI4dCN0dHK44X91R5BF7hgj/qB6oU45jGhtFoLWiAf092r+uXNAxrYhrAC8xNhYkk8gLoOptUH+34nPuacup8Ck7sa4kucb5XzicgBAHcoU96rZrZ4zp1SAqrir3O8efpPwCq9qSciTa0ceH3KNobGAF6h3ugLR3OzRz6dTdLC2k5ptYuYeRyMEcigUCoCJEdOmnUKhzS/s7zWAe852Q4CM3EnRFf0+KjGk7z3uLnAEwGAXJNrl2ud0wwmzGU5OZJJBIuAdB80CLEYGu5/Za4hxnfcA0Hm68s1zuZRtDBYj9YpEjVznOtpA3YCctM6FYHXShdWwVYixZPIlpcP2SAIk66LMJhSQHt9k4xHa9q4iMwQ42M2I5JmSha5NMmoPcP9wDTQVR0Hvcr6IJGpWH6KR5B72//ACQpNxhs19N7Cej22/3NNv8AsArwFWblQTpnVENqocBbhAYayg6sEFVrRmhKmIBz8NO/iqo6tjRMC/T55Lf5p0WHi76JLXx7G5mPvglWL27oD99yRHTOxzhmPMKj+stGc+HyXFP2q46ql+NJ1VhXoDdsUgZ3xHera/4mofuJjkfiF5uMRz6KLq5I1SFegVvxhTaBuNJPO38pfV/F7yey0cwVxbqpHVSFZIV6lsfaYrUy4kS09rvuD4eitxmJGn3xXm+D2jUYIa+Ac+CaUse9wguJGvRSB/XxAIIEHh9YW61ANA3omNMuaBpCG7+QaWzGUExZM8Q7e7RFjZqBbVpRkLKsgJo+nbI87+CE/wCqCynhevyKxlDtcjmrnCAI49/JW022PFBE0+Ejor3O3GFxNgJP3xWmO0iIutY3D+0plhtOozEXBHMFQJ8ZjjUHagD9ug/5fuPkEmr48A6k9ZJOg5n5JltvZ4pURuuLnbw3iSBDYMmGxrAWbKwtKkN5wl9zMDszw5xF1oUYDZdWoN6q0sbwkbx58l0NFrQNxo3YgQfvNCVMe3INnqVB+0zwaoGzTu53HE596hjK7WMLzNsg3NxNmtbzJskb9oP4mO5BOxTt9pLjDLtGgcbb3hkkHTbOw5YC6p/ceZfwH7WA8Gi3MydUSXBc+zaz+RU6+0nWlsA+J+iQOX1gOZUKck5wgqGIabXHKPuUZTrcGlQX7wGfipyhX1j+w+IQ7XOmTI4NGX8oJB4ouDCYpvMUzox3+nyB/T4cEUHwEHUxE2c094kWVLyP0kjpPoVQxFRV1a8CfsoP2pA95p6yPMIetizmWk9CD8kGV8Rqc4nPySvH7UAB4nL6oDa+1N0xDtc26HRc9icVv3MyrmA3E4uTchCOxHAqimwk5d5RtOiOCqKWVBqVD2vBH08LOQHqVeMDyQKmVuIVjaneEw/pvLwUX4ANyugH3iVGSLhWNeGmHAgdyufSgBwII45iEA9J+ZTDC4iJGhyQrmxy4jiNT6eCKbQtIiED9uMBpMZNiRveM/fRdFgaBeQdM78slw2Frwb6ceS6Gl+ICGhrR1Py7lncU4x1S8CP4St9Uzl6q/D1N8Tx8lM0Dz8EE2MBOvWbfyimWA80Phq2n8IguUEmcSoYhjy0uHytr0Ui6LkwBnwUHEv94QzRp/VwLxw1DfHgg57FUnPLCAdwScjc/pPQZhR9lUOTXd9l0VWqBncnTMnuQ7qe8e1Yft+fHoqEjKLjw7jPoFezBk8fA/FNyeaqfWAzIjmihBs7iD4gLbsBTa0l1+U+S1U2kwZEnp9UuxO0XvcAAABrmSfoiCTQZRh7hvDMtntA8WfuH+3w4K3+r03gFjN9uhNh4ZpYaBNzc8T9VCDvSwhrtZ910aGNeYv1VDz81a7PA/NTZjWcdw87fRCsqtc0gWe0SWnMc+BHMWVGLp6qB2yvIkEEcRcLbqlkjo1PZkOF2kXHx6hMzWa4SDIQTc+M0O+ogquLJMAgAKt+KP7vBUMfbCEr2ntNrG5ieEoLHYgQZPiVym0MUDZpAGp1JTMEsbjjUO87wnIaLeAo7xkiwzQeHY5xhufl1TmngWNA33W4TA55LSCWUmzEj4o2nQAQTtm03DsPIOkFRw7qtMw7tDjqoHmFw6I/LiVrZrt5MqVC6ih24EERCor7MsugZRhTOHkKUef7V2ZISU03UzYkDUaL0DamEiAcpSbFbPnScvvyVo5N7iLNJEZA5jl0V1DGubadckRi8JumOM+CCqM3CMiOB+BWkGHEGZ6phg6ruSXYUtOR3Z00+iPb2Tu/UH5KDoNmYoiMo8An4qt/f6LlcG8W0PqnTK5jLyWdxRNBpN3eRMeeqsdimsEk8gMyTwA1KXnGumGgAH9RNuGWZPlzUN+866kxPdoAgZh4PaqZ/pbmBz/3O9NOJypXJ5Dz+iWe33T1zJzlU1caTYfJAxdUDbjPjN/FC1toAIBxccyoeyVBFTaLjkFUAXXcZWhZZ7WEFeKBaJAlW4KkLXEoWvihxsqmY4NzyQOsW0AcEswTA6obklTwwdiHblLP9RGTRz0RmL2P7NnZdLtTqTwkaILsQ5m6G5uHuke808Z4cRkVvD1AWlroDhnz5jl6JRScaY7TY5iT9VbumqASd0DIjP8AjkgLpmWkcJhC05ktBIPLUKNfFwN0DtDJo14EH9vPRX4XstLnHtH7gIE1em9roc+2c6+EIerUIE9rrlKeUcMHkvMxkI14qdXZFN3vAn/sR6K0cLi8SXE/X7lDU6UkcTkOK9B/oGHF/Yt794/FX0dl0QezSYOe6EqRzGEwu42BEnNBYylVn3SSTbULv24Nh/S3wC07ZlM/pjofmpVjnsN+G6ooh5IL890WgdR+ryVFOqSIdprx6hdONnObanUI6/RLcTsGtJIbvzq0z5ZpRrYpM8l1FBkBC7A2QQBIvwTbEsDBdTRGk4GwKMoUxC5rEUZJLHkHksw+1qtEj2zd5n7wLjrCDosdgRUYWnuPA6Lj/aFu+2oII48pXbYPFsqN3mOBCX7X2UyrM2OhGYRXn20DNSmSLH0KqxuCD2HL5InafYeGPNwN23EZdxUQ/MEZrTLn6FItJB0z68emSaUz2Qd3LOFKqxu7oXZCfu/ehMKX727E85MHlyKB1hazSBpwn7snlH3Rf1XPYTCB7srSJB0PVdVRZDQJyU1QNN1suqrrU55LWAa4+8Iva82ynlPBEPYLoBW0VvdhXEeCpcUGrKt9SFGpUhBV66C+rXQOIxSCxOKOQvwhbo4Nzruy4KiL8STYXR+xNh1MQ6XHdpzc69BzRuytk75AAhupXa4ei1rAGhu6B4qbpFeBZTpU9yk0NboNSRmXcTzKpqVpNxl4IivfkUtqk5DT7lQaxLGZbseYSjEYUg9kkdE1a3ez8lVVpEg5eMKhHTogSXuIfmHfDodQraTXVDfsxmNSOI5HimB3gAc+oVNZhd7sBwyOiAllgBYAWGWSlvlC4fFFxcN0BzfeBPHIji06FXgHgPFBZvHkptKpB5eamP8AiVASxym14Qs9VfSpzkUBNNsmye7KwGpSnA4UyJXVYQgROXp1RVlTCAiRY8fmuI/HeNfRZAYS/wBG/uHH4L0GEHtTZdOuzcqCRmCLOaeLTp6cVYjxLYH5rEvIY4wASXXgcB3rq9lYt7XGnW0gGcxORI1aeKfYTZdTCu3Ya5k2gQD4e67kq9u0t99Ooyk5pALKkgEFrs7jODB7lN0VVMH7EitSEM/W0ZdRwTOvUtOkSo4cH2Ia65iPggNou9nRDeAjw0UVwP4nqFzi9sWN+mSqc8EAzmPlZVbQfO83r3zf4+SooPzBNhY8ua2y3Ua5xaQYM31uFFrTLXcOHrCMps3Wu3uFuBJ1B1sqadMxkY0n7yQPNhjeJd0+nonoaEh2MC0bqcNqWyU1Q1A8wJyn7yVpNoOcZfJDUqRDQSRpxOZtyWVHoLCYQlWqtVao4oKtW4HwQTrVkurvnIrddjzyHmUVR2ZAANyfuFQHRoCZTvZ2Bc89oW+HwVeAwAa+4ngDcDmuv2dhRmcypujeDw26wQI7kUBbJGtp2Q2IMLKluMKXRfLx9EbXdJUAqipjdfJVYo3t3q59pieh0VDnyMoQUGSsE8LKTSrGAIBcRhSXNdkRrrBzaeLTGSnMRIjojGsnNUYmIyKCl9UEiFOgJIkqltPIgX5ovCM7SAllE93giaLNEa/BgtiZQL6e46QPD4hA+wNMECM/JMKQiyT7DrFzoP3x++a6AsB+BUVqnU3ebf8A1+noi5QLSQYP0VjH7mV2ajVvMcuSuIIqUwRBCXYzDR04pmHajJYRKoRexAC5T8WYoAEDM/YXZbXpmmwvA7Iz5czyXme3C97iWgnmpgS4ofq1GsWPVLXSSCQSdOqafkqjmkkFuuWSGLiwlwuYhpMQJzIvnpyWkUis+zGWnhYc4GiJwuFc0gukkmLk+HAKjBMl7Tna19TzTyhRcXQRAGuknPrZAbgqV5iEW145+KqNhYGRmUK+pf3SVlSultMwBeBpPgrDi3O0Pf105rKGzwI+54lEtwsffmtCkU5zlTDANPBEUsOTl9EUygG31UAlHDSZNuSMaBopin3K3D0ZN8kFuBoXnVdLgaNggdnYWSn1JkBZVTVMBJcbWTHaFUJLVEoKCVa1aZTVm4qKqiEeBeyNqBDlqIoY1WmmIUxSRFCjKCltOyDxIN9U4qUe5CVaCBZRtn98UywfvAju71lPD/fVFYfD9pvJA8pMBHMpfjsNBTzD0+yEDtCle9wooPZNTdcDkNV0Qq66E+a57DiDxXQU2S245ILHQQqg8t5j0WyN3mFJVG2O3btu03I4cS35ItrpuO4peJaZHgrabou3L9TefEc0Bua5/G/h6k27QQwSS0aZkmc45J6x4IkGVIOVHkH4h2kKftHsgb7Sym2cxkXkagepXJYRktAueXEHQ9y9K/HP4H9o52Jw8lxH/wClPOQB71MaG12a5i9jw2B2c5zrCxtPL4KoHwlEtfnYaGLn4cl1OHqCMr6KrDbLAO6ctUWMMG/dlNUJisTASarjDJgiOiPxzN6fBKalAzkO9MHTDD9FM4c6p03D8kO/DkZTPX1UoFp0REAQouYMtUd7E8FW/DmYLf54IBKNEk+qZYehJAVlHDWyuL/NNsDhouguwdCBkrcRUAClkg653lFL68kod1Ipi6gtflok+KIXspqxzUX7Hw8z9Fj6QN4RS99NQFFMxQ5Lf5bkgXMoI/B4e3VE0sLyTCjhohAnqUEK+inuIox/CHGGugXijyW6NI7yZsoKynRugLw47KH2g2yLpiFlVkqoSUmXTbDvtdUewgyr6LVFSdwOSpuDa48xy5ondVb23QRbVlaNjIzUYUd42nxQX06uo728eY5+qtbWByNkG4LQqGfu/wBVQcayQbV2UwuNRggn3gMnHjyd6pkXnRDucbqDmN3M+KoxDfBPsVhZvF/v7lCVsNcKjnX4aQeJKFNALpn4WyH/AC3LzSoeMowtvww71a3JWtM9OSihPy/erKeG45oxoVrWoBaeFEoxreCmxqk4IBajSTyWjQsigxWtagCbSC2MMTc3jIfeZRwYpQrAvfh1VVo2TM07qLqSQAMwysfRtpomDKS3Uo2KRAzKPBE06am2mrmM5K5gHqU1SKQR5pmcj1Wi2EgBbQUvYosuaP1DvIUDiKY/W3/IJBAMt3rVSmrRXYf1N8Qomq0mA4E8igGdTW6VNE7q21qQU7irfTRZaouCQB+zlV+x05lGPaCII++5UPqNB3dZsBnkpAO2huiG2A04arG05g5WV1WuAJNhOunPmgztaj+7yn0RVrqaoNO5WxtOkbh/kUk2z+KKdE2BcCBcXFuAUDXdlUvp6LhtrfjaqTFAP6i474Hol1T8S4qb1Jccmt9rHkQ0KxK9CdSsqTRSDZD8fUG8dxreZJ9SV0VNr47QE6wDCgLarmrFiKsCsYVixASFhWLEFGGcTmTl8Uc1aWK4jYW2fFYsQTbqpPFisWKjbcltyxYqMceyenwXMbRxL79t3iVixZ0cptLGVABFR/8Ak75oOjjKhMGo/wDyPzWLEF3tXcT4lO8GeysWIC2G3eFe1xnNYsUU82LUJsST1KcNaLLFi1iayFWQsWKgaubHoke0XFo7JiYmLLFizoSYqoYcZOXFcxjcU+/bd/kVixXFctW2hV9pHtakXtvu4HmqPz9Wf7r8/wB7vmsWKsq6mOq/6j/8nfNL6+IeSZe49SVixVG/ztUWFR8f8nfNaG0a3+rU/wA3fNYs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9700" name="AutoShape 4" descr="data:image/jpeg;base64,/9j/4AAQSkZJRgABAQAAAQABAAD/2wCEAAkGBxMTEhUTEhMWFhUXGRoaFxgYFxYYGRoaFxgXGhcYGhoYHSggGBolGxUXITEhJSkrLi4uFx8zODMtNygtLisBCgoKDQ0NFQ8PFSsZFRkrKy0rKy0rLTcrKy0rKys3NystLTcrNy0rLSstLS0tNy03LTc3NzctKzctLSstLTctLf/AABEIALIBGwMBIgACEQEDEQH/xAAbAAACAgMBAAAAAAAAAAAAAAAEBQIDAAEGB//EADwQAAEDAgMFBQYFAwQDAQAAAAEAAhEDIQQxQQUSUWFxIoGRobETMsHR4fAGFEJS8RUzklNicoJDssIj/8QAFwEBAQEBAAAAAAAAAAAAAAAAAAECA//EABYRAQEBAAAAAAAAAAAAAAAAAAARAf/aAAwDAQACEQMRAD8A8+2Ts8EucZ7BsRkZHBa2zQ3n9nNsBxiwnK/in2Gw5aXboHadJkkWIGWkysGBbu1WOcDLi4RYzAz5rnWoHwmDhhb+jdsSLmdbaIzCbKY3IGb8IjTrdH4GgDTFpgeH0Ru5y6Tr98FKpdU2cx3ac2+hnj6LQwIDA20ZutnxJnJNG0YkkR36aKZpTmM0AuEwbWmW6iM7fyiThGuPaaDGWalhadojK3BENp8jy4qCFOhw0H33rMJRneM6yJ9VfRq7wkd/XUHormt7NoKAbFUgYGmffPoiDRAiAtBlxw07kSKIudT1UAlLDjtSBM2iVD2cSI04eN+KNaLn+FB9MkaZ65eCAbCUBcgK3D4eS7UcEVSbujIdwspHz5IKW4ccPL0WquzGmCc+f3mj6dGIUHMdvC4jWUVFmz27m664jtRlzU6GAa3KwiwAA88yjqIspvZOiDnsRg2b5duyTYG/hwUamDtuxINok6cE59hByuqq1I6QgUYbAtBO62LROqzE7OYXEkC+fNMRSMxZW1MPqiEL8MMosqsZRiA1kzrIAA48+idOw+Z+Ch+XvkqEjsDOiW1tlAOJFxZdZUpXsECcOZNhNiT6BKEBwW77ze+JyQteneYtx+C684cnPPnqgcXswTlmUo5p2Ebnw81TVwnEGQND6J1itnuYJaRnrb+UHinubZ3ic1QvOFLWggX65oLEULmRPp3pvWJ3JEWKDx9Ayb5jLvvZVCDHggaZ8EE5hTHaTOyLa+gW6eHJAMaDTkqOtwzGlruzE6wVSawDnBzg2Gy1xIId+4QLtg2gpjSp2geV/U5LeJoHJoa0vMEw2eJM5n6rKhNl4k7pIBIItYgaXBzAm2spsyq8kAtb98CsDQGtYZdAzjPd1RVCoI92Zzz0y/hQVU2uJOUCAIvlnPlZSfhy4Eb0AmQOGUDnl5ooUxG7FjfO3koVzuNke8YDRxcch0zJ5AoB6VMuLgx5aAY3ont5kRqAIHei8LWuGPtUPg7mw/DRTwWF3Bujx4nU95lXVsM14hwkaaEHiDmDzQC4rsOLwJH/AJGjOB+scXDhqEU0BwBDpBEgiIvlCHFQ0zFUyD7tTKTweBk7mLHkgjiTT3hTs0mQCLNJu7d4N5FA1LLjkrmlc9Vx1aZ3u4AfFEf1lzP7jQRrAg9eBQOQVHfvwCi6o0mA5sxMSJjohRUHvOIDRlNu/n0UDEPm2Q48VY1A0a7XZEHyRIda5jmUUQKq210lc9isd7V9NtKXta8F5bkIiO0bQJnnonVN2qBiK8CyupGRKUmroi6VQAICiAh6xAU21lRWfdBlAScuKm9wy5KovAEqFN1kGy28BYGeSjTqGVNtS/JBp7RcAZqDsKGieKvbUDncgra8HogEbh9XeChWpXk9yPY2bofENkwgU1cMPeIS7HYQagLo6lOyGrUNURzWKwIDLDW6V46gMxfOCed4XTYwQ06z6JPXozF+7QrQ5XF0exfj5wp4WmNwfMJpi6AIJMw03tPhAul1PaLAI3X91N3xCqH+Ea/fABaGESZBJMDIX7Oh6Jm0AkGLjvjj0QjqTrwRpGczxRVNx1gHW6yq4NEz93RTGCL+N1SxrtAO8+gAV9Km8jNo6NJ9SgspAobCQ+o6pMtbLGHQu/8AI4dCN0dHK44X91R5BF7hgj/qB6oU45jGhtFoLWiAf092r+uXNAxrYhrAC8xNhYkk8gLoOptUH+34nPuacup8Ck7sa4kucb5XzicgBAHcoU96rZrZ4zp1SAqrir3O8efpPwCq9qSciTa0ceH3KNobGAF6h3ugLR3OzRz6dTdLC2k5ptYuYeRyMEcigUCoCJEdOmnUKhzS/s7zWAe852Q4CM3EnRFf0+KjGk7z3uLnAEwGAXJNrl2ud0wwmzGU5OZJJBIuAdB80CLEYGu5/Za4hxnfcA0Hm68s1zuZRtDBYj9YpEjVznOtpA3YCctM6FYHXShdWwVYixZPIlpcP2SAIk66LMJhSQHt9k4xHa9q4iMwQ42M2I5JmSha5NMmoPcP9wDTQVR0Hvcr6IJGpWH6KR5B72//ACQpNxhs19N7Cej22/3NNv8AsArwFWblQTpnVENqocBbhAYayg6sEFVrRmhKmIBz8NO/iqo6tjRMC/T55Lf5p0WHi76JLXx7G5mPvglWL27oD99yRHTOxzhmPMKj+stGc+HyXFP2q46ql+NJ1VhXoDdsUgZ3xHera/4mofuJjkfiF5uMRz6KLq5I1SFegVvxhTaBuNJPO38pfV/F7yey0cwVxbqpHVSFZIV6lsfaYrUy4kS09rvuD4eitxmJGn3xXm+D2jUYIa+Ac+CaUse9wguJGvRSB/XxAIIEHh9YW61ANA3omNMuaBpCG7+QaWzGUExZM8Q7e7RFjZqBbVpRkLKsgJo+nbI87+CE/wCqCynhevyKxlDtcjmrnCAI49/JW022PFBE0+Ejor3O3GFxNgJP3xWmO0iIutY3D+0plhtOozEXBHMFQJ8ZjjUHagD9ug/5fuPkEmr48A6k9ZJOg5n5JltvZ4pURuuLnbw3iSBDYMmGxrAWbKwtKkN5wl9zMDszw5xF1oUYDZdWoN6q0sbwkbx58l0NFrQNxo3YgQfvNCVMe3INnqVB+0zwaoGzTu53HE596hjK7WMLzNsg3NxNmtbzJskb9oP4mO5BOxTt9pLjDLtGgcbb3hkkHTbOw5YC6p/ceZfwH7WA8Gi3MydUSXBc+zaz+RU6+0nWlsA+J+iQOX1gOZUKck5wgqGIabXHKPuUZTrcGlQX7wGfipyhX1j+w+IQ7XOmTI4NGX8oJB4ouDCYpvMUzox3+nyB/T4cEUHwEHUxE2c094kWVLyP0kjpPoVQxFRV1a8CfsoP2pA95p6yPMIetizmWk9CD8kGV8Rqc4nPySvH7UAB4nL6oDa+1N0xDtc26HRc9icVv3MyrmA3E4uTchCOxHAqimwk5d5RtOiOCqKWVBqVD2vBH08LOQHqVeMDyQKmVuIVjaneEw/pvLwUX4ANyugH3iVGSLhWNeGmHAgdyufSgBwII45iEA9J+ZTDC4iJGhyQrmxy4jiNT6eCKbQtIiED9uMBpMZNiRveM/fRdFgaBeQdM78slw2Frwb6ceS6Gl+ICGhrR1Py7lncU4x1S8CP4St9Uzl6q/D1N8Tx8lM0Dz8EE2MBOvWbfyimWA80Phq2n8IguUEmcSoYhjy0uHytr0Ui6LkwBnwUHEv94QzRp/VwLxw1DfHgg57FUnPLCAdwScjc/pPQZhR9lUOTXd9l0VWqBncnTMnuQ7qe8e1Yft+fHoqEjKLjw7jPoFezBk8fA/FNyeaqfWAzIjmihBs7iD4gLbsBTa0l1+U+S1U2kwZEnp9UuxO0XvcAAABrmSfoiCTQZRh7hvDMtntA8WfuH+3w4K3+r03gFjN9uhNh4ZpYaBNzc8T9VCDvSwhrtZ910aGNeYv1VDz81a7PA/NTZjWcdw87fRCsqtc0gWe0SWnMc+BHMWVGLp6qB2yvIkEEcRcLbqlkjo1PZkOF2kXHx6hMzWa4SDIQTc+M0O+ogquLJMAgAKt+KP7vBUMfbCEr2ntNrG5ieEoLHYgQZPiVym0MUDZpAGp1JTMEsbjjUO87wnIaLeAo7xkiwzQeHY5xhufl1TmngWNA33W4TA55LSCWUmzEj4o2nQAQTtm03DsPIOkFRw7qtMw7tDjqoHmFw6I/LiVrZrt5MqVC6ih24EERCor7MsugZRhTOHkKUef7V2ZISU03UzYkDUaL0DamEiAcpSbFbPnScvvyVo5N7iLNJEZA5jl0V1DGubadckRi8JumOM+CCqM3CMiOB+BWkGHEGZ6phg6ruSXYUtOR3Z00+iPb2Tu/UH5KDoNmYoiMo8An4qt/f6LlcG8W0PqnTK5jLyWdxRNBpN3eRMeeqsdimsEk8gMyTwA1KXnGumGgAH9RNuGWZPlzUN+866kxPdoAgZh4PaqZ/pbmBz/3O9NOJypXJ5Dz+iWe33T1zJzlU1caTYfJAxdUDbjPjN/FC1toAIBxccyoeyVBFTaLjkFUAXXcZWhZZ7WEFeKBaJAlW4KkLXEoWvihxsqmY4NzyQOsW0AcEswTA6obklTwwdiHblLP9RGTRz0RmL2P7NnZdLtTqTwkaILsQ5m6G5uHuke808Z4cRkVvD1AWlroDhnz5jl6JRScaY7TY5iT9VbumqASd0DIjP8AjkgLpmWkcJhC05ktBIPLUKNfFwN0DtDJo14EH9vPRX4XstLnHtH7gIE1em9roc+2c6+EIerUIE9rrlKeUcMHkvMxkI14qdXZFN3vAn/sR6K0cLi8SXE/X7lDU6UkcTkOK9B/oGHF/Yt794/FX0dl0QezSYOe6EqRzGEwu42BEnNBYylVn3SSTbULv24Nh/S3wC07ZlM/pjofmpVjnsN+G6ooh5IL890WgdR+ryVFOqSIdprx6hdONnObanUI6/RLcTsGtJIbvzq0z5ZpRrYpM8l1FBkBC7A2QQBIvwTbEsDBdTRGk4GwKMoUxC5rEUZJLHkHksw+1qtEj2zd5n7wLjrCDosdgRUYWnuPA6Lj/aFu+2oII48pXbYPFsqN3mOBCX7X2UyrM2OhGYRXn20DNSmSLH0KqxuCD2HL5InafYeGPNwN23EZdxUQ/MEZrTLn6FItJB0z68emSaUz2Qd3LOFKqxu7oXZCfu/ehMKX727E85MHlyKB1hazSBpwn7snlH3Rf1XPYTCB7srSJB0PVdVRZDQJyU1QNN1suqrrU55LWAa4+8Iva82ynlPBEPYLoBW0VvdhXEeCpcUGrKt9SFGpUhBV66C+rXQOIxSCxOKOQvwhbo4Nzruy4KiL8STYXR+xNh1MQ6XHdpzc69BzRuytk75AAhupXa4ei1rAGhu6B4qbpFeBZTpU9yk0NboNSRmXcTzKpqVpNxl4IivfkUtqk5DT7lQaxLGZbseYSjEYUg9kkdE1a3ez8lVVpEg5eMKhHTogSXuIfmHfDodQraTXVDfsxmNSOI5HimB3gAc+oVNZhd7sBwyOiAllgBYAWGWSlvlC4fFFxcN0BzfeBPHIji06FXgHgPFBZvHkptKpB5eamP8AiVASxym14Qs9VfSpzkUBNNsmye7KwGpSnA4UyJXVYQgROXp1RVlTCAiRY8fmuI/HeNfRZAYS/wBG/uHH4L0GEHtTZdOuzcqCRmCLOaeLTp6cVYjxLYH5rEvIY4wASXXgcB3rq9lYt7XGnW0gGcxORI1aeKfYTZdTCu3Ya5k2gQD4e67kq9u0t99Ooyk5pALKkgEFrs7jODB7lN0VVMH7EitSEM/W0ZdRwTOvUtOkSo4cH2Ia65iPggNou9nRDeAjw0UVwP4nqFzi9sWN+mSqc8EAzmPlZVbQfO83r3zf4+SooPzBNhY8ua2y3Ua5xaQYM31uFFrTLXcOHrCMps3Wu3uFuBJ1B1sqadMxkY0n7yQPNhjeJd0+nonoaEh2MC0bqcNqWyU1Q1A8wJyn7yVpNoOcZfJDUqRDQSRpxOZtyWVHoLCYQlWqtVao4oKtW4HwQTrVkurvnIrddjzyHmUVR2ZAANyfuFQHRoCZTvZ2Bc89oW+HwVeAwAa+4ngDcDmuv2dhRmcypujeDw26wQI7kUBbJGtp2Q2IMLKluMKXRfLx9EbXdJUAqipjdfJVYo3t3q59pieh0VDnyMoQUGSsE8LKTSrGAIBcRhSXNdkRrrBzaeLTGSnMRIjojGsnNUYmIyKCl9UEiFOgJIkqltPIgX5ovCM7SAllE93giaLNEa/BgtiZQL6e46QPD4hA+wNMECM/JMKQiyT7DrFzoP3x++a6AsB+BUVqnU3ebf8A1+noi5QLSQYP0VjH7mV2ajVvMcuSuIIqUwRBCXYzDR04pmHajJYRKoRexAC5T8WYoAEDM/YXZbXpmmwvA7Iz5czyXme3C97iWgnmpgS4ofq1GsWPVLXSSCQSdOqafkqjmkkFuuWSGLiwlwuYhpMQJzIvnpyWkUis+zGWnhYc4GiJwuFc0gukkmLk+HAKjBMl7Tna19TzTyhRcXQRAGuknPrZAbgqV5iEW145+KqNhYGRmUK+pf3SVlSultMwBeBpPgrDi3O0Pf105rKGzwI+54lEtwsffmtCkU5zlTDANPBEUsOTl9EUygG31UAlHDSZNuSMaBopin3K3D0ZN8kFuBoXnVdLgaNggdnYWSn1JkBZVTVMBJcbWTHaFUJLVEoKCVa1aZTVm4qKqiEeBeyNqBDlqIoY1WmmIUxSRFCjKCltOyDxIN9U4qUe5CVaCBZRtn98UywfvAju71lPD/fVFYfD9pvJA8pMBHMpfjsNBTzD0+yEDtCle9wooPZNTdcDkNV0Qq66E+a57DiDxXQU2S245ILHQQqg8t5j0WyN3mFJVG2O3btu03I4cS35ItrpuO4peJaZHgrabou3L9TefEc0Bua5/G/h6k27QQwSS0aZkmc45J6x4IkGVIOVHkH4h2kKftHsgb7Sym2cxkXkagepXJYRktAueXEHQ9y9K/HP4H9o52Jw8lxH/wClPOQB71MaG12a5i9jw2B2c5zrCxtPL4KoHwlEtfnYaGLn4cl1OHqCMr6KrDbLAO6ctUWMMG/dlNUJisTASarjDJgiOiPxzN6fBKalAzkO9MHTDD9FM4c6p03D8kO/DkZTPX1UoFp0REAQouYMtUd7E8FW/DmYLf54IBKNEk+qZYehJAVlHDWyuL/NNsDhouguwdCBkrcRUAClkg653lFL68kod1Ipi6gtflok+KIXspqxzUX7Hw8z9Fj6QN4RS99NQFFMxQ5Lf5bkgXMoI/B4e3VE0sLyTCjhohAnqUEK+inuIox/CHGGugXijyW6NI7yZsoKynRugLw47KH2g2yLpiFlVkqoSUmXTbDvtdUewgyr6LVFSdwOSpuDa48xy5ondVb23QRbVlaNjIzUYUd42nxQX06uo728eY5+qtbWByNkG4LQqGfu/wBVQcayQbV2UwuNRggn3gMnHjyd6pkXnRDucbqDmN3M+KoxDfBPsVhZvF/v7lCVsNcKjnX4aQeJKFNALpn4WyH/AC3LzSoeMowtvww71a3JWtM9OSihPy/erKeG45oxoVrWoBaeFEoxreCmxqk4IBajSTyWjQsigxWtagCbSC2MMTc3jIfeZRwYpQrAvfh1VVo2TM07qLqSQAMwysfRtpomDKS3Uo2KRAzKPBE06am2mrmM5K5gHqU1SKQR5pmcj1Wi2EgBbQUvYosuaP1DvIUDiKY/W3/IJBAMt3rVSmrRXYf1N8Qomq0mA4E8igGdTW6VNE7q21qQU7irfTRZaouCQB+zlV+x05lGPaCII++5UPqNB3dZsBnkpAO2huiG2A04arG05g5WV1WuAJNhOunPmgztaj+7yn0RVrqaoNO5WxtOkbh/kUk2z+KKdE2BcCBcXFuAUDXdlUvp6LhtrfjaqTFAP6i474Hol1T8S4qb1Jccmt9rHkQ0KxK9CdSsqTRSDZD8fUG8dxreZJ9SV0VNr47QE6wDCgLarmrFiKsCsYVixASFhWLEFGGcTmTl8Uc1aWK4jYW2fFYsQTbqpPFisWKjbcltyxYqMceyenwXMbRxL79t3iVixZ0cptLGVABFR/8Ak75oOjjKhMGo/wDyPzWLEF3tXcT4lO8GeysWIC2G3eFe1xnNYsUU82LUJsST1KcNaLLFi1iayFWQsWKgaubHoke0XFo7JiYmLLFizoSYqoYcZOXFcxjcU+/bd/kVixXFctW2hV9pHtakXtvu4HmqPz9Wf7r8/wB7vmsWKsq6mOq/6j/8nfNL6+IeSZe49SVixVG/ztUWFR8f8nfNaG0a3+rU/wA3fNYs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428596" y="1071546"/>
            <a:ext cx="4000528" cy="3693319"/>
          </a:xfrm>
          <a:prstGeom prst="rect">
            <a:avLst/>
          </a:prstGeom>
          <a:solidFill>
            <a:schemeClr val="bg2"/>
          </a:solidFill>
        </p:spPr>
        <p:txBody>
          <a:bodyPr wrap="square">
            <a:spAutoFit/>
          </a:bodyPr>
          <a:lstStyle/>
          <a:p>
            <a:r>
              <a:rPr lang="es-ES" b="1" dirty="0" smtClean="0"/>
              <a:t>Periodo de incubación de la Hepatitis A </a:t>
            </a:r>
            <a:r>
              <a:rPr lang="es-ES" dirty="0" smtClean="0"/>
              <a:t> 15 a 50 días con un promedio de 28 a 30 días. </a:t>
            </a:r>
          </a:p>
          <a:p>
            <a:r>
              <a:rPr lang="es-ES" b="1" dirty="0" smtClean="0"/>
              <a:t>Periodo de transmisibilidad</a:t>
            </a:r>
            <a:r>
              <a:rPr lang="es-ES" dirty="0" smtClean="0"/>
              <a:t>: se extiende desde la segunda mitad del periodo de incubación hasta algunos días después del inicio de la ictericia, durante la actividad mayor de la </a:t>
            </a:r>
            <a:r>
              <a:rPr lang="es-ES" dirty="0" err="1" smtClean="0"/>
              <a:t>aminotransferasa</a:t>
            </a:r>
            <a:r>
              <a:rPr lang="es-ES" dirty="0" smtClean="0"/>
              <a:t> en los casos </a:t>
            </a:r>
            <a:r>
              <a:rPr lang="es-ES" dirty="0" err="1" smtClean="0"/>
              <a:t>anictéricos</a:t>
            </a:r>
            <a:r>
              <a:rPr lang="es-ES" dirty="0" smtClean="0"/>
              <a:t>, momento en el cual dejan de expulsarse virus por las heces. </a:t>
            </a:r>
          </a:p>
        </p:txBody>
      </p:sp>
      <p:sp>
        <p:nvSpPr>
          <p:cNvPr id="9" name="8 Rectángulo"/>
          <p:cNvSpPr/>
          <p:nvPr/>
        </p:nvSpPr>
        <p:spPr>
          <a:xfrm>
            <a:off x="4572000" y="1285860"/>
            <a:ext cx="4143404" cy="2031325"/>
          </a:xfrm>
          <a:prstGeom prst="rect">
            <a:avLst/>
          </a:prstGeom>
          <a:solidFill>
            <a:srgbClr val="FFC000"/>
          </a:solidFill>
        </p:spPr>
        <p:txBody>
          <a:bodyPr wrap="square">
            <a:spAutoFit/>
          </a:bodyPr>
          <a:lstStyle/>
          <a:p>
            <a:r>
              <a:rPr lang="es-ES" b="1" dirty="0" smtClean="0"/>
              <a:t>Periodo de incubación de la hepatitis E</a:t>
            </a:r>
            <a:r>
              <a:rPr lang="es-ES" dirty="0" smtClean="0"/>
              <a:t>: 15 a 64 días con un promedio de 26 a 42 </a:t>
            </a:r>
            <a:r>
              <a:rPr lang="es-ES" dirty="0" err="1" smtClean="0"/>
              <a:t>dias</a:t>
            </a:r>
            <a:endParaRPr lang="es-ES" dirty="0" smtClean="0"/>
          </a:p>
          <a:p>
            <a:r>
              <a:rPr lang="es-ES" b="1" dirty="0" smtClean="0"/>
              <a:t>Periodo de transmisibilidad</a:t>
            </a:r>
            <a:r>
              <a:rPr lang="es-ES" dirty="0" smtClean="0"/>
              <a:t>: se desconoce, aunque se ha detectado en heces hasta 14 días después de la ictericia. </a:t>
            </a:r>
            <a:endParaRPr lang="es-ES" dirty="0"/>
          </a:p>
        </p:txBody>
      </p:sp>
      <p:sp>
        <p:nvSpPr>
          <p:cNvPr id="10" name="9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11" name="10 Rectángulo"/>
          <p:cNvSpPr/>
          <p:nvPr/>
        </p:nvSpPr>
        <p:spPr>
          <a:xfrm>
            <a:off x="6286512" y="857232"/>
            <a:ext cx="2377574" cy="369332"/>
          </a:xfrm>
          <a:prstGeom prst="rect">
            <a:avLst/>
          </a:prstGeom>
          <a:solidFill>
            <a:schemeClr val="bg2"/>
          </a:solidFill>
        </p:spPr>
        <p:txBody>
          <a:bodyPr wrap="none">
            <a:spAutoFit/>
          </a:bodyPr>
          <a:lstStyle/>
          <a:p>
            <a:r>
              <a:rPr lang="es-ES" b="1" dirty="0" smtClean="0"/>
              <a:t>Hepatitis virales </a:t>
            </a:r>
            <a:endParaRPr lang="es-ES" dirty="0"/>
          </a:p>
        </p:txBody>
      </p:sp>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0034" y="1128016"/>
            <a:ext cx="4214842" cy="4524315"/>
          </a:xfrm>
          <a:prstGeom prst="rect">
            <a:avLst/>
          </a:prstGeom>
          <a:solidFill>
            <a:schemeClr val="accent1">
              <a:lumMod val="20000"/>
              <a:lumOff val="80000"/>
            </a:schemeClr>
          </a:solidFill>
        </p:spPr>
        <p:txBody>
          <a:bodyPr wrap="square">
            <a:spAutoFit/>
          </a:bodyPr>
          <a:lstStyle/>
          <a:p>
            <a:r>
              <a:rPr lang="es-ES" b="1" dirty="0" smtClean="0"/>
              <a:t>Medidas de control </a:t>
            </a:r>
          </a:p>
          <a:p>
            <a:endParaRPr lang="es-ES" b="1" dirty="0" smtClean="0"/>
          </a:p>
          <a:p>
            <a:r>
              <a:rPr lang="es-ES" dirty="0" smtClean="0"/>
              <a:t>- Van encaminadas a realizar diagnostico de certeza y clasificación de la enfermedad </a:t>
            </a:r>
          </a:p>
          <a:p>
            <a:r>
              <a:rPr lang="es-ES" dirty="0" smtClean="0"/>
              <a:t>- Notificación de los casos </a:t>
            </a:r>
          </a:p>
          <a:p>
            <a:r>
              <a:rPr lang="es-ES" dirty="0" smtClean="0"/>
              <a:t>- Aislamiento donde se debe tener precaución porque la transmisión es fecal oral en las primeras dos semanas de la enfermedad, pero no mas de una semana después de comenzada la ictericia. </a:t>
            </a:r>
          </a:p>
          <a:p>
            <a:r>
              <a:rPr lang="es-ES" dirty="0" smtClean="0"/>
              <a:t>- Confección de la historia epidemiología. </a:t>
            </a:r>
          </a:p>
          <a:p>
            <a:r>
              <a:rPr lang="es-ES" dirty="0" smtClean="0"/>
              <a:t>- Tratamiento sintomático </a:t>
            </a:r>
          </a:p>
          <a:p>
            <a:r>
              <a:rPr lang="es-ES" dirty="0" smtClean="0"/>
              <a:t>- Educación sanitaria </a:t>
            </a:r>
          </a:p>
        </p:txBody>
      </p:sp>
      <p:sp>
        <p:nvSpPr>
          <p:cNvPr id="6" name="5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7" name="6 Rectángulo"/>
          <p:cNvSpPr/>
          <p:nvPr/>
        </p:nvSpPr>
        <p:spPr>
          <a:xfrm>
            <a:off x="6286512" y="857232"/>
            <a:ext cx="2377574" cy="369332"/>
          </a:xfrm>
          <a:prstGeom prst="rect">
            <a:avLst/>
          </a:prstGeom>
          <a:solidFill>
            <a:schemeClr val="bg2"/>
          </a:solidFill>
        </p:spPr>
        <p:txBody>
          <a:bodyPr wrap="none">
            <a:spAutoFit/>
          </a:bodyPr>
          <a:lstStyle/>
          <a:p>
            <a:r>
              <a:rPr lang="es-ES" b="1" dirty="0" smtClean="0"/>
              <a:t>Hepatitis virales </a:t>
            </a:r>
            <a:endParaRPr lang="es-ES" dirty="0"/>
          </a:p>
        </p:txBody>
      </p:sp>
      <p:pic>
        <p:nvPicPr>
          <p:cNvPr id="20482" name="Picture 2" descr="http://img.webmd.com/dtmcms/live/webmd/consumer_assets/site_images/rich_media_quiz/topic/rmq_hepatitis_myths_facts/405x250_hepatitis_virus_rmq.jpg"/>
          <p:cNvPicPr>
            <a:picLocks noChangeAspect="1" noChangeArrowheads="1"/>
          </p:cNvPicPr>
          <p:nvPr/>
        </p:nvPicPr>
        <p:blipFill>
          <a:blip r:embed="rId2" cstate="print"/>
          <a:srcRect/>
          <a:stretch>
            <a:fillRect/>
          </a:stretch>
        </p:blipFill>
        <p:spPr bwMode="auto">
          <a:xfrm>
            <a:off x="4786314" y="2143116"/>
            <a:ext cx="3857625" cy="2381250"/>
          </a:xfrm>
          <a:prstGeom prst="rect">
            <a:avLst/>
          </a:prstGeom>
          <a:noFill/>
        </p:spPr>
      </p:pic>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71472" y="1714488"/>
            <a:ext cx="7890670" cy="3970318"/>
          </a:xfrm>
          <a:prstGeom prst="rect">
            <a:avLst/>
          </a:prstGeom>
          <a:solidFill>
            <a:schemeClr val="accent1">
              <a:lumMod val="20000"/>
              <a:lumOff val="80000"/>
            </a:schemeClr>
          </a:solidFill>
        </p:spPr>
        <p:txBody>
          <a:bodyPr wrap="square">
            <a:spAutoFit/>
          </a:bodyPr>
          <a:lstStyle/>
          <a:p>
            <a:r>
              <a:rPr lang="es-ES" b="1" dirty="0" smtClean="0"/>
              <a:t>Sobre las vías de trasmisión</a:t>
            </a:r>
          </a:p>
          <a:p>
            <a:r>
              <a:rPr lang="es-ES" dirty="0" smtClean="0"/>
              <a:t>- Control higiénico del agua de consumo, residuales líquidos y sólidos, vectores mecánicos, alimentos e higiene personal. </a:t>
            </a:r>
          </a:p>
          <a:p>
            <a:r>
              <a:rPr lang="es-ES" dirty="0" smtClean="0"/>
              <a:t>- Desinfección concurrente con la eliminación sanitaria de heces y orina. </a:t>
            </a:r>
          </a:p>
          <a:p>
            <a:r>
              <a:rPr lang="es-ES" dirty="0" smtClean="0"/>
              <a:t>- Con contactos y convivientes: se pueden realizar actividades de promoción de salud y prevención de riesgo dirigidas a la higiene personal y general. </a:t>
            </a:r>
          </a:p>
          <a:p>
            <a:r>
              <a:rPr lang="es-ES" dirty="0" smtClean="0"/>
              <a:t>- Vacunar contra la hepatitis A si se cuenta con el recurso </a:t>
            </a:r>
          </a:p>
          <a:p>
            <a:r>
              <a:rPr lang="es-ES" dirty="0" smtClean="0"/>
              <a:t>- Aplicar inmunoglobulinas en el caso de la hepatitis A, a razón de 0,02 ml por Kg. de peso por vía intramuscular tan pronto sea posible en un término de dos semanas </a:t>
            </a:r>
          </a:p>
          <a:p>
            <a:r>
              <a:rPr lang="es-ES" dirty="0" smtClean="0"/>
              <a:t>- Vigilancia a los contactos pues pueden pasar clínicamente inadvertidos. </a:t>
            </a:r>
          </a:p>
        </p:txBody>
      </p:sp>
      <p:sp>
        <p:nvSpPr>
          <p:cNvPr id="5" name="4 Rectángulo"/>
          <p:cNvSpPr/>
          <p:nvPr/>
        </p:nvSpPr>
        <p:spPr>
          <a:xfrm>
            <a:off x="6286512" y="857232"/>
            <a:ext cx="2377574" cy="369332"/>
          </a:xfrm>
          <a:prstGeom prst="rect">
            <a:avLst/>
          </a:prstGeom>
          <a:solidFill>
            <a:schemeClr val="bg2"/>
          </a:solidFill>
        </p:spPr>
        <p:txBody>
          <a:bodyPr wrap="none">
            <a:spAutoFit/>
          </a:bodyPr>
          <a:lstStyle/>
          <a:p>
            <a:r>
              <a:rPr lang="es-ES" b="1" dirty="0" smtClean="0"/>
              <a:t>Hepatitis virales </a:t>
            </a:r>
            <a:endParaRPr lang="es-ES" dirty="0"/>
          </a:p>
        </p:txBody>
      </p:sp>
      <p:sp>
        <p:nvSpPr>
          <p:cNvPr id="8" name="7 Rectángulo"/>
          <p:cNvSpPr/>
          <p:nvPr/>
        </p:nvSpPr>
        <p:spPr>
          <a:xfrm>
            <a:off x="571472" y="1214422"/>
            <a:ext cx="3159839" cy="369332"/>
          </a:xfrm>
          <a:prstGeom prst="rect">
            <a:avLst/>
          </a:prstGeom>
          <a:solidFill>
            <a:schemeClr val="bg2"/>
          </a:solidFill>
        </p:spPr>
        <p:txBody>
          <a:bodyPr wrap="none">
            <a:spAutoFit/>
          </a:bodyPr>
          <a:lstStyle/>
          <a:p>
            <a:r>
              <a:rPr lang="es-ES" b="1" dirty="0" smtClean="0"/>
              <a:t>MEDIDAS DE CONTROL</a:t>
            </a:r>
            <a:endParaRPr lang="es-ES" dirty="0"/>
          </a:p>
        </p:txBody>
      </p:sp>
      <p:sp>
        <p:nvSpPr>
          <p:cNvPr id="9" name="8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lanetacurioso.com/wp-content/uploads/2009/07/tifoidea-fiebre.jpg"/>
          <p:cNvPicPr>
            <a:picLocks noChangeAspect="1" noChangeArrowheads="1"/>
          </p:cNvPicPr>
          <p:nvPr/>
        </p:nvPicPr>
        <p:blipFill>
          <a:blip r:embed="rId2" cstate="print"/>
          <a:srcRect/>
          <a:stretch>
            <a:fillRect/>
          </a:stretch>
        </p:blipFill>
        <p:spPr bwMode="auto">
          <a:xfrm>
            <a:off x="2071670" y="3357562"/>
            <a:ext cx="5429288" cy="2650149"/>
          </a:xfrm>
          <a:prstGeom prst="rect">
            <a:avLst/>
          </a:prstGeom>
          <a:noFill/>
        </p:spPr>
      </p:pic>
      <p:sp>
        <p:nvSpPr>
          <p:cNvPr id="9" name="8 Rectángulo"/>
          <p:cNvSpPr/>
          <p:nvPr/>
        </p:nvSpPr>
        <p:spPr>
          <a:xfrm>
            <a:off x="642910" y="1000108"/>
            <a:ext cx="7715304" cy="2585323"/>
          </a:xfrm>
          <a:prstGeom prst="rect">
            <a:avLst/>
          </a:prstGeom>
          <a:solidFill>
            <a:schemeClr val="accent1">
              <a:lumMod val="20000"/>
              <a:lumOff val="80000"/>
            </a:schemeClr>
          </a:solidFill>
        </p:spPr>
        <p:txBody>
          <a:bodyPr wrap="square">
            <a:spAutoFit/>
          </a:bodyPr>
          <a:lstStyle/>
          <a:p>
            <a:r>
              <a:rPr lang="es-ES" b="1" dirty="0" smtClean="0"/>
              <a:t>Fiebre Tifoidea</a:t>
            </a:r>
          </a:p>
          <a:p>
            <a:endParaRPr lang="es-ES" b="1" dirty="0" smtClean="0"/>
          </a:p>
          <a:p>
            <a:r>
              <a:rPr lang="es-ES" dirty="0" smtClean="0"/>
              <a:t> Enfermedad infecciosa aguda, que se conoce también con el nombre de fiebre entérica y es producida por la salmonella </a:t>
            </a:r>
            <a:r>
              <a:rPr lang="es-ES" dirty="0" err="1" smtClean="0"/>
              <a:t>typhi</a:t>
            </a:r>
            <a:r>
              <a:rPr lang="es-ES" dirty="0" smtClean="0"/>
              <a:t>. Se caracteriza por ser una enfermedad bacteriana sistémica, de comienzo insidioso, con fiebre continua, cefalalgia intensa, malestar general, anorexia, bradicardia relativa, esplenomegalia, </a:t>
            </a:r>
            <a:r>
              <a:rPr lang="es-ES" dirty="0" err="1" smtClean="0"/>
              <a:t>roseolas</a:t>
            </a:r>
            <a:r>
              <a:rPr lang="es-ES" dirty="0" smtClean="0"/>
              <a:t> en el tronco, tos no productiva al comienzo.  El estreñimiento es más común que las diarreas.</a:t>
            </a:r>
            <a:endParaRPr lang="es-VE" dirty="0"/>
          </a:p>
        </p:txBody>
      </p:sp>
      <p:sp>
        <p:nvSpPr>
          <p:cNvPr id="4" name="3 Rectángulo"/>
          <p:cNvSpPr/>
          <p:nvPr/>
        </p:nvSpPr>
        <p:spPr>
          <a:xfrm>
            <a:off x="2928926" y="500042"/>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785786" y="1285860"/>
            <a:ext cx="3604390" cy="3970318"/>
          </a:xfrm>
          <a:prstGeom prst="rect">
            <a:avLst/>
          </a:prstGeom>
          <a:solidFill>
            <a:schemeClr val="tx2">
              <a:lumMod val="10000"/>
              <a:lumOff val="90000"/>
            </a:schemeClr>
          </a:solidFill>
        </p:spPr>
        <p:txBody>
          <a:bodyPr wrap="square">
            <a:spAutoFit/>
          </a:bodyPr>
          <a:lstStyle/>
          <a:p>
            <a:pPr algn="ctr"/>
            <a:r>
              <a:rPr lang="es-ES" dirty="0" smtClean="0"/>
              <a:t>Causan millones de muertes en todo el mundo sobre todo en aquellos países con limitaciones en el exceso de los servicios de salud donde la contaste aparición de nuevos agentes biológicos infecciosos, el implemento de los viajes y movimientos migratorios implican que las enfermedades que originan se puedan transmitir de un continente a otro en cuestión de horas </a:t>
            </a:r>
            <a:endParaRPr lang="es-ES" dirty="0"/>
          </a:p>
        </p:txBody>
      </p:sp>
      <p:sp>
        <p:nvSpPr>
          <p:cNvPr id="14" name="13 Rectángulo"/>
          <p:cNvSpPr/>
          <p:nvPr/>
        </p:nvSpPr>
        <p:spPr>
          <a:xfrm>
            <a:off x="1428728" y="559338"/>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38914" name="AutoShape 2"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8916" name="AutoShape 4" descr="data:image/jpeg;base64,/9j/4AAQSkZJRgABAQAAAQABAAD/2wCEAAkGBxMTEhUSExIVFhUXGBgXFhcXFRcVFRUVFxYXFxcXFRUYHSggGBolHRUVITEhJSkrLi4uFx8zODMtNygtLisBCgoKDg0OGhAQGi0lICUtLS0tLS0tLS0tLS0tLS0tLS0tLS0tLS0tLS0tLS0tLS0tLS0tLS0tLS0tLS0tLS0tLf/AABEIAJ8BPgMBIgACEQEDEQH/xAAcAAACAgMBAQAAAAAAAAAAAAAFBgMEAQIHAAj/xAA6EAABAwIEBAMGBAUEAwAAAAABAAIRAwQFEiExBkFRcRMiYTKBkaGx8AdCwdEUI1Jy4TOCkvFDYoP/xAAZAQADAQEBAAAAAAAAAAAAAAACAwQBAAX/xAApEQACAwACAQQCAQQDAAAAAAAAAQIDESExEgQyQVETIsFxgdHwFFJh/9oADAMBAAIRAxEAPwDt68vLyE08tgtVkLkcZXl5eRGENwdD2Xztxwf5tQcy8z2X0VW2Xz7+IzSLxwA3+9FPZ2VUCthLT4gGwB1XZrJ3kbHQfRcqwmy1mZj4z69V1OzP8pvYLz73rPWojiCTHadlSq3TJj70UF1cHLlafggRoVHExIHWY/77JaQYffeMa6NI566qtX4jpMJE7TvzQo4dWcMrQGgQJO8eiH1uE3g5nOLjMjfL9UyKQEtGKz4opvdlkAdeXxRSldNMlrgfmk2lgsDcj5iY5zyWlrYVaRJaYB256c+fzXNBJDtXY1wlU6bCNjp0P6Klg1V2U5zJ22VsOLdUtoYvolqNPRRkaKxTfIVd79YQNBJkZb6LLaZ5rcvhQ1roNB9ESRzZkUvcvEgEBBLziSk0wXLFTiKkW7x0TYw4FymMQMaysOqJbpcS0yNCD1HMK3bYs1y1xATDtNbPCpWN81xgaK69yFo0VeKaALXHo35rmFxIPbkurY87yu9T8guZ41SPiRy3TqH8CPUr5Kdl7QA66pywN4FekGa6iT1ISrb0I1A57+5NnBdqX3dMcgR/lUvkk6R9EWfsjsFZUNAQAFMqI9EMuzy8vLyIE8sFZWCsONSo3FbuUZQMNEy8vBeRAnlkLCyFxxleXl5EYR1Fw/8AES2z3TnDdpE+oXcKi5dx3Y+G81ObiFNcVen7FXBbQOeCDoZ0j76ptw4kUsp3GiFYRVzhtVrRzBA6jnCOsozBGx3XmT9x7MPaSW1s0wXDqrTmtGwj4aLzjDQFRr1oW7gUYab1aoHP/PuUHjoVd4hyEntsqD8YDPbDgOsSPkhxseoxwY25Xe/dSm18sAf9Jfw/FGP9h4PbkjtnegiCiTa7AlX9GHW+unp9VXuQRp99UXaRyVW9tzuN/wBNP2WiumU6Fb4LbMNdVRqyHZB39yka0ieywJmlWrvqhuJPMED3/H/Kt1AoHsJ0KKKMesVsUwwn3zsqbMCOzSZ779/ROzbdnPVWrei0awEz8mAfh0R7bhmuNQQOs6j6ovTw6pTGYjXoNQfie6aswWtWOYkeiz8mm/gwC4fyI315R96QmNtSRKG1rcbt+G/vHRWLatrrz+saoGdmAvGmkiPUD5pP4itP5hIGggTymNk63mpHQOJ+CA4sMxJOwGnfmUVbxg3LULlKnAnkPqnP8KrbPdSeWp7pRykkAbarpX4U2cPc6OQCrRBPo61SUi0YFuqonnM8vLy8iMPLBWVqVhxgrQhbrBQsJHgVtK0BWViZ2GyyFgLZEjDywVlaPctbORHVfC5r+Jt5LABvJTZxDi4ptMHVc5uqnjB7zqQfkVFdYXelq2Ra4Mtj4QPvTKykAdkP4coBtMD0RhrVC+WenuIr3ASzi2KNZOYhrBu4mJ7JruGyEp4tgrajhnEtGscp6rl2OreoVK/FjnZW0KYguDAX9Ttol7iDG7qhcvt6zWhzHZXAaxIB0cDroV1W1wigGwWNI6dUrcQcMW7nFzaYzbk6ySqoTrXaEWVXTeQlgq0mOL5a7LU3BGk+k/oU0YNjTyQyqIeOfJ3+UuPwoNJAke8q1h2HXAe1whwnUOn67grJpSXA+tTh7jo+H3x5o66CyUr2BLQJYTr/ALmzyI5j1R+m7yKdBWR1gW6EOJCzR1C1uzrstsP3RJGSjiKmIXTWaEhLd1jmsBY4llzzBknWBqeyR7+5IdlBg841j0lOhXoqVighyGPgGJzO6Dl36IrRvqrgDAHpK5jReQDlkfU+9SYtUdTrEUqz3M0yu1aTIBIInSDI9yb/AMdPonfrXDtHTmX7wfM0j1Bn5bq/Qvg4aFINpib6TaLvENXOwuqD+g5iAJ5mACjlpiLXjxGHQauadxG/r2SZ0+JXX6hWLRrpvlSVGAEHSVTsTJEbHVGBSBASTLOwbdUtQlDiqvE+v0CeLpkuASRx1T3hHV7hV3tKNm2WtfyK7T+HWH5LdriNXarj9hR0t6Q1LiJ7E6r6DwmkG02NHIBVw5Z59+qIRatlqFsqkeezy8vLyIw8sFZWCsONV4rKwsNNAt2hagKQBCka2eCyvLBKME84oVi18GNKv1nwEjcVX+h1U908Q+mGsU+KMZknVRcGOztqzsUpY1eZnHVOPA9qTaF7dySpLFkNPRo5sSGfCmw2PuETahGEnkUXpqcqZiqFWuLeVfLVo9i7AYzwC1rERuhF5aGdP3TLWdG6GXlfksxFcJyFe4w8ak6n9VTZSqtP7cx6pjY6SZGuymo22YyQj3B2v5IcGpOyku3OnYI0PZUdKlyUz2aLlyLfYIut1i3HNZrU1IxhCOKCnmCxxAwMb4gEmYOnpukTFMrzIbBXT723zAtKTb/BsrjA06eibXNIntqbQs2dOHdk22FsxwBMIbTsIdA5orhlu4GOS2bfwZXFLsPUralk9lu3KFTbgrcxqUhldz6EdCiVraAoza2obsleTNniKuE2ZaACIjYI0GaLQNUp2S2L3SlWb5hKTeLqcnuSnS7bMHokzHZq3DaTe59yKHZ0+VhJwPTa+u1zh7IAb3XcLX2R2XJeF8P8IeIfuF0HBcaZUGhCdRPlknrq8SSGRpWwUFJ6mBV6Z5LRsvLy8iBPLy8vLTjCwVssLDjVoW6wFlYjWeUb3LZxVDEroMaSUMpYjYx1grG8baw5BqSuecU3pIKKGr4lRzz7kq8T1YBUEpeUj0IQ8UJN/V1MrsvBtsKdowDm2VwjEa0mF23gHEW1bSnrq0QR6hFen4oZ6dpyZPh9Uiq5p6lH6ZS3Vflut9xKYablIWNFsFZIlRMcpAUSFNFK+oIDcUSm005Qy5tvRbKv5KaLs4YDo0dUQo0tNFt4Gqu0KK5QHWWpI0tbUuIAGpRpuBN/M4ntor2EWQY3MRq75BWa4VldKS1njX+slKeRfAAq4HQGuQ/8nfuoauBsI8hLSOuoP7ItcFYt9kzwj9AK+zvyYl3li5jocI++XVAcUtZldRvrRtRuVw7HmOySMXsjTMHY7O5H0U868PT9N6lWcPsRqttBkD79FZs3aondW0rShZ6pfJXiL9mSUbtmmFSsqAACJ0XaLsJrP/Dei3da1CpPE0UL3IJARXJFUKT61UNuHOA1iPimu4qw0lDcKsmvLnuGsrPgJZ5LSSpWIty7o0pLwbH3sdM8058Sw22qAf0n6LklGqnVR/Um9XP9kd74a4qa8AOOqcqFwHCQV8zWOLlh0K6VwlxaTDXFOjNx7IZVqXR1hrluhlneB4BBV1r1TGekso4TLy1DlsmAHl5eXlxxgLBK0zLR9SEGhYerVICTeIr7NIB0RXFcSHsgpOxKtuorrN4RZTX8lLCHyHdylbiupqQmHA6ktd3KV+LXblKh7h76OfXT/MVdwrFq1EzTeWzvGx9yqkSSpG01c8zGSLU9R0bh+8qPIqOcSeq6RaVZA7LnXDlI06Ace6c8LutB2ledYueD1KW3HkN8lu1yrUashbF2yFDfEvUXrFdsqBr1irXA0Tk+BXg/Lg1qQNVJgjPFqwfZbqfXoF6lYOfq45W+u57BSC6yDLTGVvX8x961LGmzZy2LjHv7+hnNZomSNN9dlo9wc0EGQdikbEbZxGYTP1aUW4Bui6jUomZovhpP9DxnaPcS4e4J8LvJ+OEFvpPxw809CdVVL68bRpVKrjDWCSfl+qsXD4O0JO46uzUtzQpDMXPZn1gNY0h5knqWtEeqKUsWg0wc5KIXHFIf/p0SWxOZxy/KD6KpcVnVTly6Hl6nnKF4ZWysYXAhp0cPv3osy58PMAJnY9Akwm5dl1lMa/YgbeYYWHdruZiZHqQoG240Vqm85y4nVTEAwdieXIn06LHH6GQufUiIUoW7XLJ0Veq9CxyWlk1J0XnKpTfqpnO0S2bmAzHq8M05lWcIdDBCCY1c6P1gN3VTh/GXObC7xeCvOKfIfx5mei5nUQuUX9m6k4grpGJ3UNklI+KYiHEghPr0j9RJTloADjKauHKxDglyplJ0TPwvbkmUdnQiHZ0W2xd9KnmHJFME44pVNCYKVr50UXdlyuzxJzKroJ9ooa9zg6xLeT6stL1rxIKuseuO8G4++ACdF0/D70PAKfCzeGIsqzkLLyjpvUiemIaKNWrAlL+KYxuApMavxEApVuXqCyz4RbXX8smNwSTqhd4/2ipwVQuj5HnupmURQP4ZryKg9SgHFvPVY4ZxDLWewncrPE8GSnpZIHdQiTqjGA2ni1Wt+KE3DYcnT8NqGZ7ndFTN5HSeK/bBnv6ZyClT6KfAKjgIdvsUW8ACTGqp2hyvfoJOoUEnqPRp4kMFg7QjorkQhuGFzyQBJ0+KbMNsIgmPU8h6Dr3RVwcuhl1sa1rKVtZOdrEDqf06ojSsWNgxJ6n9ByRFzR0VDGbzw2EN9o6N9PVVeEYLWef+adslFfIMxS/82QctXfsoLNs+Z2wEn9AqFvSkydequOphsCTG5E6KP8zb1l7rUI+KNbqoS1z3f7R193RacIYi2gK/jgsc94I0nyBgAd5eU5lk1M7yeTfqta9u14g7iSD0XRk1LzRsoKUPCXyG8fumi3dWY4OGkEGQSTAj4pYrWsN2mBJ9TuSo8DpONW4tJlj6RqtHSoxzYI7yPgitdwcGnkR9QmWy80mLoh+FuPf+Pj+QUwB1MTsRH9pH2FjPNPKScw02+BWLdhDHsPJ2nYiP2UOH1yZHULJPxzBjW6RULjUtO4KneC+GhV8SowQ8bjf1CtYY8HbcooT8uBM45ygj/DggA7/1fv1Q28tiw+k78ii5dAW9sJmRIO4OxTHBSBr9RKH9AEDqFHd1YBRi9wnTNT/48/8AaUrY48hh3B+aTKLT5LI2xmtQn8R3ZggHfdbcKiOazdYUalPPrO6lwCllMJvHjhBN7PS1xVXhiShB3TVxg6GBJPiI61wIm+S/SpCU38POAgJQw8TumnC6eUSssDgMmLvmkQOiRLXh8uqZiOacaLi4K9QtglqTignFPsjweyyAJmw7FPDcBKEueGNlUrWtmJf8EKb7OaT4OrWV2HCQUQY9IOB3+UgE6JxoV5EquuzUR2V4zndncF7Q4mZUFy/VaYI6aTT6LNfWVA+y1Hg/RVKgmk/3qZp0Kiaf5bx3WMKPZyatXNOu4g8/1RSrf+I1Bca0rO7laW1aNFb46kyfckz17S5pw/C5/meEq1HSmb8N9Kz+y6T/AEaMXuTOj1fTdT4bw9Ue5tSofDbyH539m8u6iF34ThUEEtMwdim7hfFadzL/APyDdp5Dq30U9UVJ8jpzlBai9h+GtYIDQ0dOZ/uPNXTUA0C2qFVHPVnt4RJzN6yevUDW5zsN0p1rkve559w9OivYnemp5AfKPmeqotpKO+zyeLo9H0tXgtl2zNA8zt+qrXteAVbrENBKG2dPO4uOw0Hf7+qjnvSKo/8AZhDDKEMzO6Zj3PL6LWfKXnnss1KegAJ+OnwVa4rlxFNmriQ1o9SU5S1KKQPzpHglUnE6eVriBSqNeQCWgnKQHHYHREruiGvqtGzXmOzgHx7pIROnRbQ8MDQB3md1JGpPcqjicNru6VGh49S3yn5ZVTOHjWSRt87dX1/IDc3zHUiR8e6EM8lRzZ9R2P2UduYB+iW8euMj6buoIJ+BH6qRvS1dheSdx+ygsxkcRy3Clw6uHNCmuaPMI48PRUvotvqSJ5q7ZmQEJe/yA/FXMLqy3RWRZHKPAXhVMWwSlcsy1AQeTm6OH79irtuQVNlhM7FeTXQgYhgVS3EEZmcnDbsRyKFW1sAZAXVXQRG45jkl/FOG2uBdR8rv6T7J7dEmVf0MjZ9nIONrrzBiVaTJKI8S1HG4e1wgtcWkdCNFBZUJTF+sRXukEcPoTHROFhb6AKhhGH6CR6pmt6IaEiUh6WHqNIBSeJzVd9wJhB8exPK3KNzohS1mt4SX+IGpU8Nmw9oq7bnpsEDw+mWMn87t0Uo1YC1mIPW9ZMOG4zlEOKTKNXVWqlaANVibXRzimVeEboOoN7K9XckTgHEyHGkT2T1V3WWRyRkHqNBstKI8rx6KVoWtFup7Jb6GLs5BxIIrO7oax6LcYCK7u6BtK9GtbBEdjybL7aqdfw3oHM9/JIds0ucGjcmF2ThrDxQotbzI1Srn4rA6+XpcxF8DXZD8FxR9tXZVbsDqP6mncLfFHSInshjSTUY3q4fUKWLzkqxNYzuvih7A5uxEhAMVvfyNP9x/RQ/xz6TSwahw0nkVScwuaI0M/wDaK31GrF2dT6bwlr6+CzSCnOglVLZ2qxf3OUbpCfBTjbwpX9wSco3JhXrOmGNA+fVDsKp53Gqdtm/Qn79UVe0NEoM3kOeL9SK+rBoUXBrQ+5LjqGNJ7EnKD8JS9xLiUeVu50A5orwpbVKNN5eYdViRza1swJ6nMZTKZftr+DLa3+JpdsYMRxinn8INdUkx5R9ED4mrubQFZhJ8F4PrlcQ1zT8Wn3LNWuKdUcp1B9RuJW2MQbe7pxp4bnt9wn9vgqoyc09J5UxrcXH/AH7A9DE/G3UfEFhnomJzN87e43HvEoBhdfKYTnaVMzQpkiif68oWOGr/AG1TbnkJAvKJtrss/I7zN7O5e4yE32dxLQuT+DJrckbXdUhrgNVLg1SAPVROE68vqs2phxhMrnzjE2Q/Xga7fXUK7CG4VUkIlKtR58uyMhLvGuP/AMLQdkP81wIb6f8AsjeKXzKNN1R5gN+Z5Aeq5DxLfuuSXOOp26AcgEMpYbGOiHlLnFx1JMk9SUx4JZTB5c1rY4X6Jow+0gAdEuc9HRjhbs6EAKPFr0MEK49wa2Uo4pdZnxKXFaa2E7StILigj3eLVLz7LFLXvA2nA3OnxVG4JYBTG51KNIFsK21fMc3LkrYfqgttVgR0V2hcc1jRuhWlW1W91X2Q91aP1VzD255dy5IHwEuTmOH3jqNZr556rsVhdirTa4cwuL3TJCdfw9xaWmi7lt2VF0PKPl9E1cvGWfY9A8ltS9r3LRxWaI1URUjlXHLP55S9RolxAA1TPxv/AKzlHwfSa+qJCurllek1sdsGDg/hkMirU9rkOidKj4WKYDQqtZ+qklJyesojFLhFS880qpb1Iq0+YDm/VXXjc81jBrDxa4nZvmPr0Qt4hkeWO9U53DoNlu1/mjktiMje6iZTIYep0HoCp/kpZva1gWud0KFXYNZwY06E6no0bq3WGSkWN3OnvKxhtHwxlOp5lC228DjxsgpRohrQAIAEDshmL3eUIjVqQEt3DDWqZfyjV3boO6ZJ4sArWvWVsItw+obh/wD8weQ/q7nl/lMlhU8yFXRyjy6ctOiI4LSy0szjJe+B6Bo/z8kdTXQyyXG/2KuNUs2aN2nM39QoLqo99PyggljmGdiXNLY+aI3rZ1VMEgQmKecIGXSEKkS0iRBGh78034LX0S7xRRyVZH5hm9+xV3ALmQh3k6S2JLxpa5mNqjemdf7XRPwMfNQ4VdzSPUBGqnmERIMg+vVK1IeBWfSmWmCOx+/khfZkfbgxWF1npNPeSpAYMqhg7cst5HUIi1siFh3HQ1YJTAYCDM80QcY1QDh25yk0zz1HoUsfi3xWaTP4OkSH1BNR22WnOwPU6+5X1SUo6eZbBxngB484r/iq/h0jNGmYEbPeNC7tyCFW75iduqA4fpyTHh9IEALJhRWIKWVKAi1s3RU7QbK64wElhlDG7qGkBKrqoPmRXGKsmEqYhWnyDrCbCIuTwuWBzuLz7LZ7SsioXOLuu3ZbVh4dJlIbnUqB74CPszo3qV4ED3qS2rx2Qh1WSrTH5dVrRiYV8cuIaNyfkm6wLaTBPNKfDVDO7OfsKzjFc1H5QSA36pDWvBqe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5842" name="Picture 2" descr="https://consultadigestivo.files.wordpress.com/2011/07/general-bueno2.jpg"/>
          <p:cNvPicPr>
            <a:picLocks noChangeAspect="1" noChangeArrowheads="1"/>
          </p:cNvPicPr>
          <p:nvPr/>
        </p:nvPicPr>
        <p:blipFill>
          <a:blip r:embed="rId2" cstate="print"/>
          <a:srcRect/>
          <a:stretch>
            <a:fillRect/>
          </a:stretch>
        </p:blipFill>
        <p:spPr bwMode="auto">
          <a:xfrm>
            <a:off x="4643438" y="1357298"/>
            <a:ext cx="3963704" cy="371477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ootage.framepool.com/shotimg/qf/313009154-fiebre-tifoidea-intoxicacion-alimenticia-salmonela-bacteria-en-forma-de-baston.jpg"/>
          <p:cNvPicPr>
            <a:picLocks noChangeAspect="1" noChangeArrowheads="1"/>
          </p:cNvPicPr>
          <p:nvPr/>
        </p:nvPicPr>
        <p:blipFill>
          <a:blip r:embed="rId2" cstate="print"/>
          <a:srcRect/>
          <a:stretch>
            <a:fillRect/>
          </a:stretch>
        </p:blipFill>
        <p:spPr bwMode="auto">
          <a:xfrm>
            <a:off x="3214678" y="1142984"/>
            <a:ext cx="5500694" cy="3094141"/>
          </a:xfrm>
          <a:prstGeom prst="rect">
            <a:avLst/>
          </a:prstGeom>
          <a:noFill/>
        </p:spPr>
      </p:pic>
      <p:sp>
        <p:nvSpPr>
          <p:cNvPr id="9" name="8 Rectángulo"/>
          <p:cNvSpPr/>
          <p:nvPr/>
        </p:nvSpPr>
        <p:spPr>
          <a:xfrm>
            <a:off x="642910" y="2214554"/>
            <a:ext cx="3929090" cy="1754326"/>
          </a:xfrm>
          <a:prstGeom prst="rect">
            <a:avLst/>
          </a:prstGeom>
          <a:solidFill>
            <a:srgbClr val="FFC000"/>
          </a:solidFill>
        </p:spPr>
        <p:txBody>
          <a:bodyPr wrap="square">
            <a:spAutoFit/>
          </a:bodyPr>
          <a:lstStyle/>
          <a:p>
            <a:r>
              <a:rPr lang="es-ES" b="1" dirty="0" smtClean="0"/>
              <a:t>Factores de riesgo </a:t>
            </a:r>
          </a:p>
          <a:p>
            <a:endParaRPr lang="es-ES" b="1" dirty="0" smtClean="0"/>
          </a:p>
          <a:p>
            <a:r>
              <a:rPr lang="es-ES" dirty="0" smtClean="0"/>
              <a:t>- Permanencia en áreas rurales </a:t>
            </a:r>
          </a:p>
          <a:p>
            <a:r>
              <a:rPr lang="es-ES" dirty="0" smtClean="0"/>
              <a:t>- Mala higiene de los alimentos </a:t>
            </a:r>
          </a:p>
          <a:p>
            <a:r>
              <a:rPr lang="es-ES" dirty="0" smtClean="0"/>
              <a:t>- Agua no potable </a:t>
            </a:r>
          </a:p>
          <a:p>
            <a:r>
              <a:rPr lang="es-ES" dirty="0" smtClean="0"/>
              <a:t>- Viajes muy extenso </a:t>
            </a:r>
          </a:p>
        </p:txBody>
      </p:sp>
      <p:sp>
        <p:nvSpPr>
          <p:cNvPr id="10" name="9 Rectángulo"/>
          <p:cNvSpPr/>
          <p:nvPr/>
        </p:nvSpPr>
        <p:spPr>
          <a:xfrm>
            <a:off x="642910" y="1214422"/>
            <a:ext cx="2117887" cy="369332"/>
          </a:xfrm>
          <a:prstGeom prst="rect">
            <a:avLst/>
          </a:prstGeom>
          <a:solidFill>
            <a:schemeClr val="bg1"/>
          </a:solidFill>
        </p:spPr>
        <p:txBody>
          <a:bodyPr wrap="none">
            <a:spAutoFit/>
          </a:bodyPr>
          <a:lstStyle/>
          <a:p>
            <a:r>
              <a:rPr lang="es-ES" b="1" dirty="0" smtClean="0"/>
              <a:t>Fiebre Tifoidea</a:t>
            </a:r>
          </a:p>
        </p:txBody>
      </p:sp>
      <p:sp>
        <p:nvSpPr>
          <p:cNvPr id="11" name="10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12" name="11 Rectángulo"/>
          <p:cNvSpPr/>
          <p:nvPr/>
        </p:nvSpPr>
        <p:spPr>
          <a:xfrm>
            <a:off x="571472" y="4429132"/>
            <a:ext cx="4572000" cy="1200329"/>
          </a:xfrm>
          <a:prstGeom prst="rect">
            <a:avLst/>
          </a:prstGeom>
          <a:solidFill>
            <a:schemeClr val="bg1"/>
          </a:solidFill>
        </p:spPr>
        <p:txBody>
          <a:bodyPr>
            <a:spAutoFit/>
          </a:bodyPr>
          <a:lstStyle/>
          <a:p>
            <a:r>
              <a:rPr lang="es-ES" dirty="0" smtClean="0"/>
              <a:t>Esta enfermedad se observa mas en edad escolar y adolescente, es excepcional en lactantes y poco frecuente en preescolares. </a:t>
            </a:r>
            <a:endParaRPr lang="es-ES" dirty="0"/>
          </a:p>
        </p:txBody>
      </p:sp>
      <p:sp>
        <p:nvSpPr>
          <p:cNvPr id="13" name="12 Rectángulo"/>
          <p:cNvSpPr/>
          <p:nvPr/>
        </p:nvSpPr>
        <p:spPr>
          <a:xfrm>
            <a:off x="5286380" y="4429132"/>
            <a:ext cx="3429024" cy="1754326"/>
          </a:xfrm>
          <a:prstGeom prst="rect">
            <a:avLst/>
          </a:prstGeom>
          <a:solidFill>
            <a:schemeClr val="bg1"/>
          </a:solidFill>
        </p:spPr>
        <p:txBody>
          <a:bodyPr wrap="square">
            <a:spAutoFit/>
          </a:bodyPr>
          <a:lstStyle/>
          <a:p>
            <a:r>
              <a:rPr lang="es-ES" b="1" dirty="0" smtClean="0"/>
              <a:t>Diagnostico</a:t>
            </a:r>
            <a:r>
              <a:rPr lang="es-ES" dirty="0" smtClean="0"/>
              <a:t> Se realiza por </a:t>
            </a:r>
            <a:r>
              <a:rPr lang="es-ES" dirty="0" err="1" smtClean="0"/>
              <a:t>hemocultivo</a:t>
            </a:r>
            <a:r>
              <a:rPr lang="es-ES" dirty="0" smtClean="0"/>
              <a:t> al comienzo de la enfermedad y por coprocultivo y </a:t>
            </a:r>
            <a:r>
              <a:rPr lang="es-ES" dirty="0" err="1" smtClean="0"/>
              <a:t>urocultivo</a:t>
            </a:r>
            <a:r>
              <a:rPr lang="es-ES" dirty="0" smtClean="0"/>
              <a:t> después de la primera semana.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142984"/>
            <a:ext cx="7858180" cy="4247317"/>
          </a:xfrm>
          <a:prstGeom prst="rect">
            <a:avLst/>
          </a:prstGeom>
          <a:solidFill>
            <a:srgbClr val="FFC000"/>
          </a:solidFill>
        </p:spPr>
        <p:txBody>
          <a:bodyPr wrap="square">
            <a:spAutoFit/>
          </a:bodyPr>
          <a:lstStyle/>
          <a:p>
            <a:pPr algn="ctr"/>
            <a:r>
              <a:rPr lang="es-ES" dirty="0" smtClean="0"/>
              <a:t>La salmonella </a:t>
            </a:r>
            <a:r>
              <a:rPr lang="es-ES" dirty="0" err="1" smtClean="0"/>
              <a:t>typhi</a:t>
            </a:r>
            <a:r>
              <a:rPr lang="es-ES" dirty="0" smtClean="0"/>
              <a:t> penetra por la boca y se multiplica en el intestino delgado durante 3 o 4 días al adherirse a las </a:t>
            </a:r>
            <a:r>
              <a:rPr lang="es-ES" dirty="0" err="1" smtClean="0"/>
              <a:t>microvellosidades</a:t>
            </a:r>
            <a:r>
              <a:rPr lang="es-ES" dirty="0" smtClean="0"/>
              <a:t> del ribete en cepillo del íleon e invaden el epitelio intestinal a través en las placas de </a:t>
            </a:r>
            <a:r>
              <a:rPr lang="es-ES" dirty="0" err="1" smtClean="0"/>
              <a:t>peyer</a:t>
            </a:r>
            <a:r>
              <a:rPr lang="es-ES" dirty="0" smtClean="0"/>
              <a:t>. Los gérmenes son transportados a los folículos linfoides intestinales donde se multiplican en el interior de las células </a:t>
            </a:r>
            <a:r>
              <a:rPr lang="es-ES" dirty="0" err="1" smtClean="0"/>
              <a:t>mononucleares</a:t>
            </a:r>
            <a:r>
              <a:rPr lang="es-ES" dirty="0" smtClean="0"/>
              <a:t>. Los monocitos transportan estos microorganismos a los ganglios linfáticos mesentéricos alcanzando después el torrente sanguíneo a través del conducto </a:t>
            </a:r>
            <a:r>
              <a:rPr lang="es-ES" dirty="0" err="1" smtClean="0"/>
              <a:t>toráxico</a:t>
            </a:r>
            <a:r>
              <a:rPr lang="es-ES" dirty="0" smtClean="0"/>
              <a:t> donde causan una bacteriemia transitoria. Las bacterias circulantes penetran en las células </a:t>
            </a:r>
            <a:r>
              <a:rPr lang="es-ES" dirty="0" err="1" smtClean="0"/>
              <a:t>reticuloendoteliales</a:t>
            </a:r>
            <a:r>
              <a:rPr lang="es-ES" dirty="0" smtClean="0"/>
              <a:t> del hígado, baso y medula ósea. La vesícula biliar es especialmente susceptible a la infección, tanto a través del torrente sanguíneo, como por la vía biliar. Se cree q la endotoxina circulante causa la fiebre prolongada y los síntomas tóxicos de la misma. </a:t>
            </a:r>
            <a:endParaRPr lang="es-ES" dirty="0"/>
          </a:p>
        </p:txBody>
      </p:sp>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hIQEhIVFRUVFxUVFRcVFRUVEBUVFRUWFhUVFRUYHSggGBolGxUVITEhJSktLi4uFx8zODMsNygtLisBCgoKDg0OGhAQGi0gHx8tLS0tLS0tLS0tLS0tKy0tLS0tLS0tLS0tLS0tKzctKy0tLS0tLSstLTA3LS03LTctLf/AABEIAMkAvAMBIgACEQEDEQH/xAAbAAACAwEBAQAAAAAAAAAAAAADBAECBQYAB//EADkQAAICAQIEAwUGBQMFAAAAAAABAgMRBCEFEjFBUWFxBhMigZEyUqGxwdEUQkNykhVi8FOCorLh/8QAGgEAAgMBAQAAAAAAAAAAAAAAAAECAwQFBv/EACQRAAICAgMBAAICAwAAAAAAAAABAhEDIQQSMUEiYRNRBRRx/9oADAMBAAIRAxEAPwBL/R9P/wBGH0LLhVC/pQ/xRpQjknlNaOE5S/sQhw+pdK4f4oar01a/pw/xj+xZJdxiEF26DE7L1Vx7Rj9EO1wj4L6IUSwM0zGQCyrXZBIILDc9KsLA9FhMZBRiw8EOwopbHZrJnaN4saNOaMu9ctifYLCjegtsnmimnlsHSGOgeAOpqyhvlKuIrCjmr6nGQ3pmX4pXtkS0lwWFGtAMoi1NmRiLAYSMXlIY10d16Aa5dBzXr7MvFCJJaM1xK4DOIPACo5uESzierQRCBik6w+nZM4kQ64GIYjHIWNZWCDwiABKWMRAQQzBABPISkXjEnlACrRncTr2zjpuanKL6mnKYARoJ5imaETI4W+sfBmvBACLMo4hYnuUCQhq4LG5zt0OWWTqL4ZMXXUDoiDo1A3C3PcyKZYeDRqYgH67PFhP4vC5X0TzH0fVCsSzgmsMBj/oVTRiS4rDTvlssjy/3Lmj8vAtL2s0q6XJ+mcEe6X0sWOT8QpSspMLGBxvDuNWUYhNOdfRffivLxXkdjpNRGyKnB5i90yGLLGfhbyeLPC9+EziCURlx2BSiWmUvVEYigVIxEAL1sPFgooNEACxLpEQQVIAKKBWUBhRPNDsdGFP4LE+zNyjdJmXxinbKD8JszFAJGooFbX2LcoFwYiTKSSE9VWsDnIVnXkkROW1MMSCLVxhHmnJRS7vYF7Sa6ur4dnPtFdV/d4HI2KdrzN58uy9EZsudQ0bOPw5ZdvSNrW+138tMM/7pZx8o/uZOp1eosXx2ya8E+VfgEhodlhYGa9Njsc+fIlI7WHhY4eIyP9Nzu1uXjw2JvU0Z2GFpSvs2aKUTGsoTjnqB4frZ6aaSea5PMo9vVeDNCprlMniSJqXV2iqUFki4yO+znddGDsEPZzWqyiO+8cRku6aWxoSOtF2rPM5IOEmmWpQzGItSNVkiAWMQkCkS0QAYgMRQpAZgwGgiPM8iQGLaqGYsyOHWcsnHz2NyaOf165LIy+TAR09NuUVZjXcaqpWZyWfureT+RznFPau6zMaUq4+PWbX5IrnljD00YsE8niOu4nxSmhZsmk+0es36I4vintfbZmNC5I9Mveb/AERiyocnzSbbfVvdj+i0SWNv1MOTkuWkdXBwIx3LYjVp23l5bfVmnp9MvAd02l3wPafS47GXbN9qOkIQ0weNHbbJpx0pX+Fy/wBR9WCyIThQuuN/HsGjDyGY1cqwieRkkiuU7OS0+cdBfU6ZSNDTLsesqw8jrQd9nP1VWUSU6pNPv4NeDXdHX8H4pG6O+FNfaj+qXXBk3Q8jMs56pq2D3T+T8Uy7Fl6Ovhm5HGWaN/TvIIZrEOGauN0I2R+a7xfdM0YROinezgSi4umXUS8SUicDEeSGKmACwAaGIl8FFJJZbx67I5jjntYo5r0+JS+/1gvHHi/wISmoq2W48UpuonQcQ11VMeayaj4eL9F3OG4zx6Vzca48sfF7zf6IzXKdrcpycpd23kPXp1sjDk5TeonWwcCMdy2LLT5+KWW33e7Y7TpVthDNGna2Y9TpsGVts6CjGKpCC0SHtPpl1DV1ZfoHhUsiobeqC1UJbh41J7otDp0CwiWpFDbK8mO4CNq3yE1E+xnaHMpSef5n9BN7pDjHTbNOUMrY9CvbcYitiNu5Pqim38OJ07G/d5TE9PvjcZrkFFj2CsoyvAD/AAKSx1NCyGe+C0YY+XUi1smpOqMjh2olp7M7uEn8a8F95eaO2081JKSeU1lNdGjlNVQnnzCezXEvdy9zY/gb+Fv+Vvt6M0cfL1/FmDmcbsu69Otii6R5IR4lxaqhfE8yfSK3k/2NzaStnJUXJ0h1mVxH2iqqzFfHL7sX09X2Oc4lxi67bPJD7qe79WKafQpmPLyq1E6eD/Ht7mG4hxm/UPlfww7Rj0+fiC02jx1HqNI0+mw5CjsYZTlLbOrDHDGqiKVaR9jQ0+m22W4SGml1RpU049QSscpUJ10MbjRsN10l4w7Ye3phligUPIISo7Fv4fdfTI9bDYEDgNZG0eqhjIaS2K1stJ7E0tFTexG+KabEOD2faXfmZoWrZozeC1rMn4SZS/UaYtdHZ0VSKTW/Q9z4J5vE0fDHuz5/Q1n0Gqat85FtP+I/CWEQRe2/gw0McuV0Aw3W41StvIlRXYpZWs8pmarRbvzNumjq28tgrYYK2i+Mt0YfNqE2vezwunxPoLS0c+bnlJyffOcv5s6B0PqiZ6bKE5Sf0FGCdpCek0ieHg069KsYPaerl67DenjvlMSQ2xaOmYzTp+niNToz0YWMGifQg8lopVRhhVWwla7heQsUSly2RBYRaLz0PY2wyIrG3gSIArnnbAGuOFhhrsg7I7eZXL0tXlFPfJPBaUxF1rmz3WxedqIqTJygvh7UW43M3gd2XN9uZnuJX4i3/wAwJeyt3NBy/wB0v/ZlTf5IvUagzq4S3PSku4GEl4hcovTMrRwdbHKpoz4Pce0yEW0aNaDgqIN5DYwsdydlVbGK4hnSmsA9PDx+QzFD9RBumK2UYR6vTJLOBt15aDqtYI9SXekZ8q89MFtBpOVvfO/0G/c43JhEXTY1k1SCUtfMvbHYpDu0iZ3bJ4JXrZCneiYLC2CKQOMiPe74C6HVsmNuW0Wzt4gXs8kWWbCUga/oiV3XZ7C2otb6MLKbFLNupXJsvgkWa269RO+3HUJZajG4hqG5RrgnKyW0YLq/XwXmRpvSJdktyEuK3WWSVFXxTnsvJd5PwSCcN0r0di07b5ZLmg33f86+u52vsz7Nx08XOeJXTXxy7Jfcj4JfiD9oOBq6LS2knzQkusZfsa1xvw/Zz585/wAmvBTS3eew9zI5/Rah45ZLDWzXmupq15a3bM10bGlLZxtb2H9LAS08TQ0yT2Fey6tGnp4rx29Q8IdxWHw7IYp3LUyiS+oZqyMKYEpFtL5krorUbGcb5yGjPsL1lvd98iX6CvjGXMHW2L+/XRF1btsK7Do0hlzRDaYGfQFCWUwbHFaGVJJHoyXUXj6llb2AbC2zXcrHy6C9t0Ut2l67Fa7Jy2hCc/7Y4j/nLEfxH1bZBzil6EtmjO1mojH4pSx6/kjbp4PbPexqteEfin9eif1DaXgdFdnPyc0vvTblJemenyJrA2VS5cY+HLWaPU2pOutxi/6k/hS9IP4n9DpfZzgVVCc1mdkvt2S3k/JeC8jauhlC+mnjY0QxRh4Y8vInk9GpIDdAMmekWFJ891EWr5/3M04YwA4tXi+b+ZNc9kcrJqTO7i/KCOV08jR0bwxfWaX3c/J7r9glLFKLjLZdCSnG0a8nsWrXn0AVT2wEpSXcmmV0PqZDsx1A+98Bed+6ef2JNlaiPytLxtT+hnxscm1FN+iyM06a5rauXzWPzJKLZByivWTZJRWx6mWVjO4erhFst5OMP/KX4bfiaGm4JWvtuU/VtR/xjj8SccEnsqnyopV6Zb1CLe6nJJxhJ58E8fXodJRpa4fZhFeiS/IOkWrAvpnly38RztPDLn1UYLzfNL6Lb8Ruv2fj/PZOXksQX1iub8TYwWRYsUV8KpZ5v6K6fh1Ud41xT8cfF9XuxtQPF0WVRS3ZVxBW15QVkAACEn0YrqI8r5l8x6cQNsOwCRWmzKDGc24PyG6rMiGc37RVct0Zfej+TEVFG77U05rjNfyP8Ht+xz8LHg5/IilM7HEl2xr9BtRpVZHl79n4GJbTKt4a/ZnR0yC2VxksSSa8zTkxKezDg5Lx/wDDnKrV1YxC3I3bwSL+zLHk9ytfA5d7F8l/9M38E7N/+3ia9FLL+iWcv6mrwvgTkua7KXaCe/8A3NdPRfUZ0HD4VvP2pfefVeSS6fmacJGjHgS3Ix5uW5ajoNp6YwWIRUV4JBQMWFiaDE2WTPZLRPNDFZeEwqYqyymAWMHkwUbDymMQdMlMFzkxmAIIeK8xHMAWWYNk5KtiHYK6pMRcnB+Q/NgprIBZW+MbISh2awcU8xbi+qbTOplGVbyt13QR6OEm5SrTbeXsU5cXc04M/wDHZhVyGFISrkMQbJmaxhSCwAQDwGFh4jEUhSIeLGKxmJdAoSLgIIixREpjsCWirRbJCYWBXDRbmJK4ACykW5gTJTDYB+c9zAcnlIAGMngcZE84AUtB1zDMUti1ugAM4p9S+EAoltllnY+yESOOomOwZnQHKAREaiwkWCiShiYzBjEGKwGKgBsYgy8ZAkXgMVhslsg2WHRIumeIiSICyJKxLDAgo0XZVAJkIkkgBHme5jzKAFhUzzQNBUBIXaw8fMJCGxF/Ven6l4dC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4580" name="Picture 4" descr="http://telenoticias.com.do/files/2016/02/foto-paciente.gif"/>
          <p:cNvPicPr>
            <a:picLocks noChangeAspect="1" noChangeArrowheads="1"/>
          </p:cNvPicPr>
          <p:nvPr/>
        </p:nvPicPr>
        <p:blipFill>
          <a:blip r:embed="rId2" cstate="print"/>
          <a:srcRect/>
          <a:stretch>
            <a:fillRect/>
          </a:stretch>
        </p:blipFill>
        <p:spPr bwMode="auto">
          <a:xfrm>
            <a:off x="2500298" y="1643050"/>
            <a:ext cx="6305550" cy="4191001"/>
          </a:xfrm>
          <a:prstGeom prst="rect">
            <a:avLst/>
          </a:prstGeom>
          <a:noFill/>
        </p:spPr>
      </p:pic>
      <p:sp>
        <p:nvSpPr>
          <p:cNvPr id="9" name="8 Rectángulo"/>
          <p:cNvSpPr/>
          <p:nvPr/>
        </p:nvSpPr>
        <p:spPr>
          <a:xfrm>
            <a:off x="571472" y="993893"/>
            <a:ext cx="3429024" cy="2585323"/>
          </a:xfrm>
          <a:prstGeom prst="rect">
            <a:avLst/>
          </a:prstGeom>
          <a:solidFill>
            <a:schemeClr val="accent1">
              <a:lumMod val="20000"/>
              <a:lumOff val="80000"/>
            </a:schemeClr>
          </a:solidFill>
        </p:spPr>
        <p:txBody>
          <a:bodyPr wrap="square">
            <a:spAutoFit/>
          </a:bodyPr>
          <a:lstStyle/>
          <a:p>
            <a:r>
              <a:rPr lang="es-ES" b="1" dirty="0" smtClean="0"/>
              <a:t>Agente infeccioso</a:t>
            </a:r>
            <a:r>
              <a:rPr lang="es-ES" dirty="0" smtClean="0"/>
              <a:t>: bacilo de Salmonella </a:t>
            </a:r>
            <a:r>
              <a:rPr lang="es-ES" dirty="0" err="1" smtClean="0"/>
              <a:t>typhi</a:t>
            </a:r>
            <a:r>
              <a:rPr lang="es-ES" dirty="0" smtClean="0"/>
              <a:t> o "bacilo de </a:t>
            </a:r>
            <a:r>
              <a:rPr lang="es-ES" dirty="0" err="1" smtClean="0"/>
              <a:t>Eberth</a:t>
            </a:r>
            <a:r>
              <a:rPr lang="es-ES" dirty="0" smtClean="0"/>
              <a:t>” el cual es resistente a temperaturas bajas, lo que le permite trasmitirse a través de alimentos conservados a bajas temperaturas como la leche o el helado. </a:t>
            </a:r>
          </a:p>
        </p:txBody>
      </p:sp>
      <p:sp>
        <p:nvSpPr>
          <p:cNvPr id="7" name="6 Rectángulo"/>
          <p:cNvSpPr/>
          <p:nvPr/>
        </p:nvSpPr>
        <p:spPr>
          <a:xfrm>
            <a:off x="6715140" y="1000108"/>
            <a:ext cx="2117887" cy="369332"/>
          </a:xfrm>
          <a:prstGeom prst="rect">
            <a:avLst/>
          </a:prstGeom>
          <a:solidFill>
            <a:schemeClr val="bg1"/>
          </a:solidFill>
        </p:spPr>
        <p:txBody>
          <a:bodyPr wrap="none">
            <a:spAutoFit/>
          </a:bodyPr>
          <a:lstStyle/>
          <a:p>
            <a:r>
              <a:rPr lang="es-ES" b="1" dirty="0" smtClean="0"/>
              <a:t>Fiebre Tifoidea</a:t>
            </a:r>
          </a:p>
        </p:txBody>
      </p:sp>
      <p:sp>
        <p:nvSpPr>
          <p:cNvPr id="8" name="7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10" name="9 Rectángulo"/>
          <p:cNvSpPr/>
          <p:nvPr/>
        </p:nvSpPr>
        <p:spPr>
          <a:xfrm>
            <a:off x="5572132" y="1428736"/>
            <a:ext cx="3256020" cy="369332"/>
          </a:xfrm>
          <a:prstGeom prst="rect">
            <a:avLst/>
          </a:prstGeom>
          <a:solidFill>
            <a:schemeClr val="bg1"/>
          </a:solidFill>
        </p:spPr>
        <p:txBody>
          <a:bodyPr wrap="none">
            <a:spAutoFit/>
          </a:bodyPr>
          <a:lstStyle/>
          <a:p>
            <a:r>
              <a:rPr lang="es-ES" b="1" dirty="0" smtClean="0"/>
              <a:t>Cadena epidemiológica </a:t>
            </a:r>
            <a:endParaRPr lang="es-ES" dirty="0"/>
          </a:p>
        </p:txBody>
      </p:sp>
      <p:sp>
        <p:nvSpPr>
          <p:cNvPr id="11" name="10 Rectángulo"/>
          <p:cNvSpPr/>
          <p:nvPr/>
        </p:nvSpPr>
        <p:spPr>
          <a:xfrm>
            <a:off x="571472" y="3786190"/>
            <a:ext cx="3610284" cy="369332"/>
          </a:xfrm>
          <a:prstGeom prst="rect">
            <a:avLst/>
          </a:prstGeom>
          <a:solidFill>
            <a:schemeClr val="bg1"/>
          </a:solidFill>
        </p:spPr>
        <p:txBody>
          <a:bodyPr wrap="none">
            <a:spAutoFit/>
          </a:bodyPr>
          <a:lstStyle/>
          <a:p>
            <a:r>
              <a:rPr lang="es-ES" b="1" dirty="0" smtClean="0"/>
              <a:t>Reservorio</a:t>
            </a:r>
            <a:r>
              <a:rPr lang="es-ES" dirty="0" smtClean="0"/>
              <a:t>: seres humanos </a:t>
            </a:r>
            <a:endParaRPr lang="es-ES" dirty="0"/>
          </a:p>
        </p:txBody>
      </p:sp>
      <p:sp>
        <p:nvSpPr>
          <p:cNvPr id="12" name="11 Rectángulo"/>
          <p:cNvSpPr/>
          <p:nvPr/>
        </p:nvSpPr>
        <p:spPr>
          <a:xfrm>
            <a:off x="571472" y="4286256"/>
            <a:ext cx="3332964" cy="369332"/>
          </a:xfrm>
          <a:prstGeom prst="rect">
            <a:avLst/>
          </a:prstGeom>
          <a:solidFill>
            <a:schemeClr val="bg1"/>
          </a:solidFill>
        </p:spPr>
        <p:txBody>
          <a:bodyPr wrap="none">
            <a:spAutoFit/>
          </a:bodyPr>
          <a:lstStyle/>
          <a:p>
            <a:r>
              <a:rPr lang="es-ES" b="1" dirty="0" smtClean="0"/>
              <a:t>Portador: </a:t>
            </a:r>
            <a:r>
              <a:rPr lang="es-ES" dirty="0" smtClean="0"/>
              <a:t>seres humanos </a:t>
            </a:r>
            <a:endParaRPr lang="es-ES" dirty="0"/>
          </a:p>
        </p:txBody>
      </p:sp>
      <p:sp>
        <p:nvSpPr>
          <p:cNvPr id="13" name="12 Rectángulo"/>
          <p:cNvSpPr/>
          <p:nvPr/>
        </p:nvSpPr>
        <p:spPr>
          <a:xfrm>
            <a:off x="571472" y="4857760"/>
            <a:ext cx="4572000" cy="646331"/>
          </a:xfrm>
          <a:prstGeom prst="rect">
            <a:avLst/>
          </a:prstGeom>
          <a:solidFill>
            <a:schemeClr val="bg1"/>
          </a:solidFill>
        </p:spPr>
        <p:txBody>
          <a:bodyPr>
            <a:spAutoFit/>
          </a:bodyPr>
          <a:lstStyle/>
          <a:p>
            <a:r>
              <a:rPr lang="es-ES" b="1" dirty="0" smtClean="0"/>
              <a:t>Puerta de salida</a:t>
            </a:r>
            <a:r>
              <a:rPr lang="es-ES" dirty="0" smtClean="0"/>
              <a:t>: ano y meato uretral de enfermos y portadores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xITEhIQEhIVFRUVFxUVFRcVFRUVEBUVFRUWFhUVFRUYHSggGBolGxUVITEhJSktLi4uFx8zODMsNygtLisBCgoKDg0OGhAQGi0gHx8tLS0tLS0tLS0tLS0tKy0tLS0tLS0tLS0tLS0tKzctKy0tLS0tLSstLTA3LS03LTctLf/AABEIAMkAvAMBIgACEQEDEQH/xAAbAAACAwEBAQAAAAAAAAAAAAADBAECBQYAB//EADkQAAICAQIEAwUGBQMFAAAAAAABAgMRBCEFEjFBUWFxBhMigZEyUqGxwdEUQkNykhVi8FOCorLh/8QAGgEAAgMBAQAAAAAAAAAAAAAAAAECAwQFBv/EACQRAAICAgMBAAICAwAAAAAAAAABAhEDIQQSMUEiYRNRBRRx/9oADAMBAAIRAxEAPwBL/R9P/wBGH0LLhVC/pQ/xRpQjknlNaOE5S/sQhw+pdK4f4oar01a/pw/xj+xZJdxiEF26DE7L1Vx7Rj9EO1wj4L6IUSwM0zGQCyrXZBIILDc9KsLA9FhMZBRiw8EOwopbHZrJnaN4saNOaMu9ctifYLCjegtsnmimnlsHSGOgeAOpqyhvlKuIrCjmr6nGQ3pmX4pXtkS0lwWFGtAMoi1NmRiLAYSMXlIY10d16Aa5dBzXr7MvFCJJaM1xK4DOIPACo5uESzierQRCBik6w+nZM4kQ64GIYjHIWNZWCDwiABKWMRAQQzBABPISkXjEnlACrRncTr2zjpuanKL6mnKYARoJ5imaETI4W+sfBmvBACLMo4hYnuUCQhq4LG5zt0OWWTqL4ZMXXUDoiDo1A3C3PcyKZYeDRqYgH67PFhP4vC5X0TzH0fVCsSzgmsMBj/oVTRiS4rDTvlssjy/3Lmj8vAtL2s0q6XJ+mcEe6X0sWOT8QpSspMLGBxvDuNWUYhNOdfRffivLxXkdjpNRGyKnB5i90yGLLGfhbyeLPC9+EziCURlx2BSiWmUvVEYigVIxEAL1sPFgooNEACxLpEQQVIAKKBWUBhRPNDsdGFP4LE+zNyjdJmXxinbKD8JszFAJGooFbX2LcoFwYiTKSSE9VWsDnIVnXkkROW1MMSCLVxhHmnJRS7vYF7Sa6ur4dnPtFdV/d4HI2KdrzN58uy9EZsudQ0bOPw5ZdvSNrW+138tMM/7pZx8o/uZOp1eosXx2ya8E+VfgEhodlhYGa9Njsc+fIlI7WHhY4eIyP9Nzu1uXjw2JvU0Z2GFpSvs2aKUTGsoTjnqB4frZ6aaSea5PMo9vVeDNCprlMniSJqXV2iqUFki4yO+znddGDsEPZzWqyiO+8cRku6aWxoSOtF2rPM5IOEmmWpQzGItSNVkiAWMQkCkS0QAYgMRQpAZgwGgiPM8iQGLaqGYsyOHWcsnHz2NyaOf165LIy+TAR09NuUVZjXcaqpWZyWfureT+RznFPau6zMaUq4+PWbX5IrnljD00YsE8niOu4nxSmhZsmk+0es36I4vintfbZmNC5I9Mveb/AERiyocnzSbbfVvdj+i0SWNv1MOTkuWkdXBwIx3LYjVp23l5bfVmnp9MvAd02l3wPafS47GXbN9qOkIQ0weNHbbJpx0pX+Fy/wBR9WCyIThQuuN/HsGjDyGY1cqwieRkkiuU7OS0+cdBfU6ZSNDTLsesqw8jrQd9nP1VWUSU6pNPv4NeDXdHX8H4pG6O+FNfaj+qXXBk3Q8jMs56pq2D3T+T8Uy7Fl6Ovhm5HGWaN/TvIIZrEOGauN0I2R+a7xfdM0YROinezgSi4umXUS8SUicDEeSGKmACwAaGIl8FFJJZbx67I5jjntYo5r0+JS+/1gvHHi/wISmoq2W48UpuonQcQ11VMeayaj4eL9F3OG4zx6Vzca48sfF7zf6IzXKdrcpycpd23kPXp1sjDk5TeonWwcCMdy2LLT5+KWW33e7Y7TpVthDNGna2Y9TpsGVts6CjGKpCC0SHtPpl1DV1ZfoHhUsiobeqC1UJbh41J7otDp0CwiWpFDbK8mO4CNq3yE1E+xnaHMpSef5n9BN7pDjHTbNOUMrY9CvbcYitiNu5Pqim38OJ07G/d5TE9PvjcZrkFFj2CsoyvAD/AAKSx1NCyGe+C0YY+XUi1smpOqMjh2olp7M7uEn8a8F95eaO2081JKSeU1lNdGjlNVQnnzCezXEvdy9zY/gb+Fv+Vvt6M0cfL1/FmDmcbsu69Otii6R5IR4lxaqhfE8yfSK3k/2NzaStnJUXJ0h1mVxH2iqqzFfHL7sX09X2Oc4lxi67bPJD7qe79WKafQpmPLyq1E6eD/Ht7mG4hxm/UPlfww7Rj0+fiC02jx1HqNI0+mw5CjsYZTlLbOrDHDGqiKVaR9jQ0+m22W4SGml1RpU049QSscpUJ10MbjRsN10l4w7Ye3phligUPIISo7Fv4fdfTI9bDYEDgNZG0eqhjIaS2K1stJ7E0tFTexG+KabEOD2faXfmZoWrZozeC1rMn4SZS/UaYtdHZ0VSKTW/Q9z4J5vE0fDHuz5/Q1n0Gqat85FtP+I/CWEQRe2/gw0McuV0Aw3W41StvIlRXYpZWs8pmarRbvzNumjq28tgrYYK2i+Mt0YfNqE2vezwunxPoLS0c+bnlJyffOcv5s6B0PqiZ6bKE5Sf0FGCdpCek0ieHg069KsYPaerl67DenjvlMSQ2xaOmYzTp+niNToz0YWMGifQg8lopVRhhVWwla7heQsUSly2RBYRaLz0PY2wyIrG3gSIArnnbAGuOFhhrsg7I7eZXL0tXlFPfJPBaUxF1rmz3WxedqIqTJygvh7UW43M3gd2XN9uZnuJX4i3/wAwJeyt3NBy/wB0v/ZlTf5IvUagzq4S3PSku4GEl4hcovTMrRwdbHKpoz4Pce0yEW0aNaDgqIN5DYwsdydlVbGK4hnSmsA9PDx+QzFD9RBumK2UYR6vTJLOBt15aDqtYI9SXekZ8q89MFtBpOVvfO/0G/c43JhEXTY1k1SCUtfMvbHYpDu0iZ3bJ4JXrZCneiYLC2CKQOMiPe74C6HVsmNuW0Wzt4gXs8kWWbCUga/oiV3XZ7C2otb6MLKbFLNupXJsvgkWa269RO+3HUJZajG4hqG5RrgnKyW0YLq/XwXmRpvSJdktyEuK3WWSVFXxTnsvJd5PwSCcN0r0di07b5ZLmg33f86+u52vsz7Nx08XOeJXTXxy7Jfcj4JfiD9oOBq6LS2knzQkusZfsa1xvw/Zz585/wAmvBTS3eew9zI5/Rah45ZLDWzXmupq15a3bM10bGlLZxtb2H9LAS08TQ0yT2Fey6tGnp4rx29Q8IdxWHw7IYp3LUyiS+oZqyMKYEpFtL5krorUbGcb5yGjPsL1lvd98iX6CvjGXMHW2L+/XRF1btsK7Do0hlzRDaYGfQFCWUwbHFaGVJJHoyXUXj6llb2AbC2zXcrHy6C9t0Ut2l67Fa7Jy2hCc/7Y4j/nLEfxH1bZBzil6EtmjO1mojH4pSx6/kjbp4PbPexqteEfin9eif1DaXgdFdnPyc0vvTblJemenyJrA2VS5cY+HLWaPU2pOutxi/6k/hS9IP4n9DpfZzgVVCc1mdkvt2S3k/JeC8jauhlC+mnjY0QxRh4Y8vInk9GpIDdAMmekWFJ891EWr5/3M04YwA4tXi+b+ZNc9kcrJqTO7i/KCOV08jR0bwxfWaX3c/J7r9glLFKLjLZdCSnG0a8nsWrXn0AVT2wEpSXcmmV0PqZDsx1A+98Bed+6ef2JNlaiPytLxtT+hnxscm1FN+iyM06a5rauXzWPzJKLZByivWTZJRWx6mWVjO4erhFst5OMP/KX4bfiaGm4JWvtuU/VtR/xjj8SccEnsqnyopV6Zb1CLe6nJJxhJ58E8fXodJRpa4fZhFeiS/IOkWrAvpnly38RztPDLn1UYLzfNL6Lb8Ruv2fj/PZOXksQX1iub8TYwWRYsUV8KpZ5v6K6fh1Ud41xT8cfF9XuxtQPF0WVRS3ZVxBW15QVkAACEn0YrqI8r5l8x6cQNsOwCRWmzKDGc24PyG6rMiGc37RVct0Zfej+TEVFG77U05rjNfyP8Ht+xz8LHg5/IilM7HEl2xr9BtRpVZHl79n4GJbTKt4a/ZnR0yC2VxksSSa8zTkxKezDg5Lx/wDDnKrV1YxC3I3bwSL+zLHk9ytfA5d7F8l/9M38E7N/+3ia9FLL+iWcv6mrwvgTkua7KXaCe/8A3NdPRfUZ0HD4VvP2pfefVeSS6fmacJGjHgS3Ix5uW5ajoNp6YwWIRUV4JBQMWFiaDE2WTPZLRPNDFZeEwqYqyymAWMHkwUbDymMQdMlMFzkxmAIIeK8xHMAWWYNk5KtiHYK6pMRcnB+Q/NgprIBZW+MbISh2awcU8xbi+qbTOplGVbyt13QR6OEm5SrTbeXsU5cXc04M/wDHZhVyGFISrkMQbJmaxhSCwAQDwGFh4jEUhSIeLGKxmJdAoSLgIIixREpjsCWirRbJCYWBXDRbmJK4ACykW5gTJTDYB+c9zAcnlIAGMngcZE84AUtB1zDMUti1ugAM4p9S+EAoltllnY+yESOOomOwZnQHKAREaiwkWCiShiYzBjEGKwGKgBsYgy8ZAkXgMVhslsg2WHRIumeIiSICyJKxLDAgo0XZVAJkIkkgBHme5jzKAFhUzzQNBUBIXaw8fMJCGxF/Ven6l4dC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 name="6 Rectángulo"/>
          <p:cNvSpPr/>
          <p:nvPr/>
        </p:nvSpPr>
        <p:spPr>
          <a:xfrm>
            <a:off x="6715140" y="1000108"/>
            <a:ext cx="2117887" cy="369332"/>
          </a:xfrm>
          <a:prstGeom prst="rect">
            <a:avLst/>
          </a:prstGeom>
          <a:solidFill>
            <a:schemeClr val="bg1"/>
          </a:solidFill>
        </p:spPr>
        <p:txBody>
          <a:bodyPr wrap="none">
            <a:spAutoFit/>
          </a:bodyPr>
          <a:lstStyle/>
          <a:p>
            <a:r>
              <a:rPr lang="es-ES" b="1" dirty="0" smtClean="0"/>
              <a:t>Fiebre Tifoidea</a:t>
            </a:r>
          </a:p>
        </p:txBody>
      </p:sp>
      <p:sp>
        <p:nvSpPr>
          <p:cNvPr id="8" name="7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10" name="9 Rectángulo"/>
          <p:cNvSpPr/>
          <p:nvPr/>
        </p:nvSpPr>
        <p:spPr>
          <a:xfrm>
            <a:off x="5572132" y="1428736"/>
            <a:ext cx="3256020" cy="369332"/>
          </a:xfrm>
          <a:prstGeom prst="rect">
            <a:avLst/>
          </a:prstGeom>
          <a:solidFill>
            <a:schemeClr val="bg1"/>
          </a:solidFill>
        </p:spPr>
        <p:txBody>
          <a:bodyPr wrap="none">
            <a:spAutoFit/>
          </a:bodyPr>
          <a:lstStyle/>
          <a:p>
            <a:r>
              <a:rPr lang="es-ES" b="1" dirty="0" smtClean="0"/>
              <a:t>Cadena epidemiológica </a:t>
            </a:r>
            <a:endParaRPr lang="es-ES" dirty="0"/>
          </a:p>
        </p:txBody>
      </p:sp>
      <p:sp>
        <p:nvSpPr>
          <p:cNvPr id="14" name="13 Rectángulo"/>
          <p:cNvSpPr/>
          <p:nvPr/>
        </p:nvSpPr>
        <p:spPr>
          <a:xfrm>
            <a:off x="642910" y="1357298"/>
            <a:ext cx="4572000" cy="1200329"/>
          </a:xfrm>
          <a:prstGeom prst="rect">
            <a:avLst/>
          </a:prstGeom>
          <a:solidFill>
            <a:srgbClr val="FFC000"/>
          </a:solidFill>
        </p:spPr>
        <p:txBody>
          <a:bodyPr>
            <a:spAutoFit/>
          </a:bodyPr>
          <a:lstStyle/>
          <a:p>
            <a:r>
              <a:rPr lang="es-ES" b="1" dirty="0" smtClean="0"/>
              <a:t>Vía de transmisión</a:t>
            </a:r>
            <a:r>
              <a:rPr lang="es-ES" dirty="0" smtClean="0"/>
              <a:t>: digestiva, a través de la ingestión del agua y alimentos contaminados con heces y orina de enfermos y portadores. </a:t>
            </a:r>
            <a:endParaRPr lang="es-ES" dirty="0"/>
          </a:p>
        </p:txBody>
      </p:sp>
      <p:sp>
        <p:nvSpPr>
          <p:cNvPr id="15" name="14 Rectángulo"/>
          <p:cNvSpPr/>
          <p:nvPr/>
        </p:nvSpPr>
        <p:spPr>
          <a:xfrm>
            <a:off x="571472" y="2786058"/>
            <a:ext cx="4572000" cy="923330"/>
          </a:xfrm>
          <a:prstGeom prst="rect">
            <a:avLst/>
          </a:prstGeom>
          <a:solidFill>
            <a:srgbClr val="FFC000"/>
          </a:solidFill>
        </p:spPr>
        <p:txBody>
          <a:bodyPr>
            <a:spAutoFit/>
          </a:bodyPr>
          <a:lstStyle/>
          <a:p>
            <a:r>
              <a:rPr lang="es-ES" b="1" dirty="0" smtClean="0"/>
              <a:t>Puerta de entrada: </a:t>
            </a:r>
            <a:r>
              <a:rPr lang="es-ES" dirty="0" smtClean="0"/>
              <a:t>boca del huésped susceptible </a:t>
            </a:r>
          </a:p>
          <a:p>
            <a:r>
              <a:rPr lang="es-ES" b="1" dirty="0" smtClean="0"/>
              <a:t>Huésped susceptible: </a:t>
            </a:r>
            <a:r>
              <a:rPr lang="es-ES" dirty="0" smtClean="0"/>
              <a:t>hombre sano </a:t>
            </a:r>
            <a:endParaRPr lang="es-ES" dirty="0"/>
          </a:p>
        </p:txBody>
      </p:sp>
      <p:sp>
        <p:nvSpPr>
          <p:cNvPr id="16" name="15 Rectángulo"/>
          <p:cNvSpPr/>
          <p:nvPr/>
        </p:nvSpPr>
        <p:spPr>
          <a:xfrm>
            <a:off x="571472" y="3929066"/>
            <a:ext cx="6429420" cy="2031325"/>
          </a:xfrm>
          <a:prstGeom prst="rect">
            <a:avLst/>
          </a:prstGeom>
          <a:solidFill>
            <a:srgbClr val="FFC000"/>
          </a:solidFill>
        </p:spPr>
        <p:txBody>
          <a:bodyPr wrap="square">
            <a:spAutoFit/>
          </a:bodyPr>
          <a:lstStyle/>
          <a:p>
            <a:r>
              <a:rPr lang="es-ES" b="1" dirty="0" smtClean="0"/>
              <a:t>El periodo de incubación: </a:t>
            </a:r>
            <a:r>
              <a:rPr lang="es-ES" dirty="0" smtClean="0"/>
              <a:t>depende de la magnitud de la dosis infectante, oscila entre 3 días o un mes, por lo regular es de 8 a 14 días. </a:t>
            </a:r>
          </a:p>
          <a:p>
            <a:endParaRPr lang="es-ES" dirty="0" smtClean="0"/>
          </a:p>
          <a:p>
            <a:r>
              <a:rPr lang="es-ES" b="1" dirty="0" smtClean="0"/>
              <a:t>Periodo de transmisibilidad: </a:t>
            </a:r>
            <a:r>
              <a:rPr lang="es-ES" dirty="0" smtClean="0"/>
              <a:t>mientras persistan bacilos en heces, desde la primera semana al final de la convalecencia. </a:t>
            </a:r>
            <a:endParaRPr lang="es-ES" dirty="0"/>
          </a:p>
        </p:txBody>
      </p:sp>
      <p:pic>
        <p:nvPicPr>
          <p:cNvPr id="14338" name="Picture 2" descr="http://www.hipernatural.com/images/enfermedades/fiebre_tifoidea.jpg"/>
          <p:cNvPicPr>
            <a:picLocks noChangeAspect="1" noChangeArrowheads="1"/>
          </p:cNvPicPr>
          <p:nvPr/>
        </p:nvPicPr>
        <p:blipFill>
          <a:blip r:embed="rId2" cstate="print"/>
          <a:srcRect/>
          <a:stretch>
            <a:fillRect/>
          </a:stretch>
        </p:blipFill>
        <p:spPr bwMode="auto">
          <a:xfrm>
            <a:off x="5929322" y="1857364"/>
            <a:ext cx="2095500" cy="1905000"/>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00034" y="1643050"/>
            <a:ext cx="7500990" cy="3139321"/>
          </a:xfrm>
          <a:prstGeom prst="rect">
            <a:avLst/>
          </a:prstGeom>
          <a:solidFill>
            <a:schemeClr val="accent1">
              <a:lumMod val="20000"/>
              <a:lumOff val="80000"/>
            </a:schemeClr>
          </a:solidFill>
        </p:spPr>
        <p:txBody>
          <a:bodyPr wrap="square">
            <a:spAutoFit/>
          </a:bodyPr>
          <a:lstStyle/>
          <a:p>
            <a:r>
              <a:rPr lang="es-ES" b="1" dirty="0" smtClean="0"/>
              <a:t>Enfermos y portadores : </a:t>
            </a:r>
          </a:p>
          <a:p>
            <a:r>
              <a:rPr lang="es-ES" dirty="0" smtClean="0"/>
              <a:t>- Realizar diagnostico de certeza a través del cultivo </a:t>
            </a:r>
          </a:p>
          <a:p>
            <a:r>
              <a:rPr lang="es-ES" dirty="0" smtClean="0"/>
              <a:t>- Notificación inmediata de los casos </a:t>
            </a:r>
          </a:p>
          <a:p>
            <a:r>
              <a:rPr lang="es-ES" dirty="0" smtClean="0"/>
              <a:t>- Aislamiento hospitalario durante el periodo de transmisibilidad hasta por lo menos tres coprocultivos negativos; control del paciente por dos años mediante la realización de coprocultivos semestrales y anuales. </a:t>
            </a:r>
          </a:p>
          <a:p>
            <a:r>
              <a:rPr lang="es-ES" dirty="0" smtClean="0"/>
              <a:t>- Historia epidemiológica </a:t>
            </a:r>
          </a:p>
          <a:p>
            <a:r>
              <a:rPr lang="es-ES" dirty="0" smtClean="0"/>
              <a:t>- Tratamiento específico: </a:t>
            </a:r>
            <a:r>
              <a:rPr lang="es-ES" dirty="0" err="1" smtClean="0"/>
              <a:t>cloranfenicol</a:t>
            </a:r>
            <a:r>
              <a:rPr lang="es-ES" dirty="0" smtClean="0"/>
              <a:t> → antibiótico de elección. En cepas resistente → </a:t>
            </a:r>
            <a:r>
              <a:rPr lang="es-ES" dirty="0" err="1" smtClean="0"/>
              <a:t>ciprofloxacina</a:t>
            </a:r>
            <a:r>
              <a:rPr lang="es-ES" dirty="0" smtClean="0"/>
              <a:t>. </a:t>
            </a:r>
          </a:p>
          <a:p>
            <a:r>
              <a:rPr lang="es-ES" dirty="0" smtClean="0"/>
              <a:t>- Educación sanitaria.</a:t>
            </a:r>
          </a:p>
        </p:txBody>
      </p:sp>
      <p:sp>
        <p:nvSpPr>
          <p:cNvPr id="5" name="4 Rectángulo"/>
          <p:cNvSpPr/>
          <p:nvPr/>
        </p:nvSpPr>
        <p:spPr>
          <a:xfrm>
            <a:off x="428596" y="785794"/>
            <a:ext cx="2640466" cy="369332"/>
          </a:xfrm>
          <a:prstGeom prst="rect">
            <a:avLst/>
          </a:prstGeom>
          <a:solidFill>
            <a:srgbClr val="FFC000"/>
          </a:solidFill>
        </p:spPr>
        <p:txBody>
          <a:bodyPr wrap="none">
            <a:spAutoFit/>
          </a:bodyPr>
          <a:lstStyle/>
          <a:p>
            <a:r>
              <a:rPr lang="es-VE" b="1" dirty="0" smtClean="0"/>
              <a:t>Medidas de control</a:t>
            </a:r>
          </a:p>
        </p:txBody>
      </p:sp>
      <p:sp>
        <p:nvSpPr>
          <p:cNvPr id="8" name="7 Rectángulo"/>
          <p:cNvSpPr/>
          <p:nvPr/>
        </p:nvSpPr>
        <p:spPr>
          <a:xfrm>
            <a:off x="6715140" y="1000108"/>
            <a:ext cx="2117887" cy="369332"/>
          </a:xfrm>
          <a:prstGeom prst="rect">
            <a:avLst/>
          </a:prstGeom>
          <a:solidFill>
            <a:schemeClr val="bg1"/>
          </a:solidFill>
        </p:spPr>
        <p:txBody>
          <a:bodyPr wrap="none">
            <a:spAutoFit/>
          </a:bodyPr>
          <a:lstStyle/>
          <a:p>
            <a:r>
              <a:rPr lang="es-ES" b="1" dirty="0" smtClean="0"/>
              <a:t>Fiebre Tifoidea</a:t>
            </a:r>
          </a:p>
        </p:txBody>
      </p:sp>
      <p:sp>
        <p:nvSpPr>
          <p:cNvPr id="9" name="8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00166" y="1857364"/>
            <a:ext cx="5357850" cy="2585323"/>
          </a:xfrm>
          <a:prstGeom prst="rect">
            <a:avLst/>
          </a:prstGeom>
          <a:solidFill>
            <a:schemeClr val="accent1">
              <a:lumMod val="20000"/>
              <a:lumOff val="80000"/>
            </a:schemeClr>
          </a:solidFill>
        </p:spPr>
        <p:txBody>
          <a:bodyPr wrap="square">
            <a:spAutoFit/>
          </a:bodyPr>
          <a:lstStyle/>
          <a:p>
            <a:r>
              <a:rPr lang="es-ES" b="1" dirty="0" smtClean="0"/>
              <a:t>Sobre la vía de transmisión: </a:t>
            </a:r>
          </a:p>
          <a:p>
            <a:r>
              <a:rPr lang="es-ES" dirty="0" smtClean="0"/>
              <a:t>- Medidas de control higiénicos: </a:t>
            </a:r>
          </a:p>
          <a:p>
            <a:r>
              <a:rPr lang="es-ES" dirty="0" smtClean="0"/>
              <a:t>- En agua </a:t>
            </a:r>
          </a:p>
          <a:p>
            <a:r>
              <a:rPr lang="es-ES" dirty="0" smtClean="0"/>
              <a:t>- Residuos sólidos y líquidos </a:t>
            </a:r>
          </a:p>
          <a:p>
            <a:r>
              <a:rPr lang="es-ES" dirty="0" smtClean="0"/>
              <a:t>- Alimentos </a:t>
            </a:r>
          </a:p>
          <a:p>
            <a:r>
              <a:rPr lang="es-ES" dirty="0" smtClean="0"/>
              <a:t>- Vectores mecánicos </a:t>
            </a:r>
          </a:p>
          <a:p>
            <a:pPr>
              <a:buFontTx/>
              <a:buChar char="-"/>
            </a:pPr>
            <a:r>
              <a:rPr lang="es-ES" dirty="0" smtClean="0"/>
              <a:t>desinfección concurrente de heces, orina y objetos contaminados. </a:t>
            </a:r>
          </a:p>
          <a:p>
            <a:r>
              <a:rPr lang="es-ES" dirty="0" smtClean="0"/>
              <a:t>-desinfección Terminal. </a:t>
            </a:r>
          </a:p>
        </p:txBody>
      </p:sp>
      <p:sp>
        <p:nvSpPr>
          <p:cNvPr id="5" name="4 Rectángulo"/>
          <p:cNvSpPr/>
          <p:nvPr/>
        </p:nvSpPr>
        <p:spPr>
          <a:xfrm>
            <a:off x="428596" y="785794"/>
            <a:ext cx="2640466" cy="369332"/>
          </a:xfrm>
          <a:prstGeom prst="rect">
            <a:avLst/>
          </a:prstGeom>
          <a:solidFill>
            <a:srgbClr val="FFC000"/>
          </a:solidFill>
        </p:spPr>
        <p:txBody>
          <a:bodyPr wrap="none">
            <a:spAutoFit/>
          </a:bodyPr>
          <a:lstStyle/>
          <a:p>
            <a:r>
              <a:rPr lang="es-VE" b="1" dirty="0" smtClean="0"/>
              <a:t>Medidas de control</a:t>
            </a:r>
          </a:p>
        </p:txBody>
      </p:sp>
      <p:sp>
        <p:nvSpPr>
          <p:cNvPr id="8" name="7 Rectángulo"/>
          <p:cNvSpPr/>
          <p:nvPr/>
        </p:nvSpPr>
        <p:spPr>
          <a:xfrm>
            <a:off x="6715140" y="1000108"/>
            <a:ext cx="2117887" cy="369332"/>
          </a:xfrm>
          <a:prstGeom prst="rect">
            <a:avLst/>
          </a:prstGeom>
          <a:solidFill>
            <a:schemeClr val="bg1"/>
          </a:solidFill>
        </p:spPr>
        <p:txBody>
          <a:bodyPr wrap="none">
            <a:spAutoFit/>
          </a:bodyPr>
          <a:lstStyle/>
          <a:p>
            <a:r>
              <a:rPr lang="es-ES" b="1" dirty="0" smtClean="0"/>
              <a:t>Fiebre Tifoidea</a:t>
            </a:r>
          </a:p>
        </p:txBody>
      </p:sp>
      <p:sp>
        <p:nvSpPr>
          <p:cNvPr id="9" name="8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http://www.oocities.org/bebesano/imagen/para1a.jpg"/>
          <p:cNvPicPr>
            <a:picLocks noChangeAspect="1" noChangeArrowheads="1"/>
          </p:cNvPicPr>
          <p:nvPr/>
        </p:nvPicPr>
        <p:blipFill>
          <a:blip r:embed="rId2" cstate="print"/>
          <a:srcRect b="4829"/>
          <a:stretch>
            <a:fillRect/>
          </a:stretch>
        </p:blipFill>
        <p:spPr bwMode="auto">
          <a:xfrm>
            <a:off x="4000496" y="1000108"/>
            <a:ext cx="4648200" cy="4786346"/>
          </a:xfrm>
          <a:prstGeom prst="rect">
            <a:avLst/>
          </a:prstGeom>
          <a:noFill/>
        </p:spPr>
      </p:pic>
      <p:sp>
        <p:nvSpPr>
          <p:cNvPr id="12" name="11 Rectángulo"/>
          <p:cNvSpPr/>
          <p:nvPr/>
        </p:nvSpPr>
        <p:spPr>
          <a:xfrm>
            <a:off x="642910" y="1857364"/>
            <a:ext cx="4572032" cy="3139321"/>
          </a:xfrm>
          <a:prstGeom prst="rect">
            <a:avLst/>
          </a:prstGeom>
          <a:solidFill>
            <a:schemeClr val="accent1">
              <a:lumMod val="20000"/>
              <a:lumOff val="80000"/>
            </a:schemeClr>
          </a:solidFill>
        </p:spPr>
        <p:txBody>
          <a:bodyPr wrap="square">
            <a:spAutoFit/>
          </a:bodyPr>
          <a:lstStyle/>
          <a:p>
            <a:r>
              <a:rPr lang="es-ES" b="1" dirty="0" smtClean="0"/>
              <a:t>Parasitismo intestinal</a:t>
            </a:r>
          </a:p>
          <a:p>
            <a:r>
              <a:rPr lang="es-ES" b="1" dirty="0" smtClean="0"/>
              <a:t> </a:t>
            </a:r>
          </a:p>
          <a:p>
            <a:r>
              <a:rPr lang="es-ES" dirty="0" smtClean="0"/>
              <a:t>- causa de morbilidad muy frecuente y a veces mortalidad </a:t>
            </a:r>
          </a:p>
          <a:p>
            <a:r>
              <a:rPr lang="es-ES" dirty="0" smtClean="0"/>
              <a:t>- Infecciones producidas por parásitos cuyo habitad natural es el aparato digestivo del hombre. </a:t>
            </a:r>
          </a:p>
          <a:p>
            <a:r>
              <a:rPr lang="es-ES" dirty="0" smtClean="0"/>
              <a:t>- Todos los protozoos intestinales patógenos tienen una distribución mundial, al igual q la mayoría de los helmintos. </a:t>
            </a:r>
          </a:p>
        </p:txBody>
      </p:sp>
      <p:sp>
        <p:nvSpPr>
          <p:cNvPr id="5" name="4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6" name="5 Rectángulo"/>
          <p:cNvSpPr/>
          <p:nvPr/>
        </p:nvSpPr>
        <p:spPr>
          <a:xfrm>
            <a:off x="3929058" y="1071546"/>
            <a:ext cx="4754828" cy="369332"/>
          </a:xfrm>
          <a:prstGeom prst="rect">
            <a:avLst/>
          </a:prstGeom>
          <a:solidFill>
            <a:schemeClr val="bg1"/>
          </a:solidFill>
        </p:spPr>
        <p:txBody>
          <a:bodyPr wrap="none">
            <a:spAutoFit/>
          </a:bodyPr>
          <a:lstStyle/>
          <a:p>
            <a:r>
              <a:rPr lang="es-ES" b="1" dirty="0" smtClean="0"/>
              <a:t>Parasitismo o Parasitosis intestinal</a:t>
            </a:r>
          </a:p>
        </p:txBody>
      </p:sp>
      <p:sp>
        <p:nvSpPr>
          <p:cNvPr id="11266" name="AutoShape 2" descr="data:image/jpeg;base64,/9j/4AAQSkZJRgABAQAAAQABAAD/2wCEAAkGBxQTEhUUExQWFhUXGBwaGRgYGBwgHxwdHh8cIR8hIBwcHighHSAlHR0aJDEhJSkrLi4uHB8zODMsNygtLisBCgoKDg0OGxAQGzQmICQvNzI3Ny8sLCwsNCw0LCwsNDcsLCwsLCwsNCw0NCwsLDQsLCwsLCwsLCwsLCwsLCwsLP/AABEIAKwBJQMBIgACEQEDEQH/xAAcAAACAwADAQAAAAAAAAAAAAAFBgMEBwABAgj/xABEEAABAgQEAwYEBAMHAwMFAAABAhEAAwQhBRIxQQZRYRMicYGRoQcyscEUQtHwI2LhFVJygpKi8TOywiRz4hY0NUNT/8QAGQEAAwEBAQAAAAAAAAAAAAAAAQIDBAAF/8QALREAAgICAgEDAwMDBQAAAAAAAQIAEQMhEjFBBCJRE2FxMoHwI5GhFEKxwdH/2gAMAwEAAhEDEQA/AMbiego5k5aZctJUpWw+p5CO6KkXOWmXLBUtRsB9T0EazgmEyqCUwYzD86/sOQiObMMYnKLlXhzhiVSJC5rLmkXVsl9hFfH+N0SnSjvK3CTz5mF/inipSyZcosA4Kh9v1hQjPjwtk92SOWC6E3fhepVUUCJ5DOVDo4LfX6Rf4goBV0c2UhnmIdAOy/mT6KDPpYwH+EKVzcNVL2RNWU2bqb73Uf2Is4ZjqUVRpphYLAVKfYn5kv1sR1zc4iy/Ty0P5UoDyTcx3Aq80tSlak2SSiYg6toodCCH8UxqRw6aubKVSrQqVM+d3KShrTEkXBFgw1dI2ipxr8PDOn/iJCkS0rDzgXfNclSQBuNrXvvDpwthSKOnRKlknUuoue8SdrDXQaeJhvUcHIPnz+P51OQEWJaoqFEhGVPiTzPP92gXUTe0mFIUwTrufT9Y841jGXuIPe3Ia3TXX6QPRSqKDNJSOmj+Q+8YMuWzxXoTQi1sxowsjKtug1dg6dYgMsLKnFiTY++kVcIqksZaRql1ECwIZnPMljvaPVLUsopV+Ykp+p8HF/LxhuQIUGdRsxA40NXQrzoUVU69FEDuqL9wt0Dg735RLwtW1k5QJZCToMpdflsOpjRa+gRNllC0hSSNw7EXBHUGEynwib2qkEtkLKUCWI6Ddw0PmYBQoX94qLZuOuDVHbSHIuQUnkVAkOPFveB1IpExRAILWY3YtoeXpFnBXkgS9RmzesJuNcOVCVdvTzrkBRyqa52Cha3JbecBfcAfiFtExvmYW3/TJRd21BPh+kJWOcMz+1WtKAsLUVd03BOrgsfR4t4dxpNld2pRnZgcoCVA9RofaGalx6RMAJWEE7L7p9T3T5GGpTBsTKpi1JmCUEntDsQQfN9rGClNSBKhn/iKfq3t9fpGnT6ZC/mSlXIkfQwIrOE5Ky4zoVsUq08i8A4yf0zufzFj+3kJtl8khgPU2i/R4sFEMkuSAALlztA3EeB6lDmUtE0AOAXSo9L92/iIJ8D4apB7SegpmaJQfy6hz1O3T2R8Z1ZhUiO+E0uQXvzb7eJ36xDOqCVZkgWfex5jztfwMDeLscVJk5JBT2y9CdEjmfHQeZi5gEwLppawGzC45HceRt5RYHYVfET5JmNccZJ1QZ0lBCVsClru39GixKwiXSU/bzWVMLMORP5R9zBbH6LJXrQEkJUc6ORcOpvBea0dI4PnVs0KmLyU8tgNcyibnICG6Zj5PFVylqRjqSZK6inQYrMWvKNCdBt4wwDDyE5tTs1zGgYXwlTUziXKD7lXfV/qV9otzZ8lBYrQk8syR7PC5AGb26EIFdxBwuWvOBlJJLXB+46Q9Spkujp5i0hOYBSyBqVZdWF9olm1UoB1LSkc1KAHqY6l1NMrSYhVmYLSYXGoU8rnEk6iPxjJTW0CalBdSB2ji7g/MIysx9I/2fIKcoACSGKQwBHglrQtVnwyolglAVLP8kw+yVOPKNmHLxFGTK+ZiUcMPeNfDKolOqStM4DRJ7q/0MJNRTrlqKFpUhQ1SoMffbrGpXDdRJFHI5HZMNBOo5HYjkdOmtcI4AKOT2swAzlgE80g7CFbjLiMqUZUtR/mL+FusGePOI8gKEkZ1C3QbmM1J/5jDhxnK31G6lCeIoTkdvHUdiN0lN5+C1WE4asAgntJnd5fu3rFX/6eSqpFTMV8icqUjQ8yefQRF8LZCpVACXT2ilqc7pJsz7EQ10UkHvqbKNA7OeQ8fYX3EebmPPJQ8XNKCl3JZM3KAJls2nMDR/Anbz8auIU8xKXkh3vlB+mxvs/Ma2ijjE1alKCGKjrsB4nYDYPyEUpWPmmTlmK7VId9j6q1vzaMjZFc8T/eWClRc7w2RKWDnCs7lwXHpFuZgktVwVJPPMT7Ki1IrZFTKEwFKkq0Jsbe4a8dSV5QAliOZJJI8X22tCcFXRj2T1IOyMkoZPcHdUeeazk7F2U/Ro7xJJT33AykFy1mO787pbrBWQoLHteIEyRdJDgaP7eYFnjmx611ODb3LNDPzp0PMFmDajVlOxG3nEVdKCFiY1iMtg5J29gr0jvC05VM9iAPQqIPj3m8hFiqPccmwN/Jv6xYDnjvzE6aBMVq+ykzZqixyqCT/MoMkDwsIzvBuLp0mYEH+Ik2yk3APIn6G0G+KcQVUMhIyS0HugjVWmY+7cnL6wq/glBQ7hJBsw3MJjdRGZbjLjeSpT2kvuqFiw03Yj98xFY0omoyKOUeuntBihwNElLzVd9Wt2HQc7c9zFr+zJRukqSdLFwD1Bv7iJkm7g6gQmZTpaVNmJSetvRm9oMYVxFPKGKUTVDS/ZkjxAIJ8gIC47TzZYPad4luzWLIOu2uYNo+l4m4WBsZoCbXAL35DS55esEkjc4CxHzD6wzEBZlrQ4dls4/0k+NntFgpCrjVrKEDMRx9ElI3WR3UA+hJ2vqd9uUBcHxKoBUtRVNK1OUpT3BsyX+W3WLfWHR3F4GWsbwJZUqYlRmObg6gdDuByt5x7weq7NCUh2UHI5FyNPKDtNVFQdSSg8lfqLH6xDXYYlbqTZXsYm2P/ckIbw0CVVGKiegElk95QBIcaZVM2ZJN2NrQcrKlMiXnboALOW0HLqdhFXDKYpJDF3uD+/28VcRlrnmZ2ZSDLdKHuM3M3FlH2aOxs3G/MDgXFbF6ifPUSuYtMs6SpailNuZDKW+7nyijh2DyhMBTJTmBeyXI67l4ioMQXNRN7QHtUuko0ynTTX/iDvBiMqlE2JYwrfU6LThXxLPF3Dy6ymCUL7yCVpSw/iFmCSbMeR2JjLeHKkSKlGZIAJ7NYbRy2nMKb3jacDxZM6bVS/zSZrNzSoAg+uYeUZ38Q8JkSKuYslTzUiYhCWDKU4J8MyX8424D7TibzJP2GEZuOZcyXSSqmnUUiWtpgSSHB0fwP1irRYnWmQJ1PM7W2bs17jcBWxESYQqoq6IyFpyiYjKvMCC9wC2t9dIl4U4cqaJ0lcuag3YOCD0zWI6PEgBxHyP8wm7/ADIcE+J0mZaoT2J5uVJ+jjzhgxTBKatlgqSlYIssah9GMZl8RMEEio7RAIlznIDfKoM4+7eMMHwiw5akTZylqyA5EofuuwKlNz0HmY1MAF5qZIbNGLHFPBE6lBWgmbKDupmKR/MH06iFUR9FT6mUjIg2KnHeU+YgB2B0AeEHjTgMKzT6QdVSvclPLwiuLPejFIqZpHI9FJBIIYixBDEesdRpiyevqlTVqWo3UfQcorgxyOQAABQnTkHuC8ANZUolt/DSypp5IBv/AKtPMwBEbJ8LMNEmjM9u/PL3/upJCR53PnEs+Tglx0XkajoaYBKEJGUFkpA0YWI8rCOVqz3Zcsv+VGwJO/n7ACJpOipg0+VD+5H73EUsNmBVQtRL9igKI5FTgeyVeTR5p3Sjz/xNP3+IL4hmCSkpBvuQ7k7mAmB4MmcFz6pQTTI+bNotrkE65RZ21LDnB6ooBUErmEG57ubrqQIjxCsl0yUAJSUCyUhiBZ3Y21f1iSpTcj1Cz2KE8YbiIqlZJCclMgAgpDFV+6GFkjUtr4Xg9/ZoyJULM4N+rKfrZ/OK8irQuWmYZQlOH7qiCfS14uykKl/K7bjX2in01bzArkSORKAC1JF0qSD6Pp5+0dTUPMTs5YebfWISCSVJtmsWdjr6G8dpUoMQQSLi+8IQStVG5buWVjKrqk2PUGLGTMgk6FWUjxBPnpA9NQZiw7Paw5ffeJqyrEqUpZ0BcePypHmTDKQCfiA7EQeK5ZlJChqS/qdI5wcDPUo5QAgpPidW/fMRX4pnqngBCFKAI+UE730ENfBlH2VOlOUpWsuXDFzrrdglvSM6KrD8mVNiU+L0hKUq0KiyeQAGvrv1hRopZQomUVJUS5Yu5PN3fz5wS4kxT8RXmXLBWlI7JJHMHvHwBsT/ACwXoeHcqFL/ADMSSxIADlgwe7WGp+jZFIYgeYFqty/RgT5ZTMSLuCNWOygeY1hbq0GTMKHuks/0PmGMFsOxFiEt+a/mG+pd+keONaJM2XKcOyiMw2YW9vtCLTrs9Tj7TAs5LkKJLnUE3tv4fSCtNjxpaeYpMrtCClQSC2rJOx6EtC/geAqVPGdaUJSCQolgSbAX0F7vBWlWMxB6gwpIxsCDcb9Qlcca1M8OyZQ5Icn/AFG/tDpw1jBmoAWO8ALgWPjyV7RntSyVhCmBKm8Wd/pGmcNYSU04zM6hnNvlBFh5D3MWUsz2sQ0BuX6inzgsooUQRmGotry9ekKOHVqqKvRJnj+DUDKlZNsybJbk42OhAhtokL7MKUXcabgbOXva+nrEWLYbLqpKpU0Ok7gsQQXBSdiDGhDdNJMK1M8+JWHKo6kVUu6VnLOT+UqAGVX+Ye4jnD9b26TMSMpFmB6CDeNUE0yFSZxzpKSkrAY9CRsd99IVcDo1SQoJBYFirZxbWI5sisvVH/qFFIMZeHKUScQqOc8Bn07rG3+oxc4pwqVMXKnrSCpCVJBIDBilT33F77QNlzFKmCcpsyRtoLNbxibjmX+IoUywoAialXVm73iNI5MockE195xQqOoGw/jaWahMmUCUKt2m6lM9gztrc/1hx/HqQCtagmU2ivq/Xk0IvDuEgAmSglm/iEfMfE7D0hvxHDU1MnsqhyCQSyiC42drB4exypbAi+NyYmjxGSUqyqTe7F0nYi2ZOmqfSLXBuACkl9glWcFaphJ1YgWs3IX8YikTJNKhKEhKEgd2WkMSOYH1UYJYLiBVLLhlHMSPNvoPeNCuL4kydHsTJ/iniB7eQlCiFS0qW4OhWQx9EwQ4M417RpM4svQHZQt79IVPiBMJr54/u5UeiU/cwuP7RpGANjA8yZO5tuL8HUtUoTFJyq3KXGbxZnjkJXDnH5lS8k7MSPlUkO469Y5Gf+suqP7Q0sRSI7jqOxHpRJ6lyiohI1UWHibD3j6Kq5QloTJl2AAQnyYCMS4BpwvEKVKg47QFv8IJ+oEbkJPaTpaX3c/T6mPP9cbpZowaswioJRLSHslN36h39G9IUuAMS/Ey66cLBU23+ABkf7QPOGXG5oUhaU2z5gOgIIH1hF+CMshVbSTO7MZLA2unMC3R2PhCIoYkDsfz/wAhY0AZNMS9QvoIS6GYpNaumJJStbBy7We3k8O1crJV8syWY8w/vCr2AGJomckqV5pGX7xkwUAwb4Mpk2bEcsZrbypSNSuWnyzB/YQ59uxhFwWSVTFTjfJYPzN38od6dYWlKxooP/SFx2wMc0IgL4fnKq0zqedMloK0mchK1AMDcgO12uD1jR5NKgSySAwSNhqb/R4B4PKmfiJyFJZGZwr+8lTKBFtklQN9UmDGMVByKaxVoOugHiziHxkhLfxqBqLUvmeMJY55hAckhLJGgDAPv8yi3jA7iBAUESySE5gpQH5gkFhrpmIP+WCko5JYTuNfH/l/WAWMzCuTNWm4Ygf4QWU3jc+cK5pAPMIFmBsSrCiemTJRbUlj3Ujdk2clmc84MfiyqUoqsQLKA3s3mSW6wt4WClWZuQZtejeUNNLTlbPbkNvPw9ozK9nUsVobgzhjhxMoE3KlXUo63uRb8r7ak+UXsXqcwMmWWTcKaxPTMOe7dBoCIt10/L/DRruf06t6DxgRXTkyQ2qzoP3oIqW4ivPmSq4HqF9mqzML+cXsRWch6KTbxA/SAiaJUyYCpZJKgOQGmkMeM02qX3HsA8SA0SI3kQdRrSlQSt0k6ZgQD4HQwVqsITMDiyukL2KSVKy5y+Xl+2g3wzMUgBK1PLOj6p/+PTbWCtHRnH5EB0vDy52Kyisfw0oExYJsQjukf5lFHqY0PirEzTUy1gAqLBL81WBbpdR8BFqhpgCVGzsH5AX/AH4CEnjpSp88JSoZZYbLc983LNYsnKnyMbuXDGL/ABIVbah3guuUqiklTFSHQX3yKID+KWPnEor0y6o0ylPnGeSb95IcLD6Okhxo4V0hd4PSuUmahQOUkLDgi/ynXwT6Re4uwtM4U08FQVLOXu6g2yn1QPWJLlG78RikP18grQSls4BZ2Y9DCBU0CwsvuXZN/wDiNAw+qzpCg2YfMG33t7tEFfRIEwKLlJDpD91y9ydX26lJvAyp9RQwM5TxNGA6BBElQMtydFGzfqeUVpcnvOXLadII4zjKJKO8lSgPypASL6OTq/nArDMWExJXMAQkEtyb7tEWUCo13CiqlKED8qRawJPhbSFbiTiOqQGpZIAVbtVMpb9E/KD4vAvG8eUDNUFqWgHuA+Wvn9oXKXiqaD/FZaNwkZT+kbMWPIfcoupnYjoy3wnVTF1h7VS1LUkuVklVvHb2jYMDASnOpsv7b7QvUFXTT5CVhJzpScpUGV/x/WC9HUhaUS93Gbyvr5CEfIDmDfy46rSETI/iNJy185/zBCvVCR9QYVzGhfGSkCKqUsBs8rboo8/8QjPY9jH+kTKe5x45HREch4JerqVu8nSKktBUQACSdALkxtFNIpT3Bk0Ztbfv6xRqeEJctXbSEhKxyuPQloxL6rWxKFNwPwVw2ZE6TOnKZeYZUDZ3FzuY0+V86i+iCfPb3aMTxbGagVCQXSZa0kBhchWv29Y2+VLzImZbEgAer/aJZAWIYx8erEG0ylKUo7Dui/O5+3vF2moZKSpZstTd5KQ58S42itJmAJNmZSn9SR7Ee0UqOpzqmAka91wDsNj/ADPcbHpGLG4XXmaWUncLz6CSsXQk/wCJI+sCqzhSUTnQMimZ06bapP8ASJaCUCmYAo50nMC5+U2ZgWsQYCzcfnyFlEwCYOZGVx0YN7QxZSLI/tBR8S9IpFS5ZlpDlyXJZ36Xi1w8aiWlUuclGUK/hlKnIBuQQw0LnwUeV6tDj4mrEsS15jozKHmxBA6wz0dOB3lX5DY/0B9YXGtt7YWNDctyElCHNlKGg2Sf1N/DxgVUrzzACHCfc/u3rEXEGNCX3cwzqcnw59H0H9ICqmLmJt3UqG3XmRp5NvAz5ATxXoQ41rZnXEnFqZauwkgzJn5ylsqByKtMx5bAxPgteVSlZk5b2S7liL6eHvA/D8HBLJQwG92HS305Qx0tBLlBzZ/UsOZc+TQllzoVDQXuQ0FELACybudfPkP30gpYDKn1/p0/fSnOxAJDOEB3Y6l9NSdfOB+IVixLUZQNrukAqPPKDZ25ww4JoTttOY3iaKWWtSQFTAHAOgctfz21MZlUYxNUpSlTFEkudPpttDRXATZaksQ4cl77G/XUvCDOlmTM79xz5j9ekV9MFewe4rnjHLgNUyfUFMwqKUMs9AH/APIJgpx3iykTJSEkjNnUSDe2Uelz/pgnwfgf4WUubMGWZMFwotlQHLHqdTytyMI/FCzMrBNJJSpOVLhmy7dHcmOIUvX7/wCJwurkwxKar85V0IB9mhkw+fOAQhQSVKISAx1LAPf1ihwzhjDt1AfyPt/Ny8PXlBfhSqTUVqOzIUiXnLjmAQFepDdIzVybiJS6FmaEE5QE+A9f1+8ZxUz1S5q1qlzMuZVwlwblyCPEnyjSFXWHO7n1+0I9ZXK/EKC/+kFEpSwAd7E7m7xp9SFoXI4r3Ut0dQhQGVwTsUkG/Q3gglGeWUnofS9vSEXiHjGTKUSj+Kt9EEWbmdBtYXh6wqcJiErSe7MSFDwUHHsYzBHBDEaMryBFCd0MrIpwQQdefT7+sEamUFILC4OYeGhH0PrCzg2LgqMuZaYhSkkcwlRDhtdPeGmlWGBOnynwNjGnAR+mSyDzFjijKmWkrylIORQ6K0fo594XsapkIo5hHyJS4bnDBxpTKVToCUnvzEoUeWVyPVmgGrFZdK0uctAExB7q+Rsb/vSEZay9QX7JnWH1XaOlYtv4GIcNoE/jOyXdIUdd2uBfyiXDpCe0mCWSUBRCfBy3XRoMYXh4lrVOmEOSSOkbXyLj5AeR/mRALEEx3wuQCtIHeJD6aP8A8QblUwRlmDujMEgc1Pr4/pAfAfkC1obuuyizePtA/FuMacLDzkkpsAnvBPXx6xgwoe63LO1CpR+Nkg/+lmbATUH/AGEfeMsj6OxylE2SSQFMygCHf9iM0OCUNSVCXlTM0JQSFJLtdGhv0j0k9UEFMNTMU3M7jkEeIMHXSTTLmX3SrQKHMP6NHI3KQwsRKmoSKKRQyvmzrIupTEmBGD8cGVVCXNAMldiS5yvux/d4Vqasm1ClK/ID7n7wKxZTzCOVow48d5KModLNcx7hmXOnSZgAsoEEDVLuPLSHKlV6Eh/U/wBYVeBsQ7aikqLkoHZ8y6WA06CGqmuk83/WIKCrESuiLiniM9S58wJBIJLjz9o9UVPMzhASXVZiC1uZZgOrx4ViMqmq5nbLCBe5cB3tfZwYbaKoSoZ5ZCgWAKSDYnZvCMmPDzPI/M0Nk4ihKRo0SySkErYklP8AdGtks46tEC8OE0utCPFSUkxaStIGYm6uvt4DlHhWJoDsXYOQP3+3h24n7RRYlmjopUod1CQ+vdSH8WZ/DSI6yvPypcq5nQfrbbaFyuxibMWESu5cEmxJANwX2a1r31g/TyCqWSGcPlD77h+usAPy9qQ1W2gTFZ0uSlSlqDnUqu55DmeghepKtc2ZkkEIKywUSwA1JNwLDb9Yt4/S/iJfJaSSl/C6T48+YEJ1HNUlRQsEMbgjQ8oVUUrY8Rr3uaZjXGFJRI7KWTPnJSGSlyCTYqWvR7XuToPAJJ4oWtaTMSO8pIUcx7oJGg0AHSF+bKSpszR5qsHqZqGkSZin/MBp5qIBipZclL1E4ldxz44qjSy5aylwsmWptXZx7BfoI98MYimfIVMQTmSwUgi4LX9hbYh+TQZxzDhXUOVSMk0pCgkkEomAOx2IJcOLMTA7hzhRNIkrVMzKUkBSnZDcgHvezn2hcmJAv3nKxuUaLC1rUrIgs73+UdHP2g3hnCkiQROnFK1puCtsqDzD6n+Y+TRfosalTDlkrSpmchTs/TYdYA8TJWFATFFSTdPIPfazs194mKx77Mc22uov8ccYqmL7GRmTLDFSyVArN7Nbu3F9/DXxgdMmsARe11fy/p0jpeGImq+TN1v9jDxwng8ulkksxV313JYAWHlf1gl1ygeDAAVgriSYmSJclhmVdSRolGgHno0ePhbhfZLrF7FSEJ8C6j/4jyEWJ+Fz6tWZeVCVFw91JezADUW3MM2D4einRkQDsVE6qPM9bbRTAaOhqJkHzLa1/MdDoP36RnHxUp1IkImylFKc+WYRY3HduNiXB5vDRjeLGXOlSrMsK8XYN5becQcSYb+Kw6egfOAFpHVPeT7pI84K5AcoUjrcBWkuYORGz/DWtM2ilhQYy3ljqkfK3Pu28oxhaTyvGtYPiiKWXTIJAQUhBPI5XB9dfGNXrmHEAdyWHRlnjfDFBC5sha5a8+dZSWdwkAkb/LDHwniPbU4WfmFlDkoAP5HUdCIF4lXhYKSO6UFJbflryc3j3wGnKiYjNm+VfW7p/wDERhxuCwqXYVow9jEslM0JDk99I2J1H6RkOI4ZMqZ4WpOZTNewAv8ArpGw11QApIJYmw8QP0EZxxHMnS6tUqUBlPfzHYKct6uPKL5CeVqZGtbnKHBJNOkkgFTcvoPaFmgxP8TWCWpATLClKAOpKdH+rR7q8UKKhCVHMSQFHlytA7iNKqepRPl2PzeYNwfEGGw47Pu7I0YjNNRq0JNJOXqUS1HKdy23lGE5beUbxTqE6mUpBy9pLYpLlsw1BDOR4iMymfD+qciUZcwJFyTksOire8W9K6IKJ3FyAk3NY4NqzNoKdZ+YygDvdPdP0jODw8sYyEyrIz9sVDQId1C3Mulv5oZPhJiR/DzadTPImOCC4yrfQixGZKoOUGFyqUVE82MxS5q1ck3IHlc9SYJbiSonVYBmffGogrpUj5gmYS2rEpZ/Qx3Ctj9cqsqZk4AgEjKNWSLJHoH8zHI146RQDJk2ZoWN4MKZChLSOzJJ8CftGV1AOdWaxcuI+hJFTKq5IWghaFD9gxm3GPDJS5S5y6eFrGMOHL9J/d0Zdk5DUO/CoFNEpR0M1TeUaBhyXCuivsIzPhrEhJo0SjZQDnxN40HhLFEVNN2yNFFiORDPChuWUkRqpagTijB5NROmS5g7ykpLix0b7Rn6pdRgtUmYjvylOGJYLFnCrMFA3Bb7iGz4jZ0Tu3lKaYhCfQOfvEa8URieHkEATQnKQLsofK31ENifiCfFxXFmG8LxdE1aZ0oqEuYkEJVqMzhQsSNXv/SAXEuLJpEqJ+ZUzKkdHdR8k+5EFuHcD/DyZUt8xSO8f5iSS3RzaET4qIUKpDnumW6RyuyvVhGfFiD5uJ6sy7PxS/MfeFqNK5a52pKmB6AP7v7QZwer/jzkNaUlBLjUlyf9uUesB/h+sHDqfq4PjmL+waJuC8y11c9QZK5mVJOjgqdvANfp0gInBwBCTyW4MrJPZ1U2Wp1AzDlAuplMptOp57ReHCXanvBmFzZx/m0SPF4ZezlS800jMuZdWo2s51YADuhvGErivjxEsMgdqrQAFkJ8CAQPIHSOGIcq7J8Cdz1OUFJIRMbKSkWDMSTzzLdh4CGmViUpAchH+ZRPs4B/0xk9BjM2dmUopDqskCwHnr4wb4VSZ1ZKkkjKVOphslJUfVmiYTIjFfMJKkXNMVUADOrukpsAGtrpzPrpFdJlzkhQOZJ1T+oNnfaK3EzGbLl7rBID/lBCdtrj0hexWhn0ZFVS3SA0+SbBSdjvcF7i4d9HBoWJYq3UUDViMVZh4ChMQyVaZgkXbRKnFwLW1DBoo4vMzy8q9Ry28OYgph9bLqpImyjrY7ZVAXB6j3Bfxjk0vapUlQ0LFtjffy84jkxkNQ8x1axZiVRz+zUc1uoD2t6aQ7V9SJcolZZGQKJvoYD1WGFImCxIYt/eTu3l9IjVU/w0y1julGUE7pLt/wCUQU8buVIvqWaLjOQVGXLKlLYmyWGvMsPICGOimFUoLUGKgSR5lvZoy7B6US6pSf5XHg49o1WiDSpb27qfoP6xqxsS1DqpFlFXFHHkS5h7WWr+NJWoM9lBJZvC3jDbh6ApAy6KQ4B3sCP31MZLST1IqJiFH86ifEl/d3jRuHcRSUZM3ys3+E6e7jyEBGAybgI9upk3E+G/h502WwJQqx5pIBT7ERBxF2gkylBwFFtd8r/sw5/EenSqZ2yElrJV4bb7Hu+kUKSgVUITKSnMQEnwI3J2hvqgMD3RildVJeEsRBlplzj/ABEixO469QIZeD6TJUzlh8q0JA5ApKtNtDEGHcHU9OO2qFCYqX3gpVkS/AOx8VeQEMGD4iieomUXQkfNoDqLDlbkI4LT8vmG7FfE98Q0il9kUapObXlmHLrCvxGrsUqnTEFkpYEB3ZyNNLmGPiebMAlCVlcqIOYOGYnn4QApuM0JqDRzSJaiwBJdCibZWL5SdNbxYqC5kWOqmQ0wXUVILOpSntsP6ANBnjeYAmXLP/UcqPhpDpjk+noUrmS6cXLEIDAKLs/IE/WMpxOvVOmKmr1UdBsNgPCNeL+o4cdDUi2hU1XDSV4Sogl1U5bxAPvaMlXWTFBlTJhB2K1Eejxofw7xVKpCpC2eWLD+8g9OYcj05ww8HfD+VTKVUTSFqBJlhQtKTcgnXvAbnRubmI4GGJmQjdyjjlRlb4W8MTaZEydO7vapQ0rcJBJBXyN2CRs79IfjFXLTIky0uETFqKiDrkAYFtnLt/KI91vxB7atk01MxklbKmf/ANHH5XDgAjXVXQa+fi7IP4KmUR/+70BQv+kVF/VF/mKa46mYYRPCStyzt945A4peORrKXIw1wvxNNopmZBzIJ76Doeo5GNjpayTWyRMll0qHmDyI5xgQSTYC52jXOCJCKaWJWZ5ild46OS7BugtGX1ipV+TLYmIMDcYYcuRLUUglJs42fV+kO/wnk5cOlt+dcxX+4pA/2QWNKmY6VAE7jnF3BaFFNIRKl9xEtLvt4+Z+sQwjipWVfZuCMew2XUFaVaEkWOjW1hVwThtNBMUsFU1JZgdQB0FlG8eqfHijPPQCuWtalhIIGpOh8IvTMUVVpldkFS+0GYhQGZgx26cuYiGTkoNR0IaFMGxiXOXNQkh0BDjk+a3tCF8XlAzadtci39UH7wamYMqnnmbLF5iO+35lA3V0JzXb7xLQcKirmJqapzLSCEyz+clrn+XkBrvaxODIBlB/nULp7KkXwvTNmUnZlK0oEwkLIYEKuySev5mYPq8OlXVy5EoPlSgCwAZ3awHs3iTrHpNQm4cJSgXbYJ25Bh6RmuP4yqfMzhwhP/TTyFr+J1fwjsjiyR2YUXQB8RzxqiXOkqUV5SpJyjQAkWc+Ou0ZDWoU5SsMoFlDkf39o1PBsSNZkAswZYJ3Gp8464p4JEwZ5fdmpG9szflVy6HaFwNwJNRn3qZzhIyggCGf4df/AJZDmxlTSPEAD6EwqzEqkziiYkpP5gbEcjDpwNKSK+Qt799PqhX3aK3WTkfMDD20JL8XayZJraSYgt/CJTydK7vzBcOIbOEccl1spwwmhkqSWygkddjsfIwG+L1BnlSJlnSpaB4KD/VB9YzHC8UmUs1K0HKsW5gg6gg6gxVlDeNiSGhNIny/7MqTOlg/hppacm5Moue+APyg62JZ+kNAqkiclQYpmJAJBsTsQRa+x2sdoWTxAmrk50hlC0xBuRZv8yTsfWJP7IVLQPwc0LQAWkzrpPRKwypfQXSOQjEzn9PkS4UdxqxnDzMlqSksopsQ132vsfbyhTwOaaykZfcqJC1S1ZrXB35Zkt5iGzBa8TkkMAtJZSdx7DqfIwCx3ClS5y5klBInsZoH99HynzSSPKC4UqWruBLuoHpaYLmIdwsOkEakKsx/bgvrpD5ia8smYU6hJy+JDD3MJFOJqJstRDpExOYMXAcXO8N2JVCTKJU2Wz+ZEQwmgZTILImJ1NXmrl2+ZeXloG+0M1FXKkzUKYnYpDuUnVgNTuIOT8Mo1L7TKgLd8zk3695vaPC66VJOYm7WLd5jyb9YbIwYih0IqigYVXh/bfOWQRfmfXTz9IJUElKEBElICRZ+fXmo9TAfh6tXVKV3CiUmxJ1UTtawYXs8NExaJSCo91IH9B76CGxpW4GaVV4YlRzTGWRpmuB4J+UeLRYpkBJISzNsAN+kLOKY7NPyjsxrcAqbrsm2wfxhjwgFMpOYkrVdRO+7eRJH+SKY2VnoeIjAgWZ3WICiyttOn7+0JuPfDunnqVNSubLmKu4UCH5kKD+hEFcVqVdqoiYQLDKyWBGr2d3JGu0QDFVgB0E/zJt7H9Y45+LGov07ED41RzVSFyFlBXMQEZ7s9rsz6h26HWFc/D0pSFLmLUSdESiB6q1h3m0S6gstTIfl+v8AWGaQMoQkqUooSyXJJCW6+EHDlcAhTQ/aBkBNxa4N4Hk0Z7ZZKprMCohpYOraBzuo+XUhxVRqrKZciWspKmKSHuXdjluUkPaB+NYhMmLVKWgpQB8j/MOZI1D7C0HhKyS9wQkaaiwFt94Izln148zilCZBh/C9TSV1L20vumcjvpun5gNWBTruBGgfGdA/s9H8s8e//MX67FJhXLSqYSMwDKCTZx+Zn94tcaYSmrpuxWSkFeZ0kOCACNQR5RrTOHcn4kCtCfOaheOQ/Tvhop+7Uhv5pZf2VHI1fXT5k6l3DPh8qSgL7VJnEaEd0PsDr5+0QUVFPl11NLWghHaglbHIwBPzaDbVoL8Z8SLkS2QrvP3QWtf3EXuGMUXPpETpoQMxVYOxCSQ55XB8hGInl/UPUqNaEOy6WZMrEzAWlALB17xDAHRmHi8W+Ia1KZRCgGX3WOjEEN6fUR1RziRmS+UpBAJNkm4Y/aM84l4uKcSKJqQqRLCUKQofKSxUoblnA8EiAUJBCfmOGA7lqjp5ctBkywRKUrMRmPmATpBzhrC0InTJiSs2YArLMXFk6J7o2iT+y5M1KVSmCVgHOjlr++Twcp5SUJYAADaMwDlvcZX2gakGKSXSOYPsbGKON4kycqe69hfQcgeZ3PjBLFFBIdTk/cwNosap5yVy+6spLKyG6fFJDH0HjHVsgajX1BmLSx+FMtykKAQSNWOvsGhMxSnMpGY3AHzDp9DGh41gJqEAU87KQc4GUbA2KSbi98pMB6WiKkqlz5YuGWkF0kHcHUgtytA4lavqHmDcT8ExVdPNE2WzEMoHRSSQW6c32jXMIx2XVSwpJFhcH5k8szHTroYyDG8PFJOEo/IoZpauj/Keo062O8SYdWLlKCkKKVDQjrt1HjFWJGx1AaaaLxLhSFh1JSobEgW/pC9S0ypcxC5SUJEspUL3UQXZm5WgtQ8R9olpgAcXI08xqPceEeZUoFRTsdOhFxGRzxNiOuxUZ+McP/EUkwD5kjtUHW6b+bpcecY3UUhOqX8I2PhqpzSsiiCqUcpBD938vja3lCPxXQilVNdLICgUHXuq0Zutudo0u7EK6yagAkGUOC8IEyatRz/w0vlTbMTYBSvyp5mNEl4etCFTVZEpdPZoFixygOk+fdP0hE4AxB6tAlLsylKDWISHDgj+9lh5x/Fpjpdtz56fR28RygMVCkuNw0S1L1JgjJMEzKAVABR5ja55HntBOrkGYgpAL7MN/LkRCVNrJkzM4eWE2U+qtw3hvDdhE8iUnOXWkMr0Dh/AxPE4JKnoxnFbgwrpmAWsoJHyqsoeVzZjAziCsQZXZySVkkbHQHnEuNyErmEgAK0zbG3638IqyqMjl57xnd90BKquruUqXClqIzlh0H3ZoKT+HZKwMxUW/m+rRfQlayGBZtTYN0TufIeMWJdA3zqv6DwYOX8Yrjx/Ak2eD6SWZCAiUSEB2BvclzfXWIcQqJpynKSE6MCQ/MgC9reZgypCUH5VagNZ35amIKmtGYy+6lTOBmuQ/M3eCyUNmBW+0qYbJK1glIF9z9th1LbwwzVkJYMToNh78y584r0NOUpcs5v+/p/q5wrcS40tU7s5KyAlJCimzqOt9bMBY84dP6aWYje46hSpmSJAJWeYa+ZR9Cr2EL9fxVKQgqyEDXMtgT0AclXhaEfiKnqaQ2nLyKL7Fjbm8LE6oKyFLUT1J0HSNWP0vMWCK+3cg2Wo3Yj8QJ6wUykJlg7uST4szesMHAvGaFkSp5TLmnRRLJW2zqPdUeR1bWE7irh4UokzELzy5yXTzBYW67mFxto0/wCmxMvt1JjKwn0nOlCapJI0O/S/Lp7ws/GGp7KiQgEhc2cmwLHKlJUeupSI58JcWm1MiYZ5zCSoITMOqnDseZSGvuFDldh4mwiTXS1069RdChqlYcuDuQ5cbh+kZca/Sf393LMeS6mGcLzZhq6dIWtlTpYIzFiMw28I3Xi9eWXJDs80sf8AKf0jG+EsLXKxaRJmp78ub3gC4skqBB5EMR4iHP4z4iUClSksoLXMHlYfUj1jTlTkaHkSK6G4wmgXlSoFKwobag7gjaOQJ4T4h7SQlYVlJ1GrEbaRyMPLGNNoynEnqZzxzIqO3KpkqYlA+UsSk+YtGhcM0stNJIlKBIyXDHckl+QLmD8ycOaX6R4lAqdhoHvF2a1CfEA7ue5tQc+zAMANPEeJv5wFqeD5VTVKqJozAhPd0AyjVV7vo2h3gzTz0HMFFIKeZADeBLm/L/mf8UCl5Zd1XBtYeWr/AEiQetgylfIlgoRJcd1CE2AYaXboBpy1DCOS59s6vIHbr4/SFbFRNSe2nErkoObuglKfFIvYam/i0EMNrk1CETi5lqSSElw+wJ36jxeEbIa0NRws98S0cyoo5qZRKZhTmll2ulyU+Cg4fnGK4TSVCZsuYiVMcEEFiLb3Lah43U14lySq9kFTKU+gfkLtGbYliXZTGlgTEWKVFWUkEPoxuLg9QYfHmKrxUA3AU5G42UlVMCXKVqbRk38XdiffrHirxbMUK/NckfmA0IUDcOA7HxirQ4/OnAZ6eaWADpBIbzAgmtWcMpB/zDSMxsDjcr5uVuMsB/FUTo+dP8VHVnCk+afduUZx2hR3VA22OoPhGxYdXBFP2SklwokFh8pDM/j9IVOJcHFQ60y8i9srMemsaRlXiFMQAgmL2D4mkHKVAj3Hj0hvp5bMtNw231EI2FcNVCJ2abKZN75kn6EmJxPrqears5a+yJshSSUadNI58SE0rCKHPdR0wrEFyp6VMCFHKsbsd/EG/kecMPFmCCupVS0KSJjDs1HQgKSWLa6a+HWFOgxQLTmWhMtY2f8AUAjlFig42kyJvZTZicg1d3QWJswa5a3/ABEsLFTx7jvR3BXw/wAIXTVUztGBEtSWIYgko59IbqqjVMdTGwITbXK+/i8EFTJNVL7WVMSXBCZiDezuC3jofaO8HYSwndFj1sL+dyepMdkUu9OYUPEWIqYlj6GyykFTWB0HLxMNNPOzpC0WKgCQduhHMaQlYvTpppqnZknMknkq4+48o9cPY4uorUIQSmShClKYtnNgHGoSCT1tEUSyddR2NR4m0wWj5VAv82z23JtuL9I6MlCLEglt9+bDfla3WLNEUKcG5HNRdvOztC/xZJVTq7eWAUOM76AmwtqErFuhivBQvJRE5G6MocS8VTpUwyZaeztmEwgErBGqdgA7Hd+UBOFK+YZ6VzFqWHPzEkgkF2fQdBDVi1BLrqQKlHvAEy1aEKFlJPQsx6gHlAGjpRKSnn9NITMxAhQC48184GWpSTvmB87e8UcNwcdqZxUVvcZrlz1PIaN9olw6TnlpB0sTyaL1ZWJkozEeCRuf1gj3e5oDrQlgl1BJuNVDRxyHKFHiWQmVVJUkECZrZhm0sNnBSfEmLWA10xWeZNspa9OQAGnS7e8D/iFUgJkcyv2ZMcWGRSItVRnjifDhPpyltbPyjOKPg+cpYSpkpe55je3hGpqUOyD6WhY+JSJkmXLmSFlCCcqsvV2i3pcuQ+1T3JZVA2YA4/rpbSaeWXEkXa7OLD0MJzeccUp31L7wx/DnCRU18lCg6UvMI55GYeaim8eqo+mn4mbszYMKlIwvDE9oHMmWZk3L+ZZ28SohPgRCvwJxWaklEwgTkkqtoQ7uOodj5c4n+LlbMmCno5KSV1Cs5QnUhJZA8HdT/wAjxmlTS1OH1KCsZJqWWAFAhSSSNUkggsoEeMZjhGRfv4lufE/abpJoELqfxBQgLCCkKAD3Z+o3sedoy/4x1RVXBD2lyUADkVFRP2jVOFcRl1EhFQmyFhyNwUvmT5Fw8ZR8V8Gmy6o1CsxRPY5iR3V5bpttlAI6PyhfS2D7u52X7QZwZVKSJoCgLpLHzjkL9HMZ7HbTzjqGy+m5OWkg5GpssvF0THyJUsAsWSrXxtF6jmZklSBNSRZTJNtLEEDpCQjEZksAoLWf6Q/8PVqpkskhIJkkkpDOQoMfaM6VKmDKifLSormTEpPNTJt6iC9IjMgKSp0qDgi79eUIfHWHomBS1OVAWNnFyW00gT8LscnIqU04U8pYPdU5CS+qb9199jBx4hkxlxGLFWozVBNCB3y3U6F7MeXh7wDrpZKgJHdBuR+VO9mDAa2/4g7XIBsRY7QJ7MIlgJtZR6nXU78vCMmS/wBM0LXc5IoCtARMOZwxSkkPbnrt0gtR0cpAAASkckIBPmS3sTAFFUpOh/rC1iWLTVzZqCshIkzGCSRfI72OoOhOkHCATBksTQK7E5CLaN/emDbo0A6vGpQY5ksdLqL+hgbh0gCTLTcjInUvtA3HsPSach1d1iNLX8IawzcYourjBIxdCzlTc+CvvHusqSgjMlQcWZJOnhCHwVXr/FiUTmSyi51sOcadj47so/yn7QMmIoSDGVgRBMqtSd/9qh9RFlE9O6gPOK8wtaF+urFlRS7DpEuMNx5pZctWp8MqUq9XI9Y5PwinmWmSZSuqkAE+n6xl81IQFKTYgG4toH1ECKfHKpwBUzwP/dX+sa8Pp+Y14k3eu5tdJg1PLTlRKQkaslwPrE0mkQh8hKQrUBRI9CbeUZlw9jlSufLQqeshQULkFrFjcajq8abh9GSgFUxaj1yfZIiOVCh3KKblDHsIlVYSJrukuCkgG+2lxAjC+FPwylKlTScxFlhiGezp8eUNaqZIDXL8z9OUUJoyPlhbbjROp2ruVgZss5srncpJOnh+kSTOIMyVSpqcwYjTnqCN73faJaWcTrFv8EiZ8yQY5UYD2mKcnyItYFOXT9okKeWogpBZwdD7a+AghRUqFrzFyAzIGnnub3bTm8TScHR3y6hl0uPuIoU6rP1iTKwq44cGMlZiyJKXUe8dEjU/vmYr1dSjswtZ7y0hQHQ8hsBAw0qZl1hybPv66x6TTC2pawc7fsmCchhCidU03QnaEzjjF81TIQD8pc9P6/pDhPsA24jH8UqFKqlqJv2jeQMX9Hi5Mb+JLM9VNXr5v/pg1tP3aIONiJmFrNu6UkeREBcUq1dgE7PEPElYoYetL2JAPtHen06xcmwZnhjUPglSAKqZ6holMtJ5EupXhZoy+Na+Dv8A9pN/98/9kv8AWPX9Q3FJnxizPSSqo4kmE/LThQHRKUZQP9UwwrfFauEzEFJTcSUIlW3Vdav9y28ofOBZQOI4os/N2qEP0JU//aPSM1p0dri+VdwurVm8phI+ghU7v4EB+JsWBU4o8OlJnFKezlpCnLMpZv6FREc4gwxFZTrkrFyHCn+Ui6Vf5Vat+UmB/wARpHbSJMlSlBExalKym5ygMLg2cu3OJcBmqTLRcnKAHOpZxfnYX5xhZ6IMsN6mLqwdcubNlTEsuWrKoDn0I1BDEHkY5GrcbYbL7RMwJCVqdKilhmCWyv4BRHg0cir+pa5L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268" name="AutoShape 4" descr="data:image/jpeg;base64,/9j/4AAQSkZJRgABAQAAAQABAAD/2wCEAAkGBxQTEhUUExQWFhUXGBwaGRgYGBwgHxwdHh8cIR8hIBwcHighHSAlHR0aJDEhJSkrLi4uHB8zODMsNygtLisBCgoKDg0OGxAQGzQmICQvNzI3Ny8sLCwsNCw0LCwsNDcsLCwsLCwsNCw0NCwsLDQsLCwsLCwsLCwsLCwsLCwsLP/AABEIAKwBJQMBIgACEQEDEQH/xAAcAAACAwADAQAAAAAAAAAAAAAFBgMEBwABAgj/xABEEAABAgQEAwYEBAMHAwMFAAABAhEAAwQhBRIxQQZRYRMicYGRoQcyscEUQtHwI2LhFVJygpKi8TOywiRz4hY0NUNT/8QAGQEAAwEBAQAAAAAAAAAAAAAAAQIDBAAF/8QALREAAgICAgEDAwMDBQAAAAAAAQIAEQMhEjFBBCJRE2FxMoHwI5GhFEKxwdH/2gAMAwEAAhEDEQA/AMbiego5k5aZctJUpWw+p5CO6KkXOWmXLBUtRsB9T0EazgmEyqCUwYzD86/sOQiObMMYnKLlXhzhiVSJC5rLmkXVsl9hFfH+N0SnSjvK3CTz5mF/inipSyZcosA4Kh9v1hQjPjwtk92SOWC6E3fhepVUUCJ5DOVDo4LfX6Rf4goBV0c2UhnmIdAOy/mT6KDPpYwH+EKVzcNVL2RNWU2bqb73Uf2Is4ZjqUVRpphYLAVKfYn5kv1sR1zc4iy/Ty0P5UoDyTcx3Aq80tSlak2SSiYg6toodCCH8UxqRw6aubKVSrQqVM+d3KShrTEkXBFgw1dI2ipxr8PDOn/iJCkS0rDzgXfNclSQBuNrXvvDpwthSKOnRKlknUuoue8SdrDXQaeJhvUcHIPnz+P51OQEWJaoqFEhGVPiTzPP92gXUTe0mFIUwTrufT9Y841jGXuIPe3Ia3TXX6QPRSqKDNJSOmj+Q+8YMuWzxXoTQi1sxowsjKtug1dg6dYgMsLKnFiTY++kVcIqksZaRql1ECwIZnPMljvaPVLUsopV+Ykp+p8HF/LxhuQIUGdRsxA40NXQrzoUVU69FEDuqL9wt0Dg735RLwtW1k5QJZCToMpdflsOpjRa+gRNllC0hSSNw7EXBHUGEynwib2qkEtkLKUCWI6Ddw0PmYBQoX94qLZuOuDVHbSHIuQUnkVAkOPFveB1IpExRAILWY3YtoeXpFnBXkgS9RmzesJuNcOVCVdvTzrkBRyqa52Cha3JbecBfcAfiFtExvmYW3/TJRd21BPh+kJWOcMz+1WtKAsLUVd03BOrgsfR4t4dxpNld2pRnZgcoCVA9RofaGalx6RMAJWEE7L7p9T3T5GGpTBsTKpi1JmCUEntDsQQfN9rGClNSBKhn/iKfq3t9fpGnT6ZC/mSlXIkfQwIrOE5Ky4zoVsUq08i8A4yf0zufzFj+3kJtl8khgPU2i/R4sFEMkuSAALlztA3EeB6lDmUtE0AOAXSo9L92/iIJ8D4apB7SegpmaJQfy6hz1O3T2R8Z1ZhUiO+E0uQXvzb7eJ36xDOqCVZkgWfex5jztfwMDeLscVJk5JBT2y9CdEjmfHQeZi5gEwLppawGzC45HceRt5RYHYVfET5JmNccZJ1QZ0lBCVsClru39GixKwiXSU/bzWVMLMORP5R9zBbH6LJXrQEkJUc6ORcOpvBea0dI4PnVs0KmLyU8tgNcyibnICG6Zj5PFVylqRjqSZK6inQYrMWvKNCdBt4wwDDyE5tTs1zGgYXwlTUziXKD7lXfV/qV9otzZ8lBYrQk8syR7PC5AGb26EIFdxBwuWvOBlJJLXB+46Q9Spkujp5i0hOYBSyBqVZdWF9olm1UoB1LSkc1KAHqY6l1NMrSYhVmYLSYXGoU8rnEk6iPxjJTW0CalBdSB2ji7g/MIysx9I/2fIKcoACSGKQwBHglrQtVnwyolglAVLP8kw+yVOPKNmHLxFGTK+ZiUcMPeNfDKolOqStM4DRJ7q/0MJNRTrlqKFpUhQ1SoMffbrGpXDdRJFHI5HZMNBOo5HYjkdOmtcI4AKOT2swAzlgE80g7CFbjLiMqUZUtR/mL+FusGePOI8gKEkZ1C3QbmM1J/5jDhxnK31G6lCeIoTkdvHUdiN0lN5+C1WE4asAgntJnd5fu3rFX/6eSqpFTMV8icqUjQ8yefQRF8LZCpVACXT2ilqc7pJsz7EQ10UkHvqbKNA7OeQ8fYX3EebmPPJQ8XNKCl3JZM3KAJls2nMDR/Anbz8auIU8xKXkh3vlB+mxvs/Ma2ijjE1alKCGKjrsB4nYDYPyEUpWPmmTlmK7VId9j6q1vzaMjZFc8T/eWClRc7w2RKWDnCs7lwXHpFuZgktVwVJPPMT7Ki1IrZFTKEwFKkq0Jsbe4a8dSV5QAliOZJJI8X22tCcFXRj2T1IOyMkoZPcHdUeeazk7F2U/Ro7xJJT33AykFy1mO787pbrBWQoLHteIEyRdJDgaP7eYFnjmx611ODb3LNDPzp0PMFmDajVlOxG3nEVdKCFiY1iMtg5J29gr0jvC05VM9iAPQqIPj3m8hFiqPccmwN/Jv6xYDnjvzE6aBMVq+ykzZqixyqCT/MoMkDwsIzvBuLp0mYEH+Ik2yk3APIn6G0G+KcQVUMhIyS0HugjVWmY+7cnL6wq/glBQ7hJBsw3MJjdRGZbjLjeSpT2kvuqFiw03Yj98xFY0omoyKOUeuntBihwNElLzVd9Wt2HQc7c9zFr+zJRukqSdLFwD1Bv7iJkm7g6gQmZTpaVNmJSetvRm9oMYVxFPKGKUTVDS/ZkjxAIJ8gIC47TzZYPad4luzWLIOu2uYNo+l4m4WBsZoCbXAL35DS55esEkjc4CxHzD6wzEBZlrQ4dls4/0k+NntFgpCrjVrKEDMRx9ElI3WR3UA+hJ2vqd9uUBcHxKoBUtRVNK1OUpT3BsyX+W3WLfWHR3F4GWsbwJZUqYlRmObg6gdDuByt5x7weq7NCUh2UHI5FyNPKDtNVFQdSSg8lfqLH6xDXYYlbqTZXsYm2P/ckIbw0CVVGKiegElk95QBIcaZVM2ZJN2NrQcrKlMiXnboALOW0HLqdhFXDKYpJDF3uD+/28VcRlrnmZ2ZSDLdKHuM3M3FlH2aOxs3G/MDgXFbF6ifPUSuYtMs6SpailNuZDKW+7nyijh2DyhMBTJTmBeyXI67l4ioMQXNRN7QHtUuko0ynTTX/iDvBiMqlE2JYwrfU6LThXxLPF3Dy6ymCUL7yCVpSw/iFmCSbMeR2JjLeHKkSKlGZIAJ7NYbRy2nMKb3jacDxZM6bVS/zSZrNzSoAg+uYeUZ38Q8JkSKuYslTzUiYhCWDKU4J8MyX8424D7TibzJP2GEZuOZcyXSSqmnUUiWtpgSSHB0fwP1irRYnWmQJ1PM7W2bs17jcBWxESYQqoq6IyFpyiYjKvMCC9wC2t9dIl4U4cqaJ0lcuag3YOCD0zWI6PEgBxHyP8wm7/ADIcE+J0mZaoT2J5uVJ+jjzhgxTBKatlgqSlYIssah9GMZl8RMEEio7RAIlznIDfKoM4+7eMMHwiw5akTZylqyA5EofuuwKlNz0HmY1MAF5qZIbNGLHFPBE6lBWgmbKDupmKR/MH06iFUR9FT6mUjIg2KnHeU+YgB2B0AeEHjTgMKzT6QdVSvclPLwiuLPejFIqZpHI9FJBIIYixBDEesdRpiyevqlTVqWo3UfQcorgxyOQAABQnTkHuC8ANZUolt/DSypp5IBv/AKtPMwBEbJ8LMNEmjM9u/PL3/upJCR53PnEs+Tglx0XkajoaYBKEJGUFkpA0YWI8rCOVqz3Zcsv+VGwJO/n7ACJpOipg0+VD+5H73EUsNmBVQtRL9igKI5FTgeyVeTR5p3Sjz/xNP3+IL4hmCSkpBvuQ7k7mAmB4MmcFz6pQTTI+bNotrkE65RZ21LDnB6ooBUErmEG57ubrqQIjxCsl0yUAJSUCyUhiBZ3Y21f1iSpTcj1Cz2KE8YbiIqlZJCclMgAgpDFV+6GFkjUtr4Xg9/ZoyJULM4N+rKfrZ/OK8irQuWmYZQlOH7qiCfS14uykKl/K7bjX2in01bzArkSORKAC1JF0qSD6Pp5+0dTUPMTs5YebfWISCSVJtmsWdjr6G8dpUoMQQSLi+8IQStVG5buWVjKrqk2PUGLGTMgk6FWUjxBPnpA9NQZiw7Paw5ffeJqyrEqUpZ0BcePypHmTDKQCfiA7EQeK5ZlJChqS/qdI5wcDPUo5QAgpPidW/fMRX4pnqngBCFKAI+UE730ENfBlH2VOlOUpWsuXDFzrrdglvSM6KrD8mVNiU+L0hKUq0KiyeQAGvrv1hRopZQomUVJUS5Yu5PN3fz5wS4kxT8RXmXLBWlI7JJHMHvHwBsT/ACwXoeHcqFL/ADMSSxIADlgwe7WGp+jZFIYgeYFqty/RgT5ZTMSLuCNWOygeY1hbq0GTMKHuks/0PmGMFsOxFiEt+a/mG+pd+keONaJM2XKcOyiMw2YW9vtCLTrs9Tj7TAs5LkKJLnUE3tv4fSCtNjxpaeYpMrtCClQSC2rJOx6EtC/geAqVPGdaUJSCQolgSbAX0F7vBWlWMxB6gwpIxsCDcb9Qlcca1M8OyZQ5Icn/AFG/tDpw1jBmoAWO8ALgWPjyV7RntSyVhCmBKm8Wd/pGmcNYSU04zM6hnNvlBFh5D3MWUsz2sQ0BuX6inzgsooUQRmGotry9ekKOHVqqKvRJnj+DUDKlZNsybJbk42OhAhtokL7MKUXcabgbOXva+nrEWLYbLqpKpU0Ok7gsQQXBSdiDGhDdNJMK1M8+JWHKo6kVUu6VnLOT+UqAGVX+Ye4jnD9b26TMSMpFmB6CDeNUE0yFSZxzpKSkrAY9CRsd99IVcDo1SQoJBYFirZxbWI5sisvVH/qFFIMZeHKUScQqOc8Bn07rG3+oxc4pwqVMXKnrSCpCVJBIDBilT33F77QNlzFKmCcpsyRtoLNbxibjmX+IoUywoAialXVm73iNI5MockE195xQqOoGw/jaWahMmUCUKt2m6lM9gztrc/1hx/HqQCtagmU2ivq/Xk0IvDuEgAmSglm/iEfMfE7D0hvxHDU1MnsqhyCQSyiC42drB4exypbAi+NyYmjxGSUqyqTe7F0nYi2ZOmqfSLXBuACkl9glWcFaphJ1YgWs3IX8YikTJNKhKEhKEgd2WkMSOYH1UYJYLiBVLLhlHMSPNvoPeNCuL4kydHsTJ/iniB7eQlCiFS0qW4OhWQx9EwQ4M417RpM4svQHZQt79IVPiBMJr54/u5UeiU/cwuP7RpGANjA8yZO5tuL8HUtUoTFJyq3KXGbxZnjkJXDnH5lS8k7MSPlUkO469Y5Gf+suqP7Q0sRSI7jqOxHpRJ6lyiohI1UWHibD3j6Kq5QloTJl2AAQnyYCMS4BpwvEKVKg47QFv8IJ+oEbkJPaTpaX3c/T6mPP9cbpZowaswioJRLSHslN36h39G9IUuAMS/Ey66cLBU23+ABkf7QPOGXG5oUhaU2z5gOgIIH1hF+CMshVbSTO7MZLA2unMC3R2PhCIoYkDsfz/wAhY0AZNMS9QvoIS6GYpNaumJJStbBy7We3k8O1crJV8syWY8w/vCr2AGJomckqV5pGX7xkwUAwb4Mpk2bEcsZrbypSNSuWnyzB/YQ59uxhFwWSVTFTjfJYPzN38od6dYWlKxooP/SFx2wMc0IgL4fnKq0zqedMloK0mchK1AMDcgO12uD1jR5NKgSySAwSNhqb/R4B4PKmfiJyFJZGZwr+8lTKBFtklQN9UmDGMVByKaxVoOugHiziHxkhLfxqBqLUvmeMJY55hAckhLJGgDAPv8yi3jA7iBAUESySE5gpQH5gkFhrpmIP+WCko5JYTuNfH/l/WAWMzCuTNWm4Ygf4QWU3jc+cK5pAPMIFmBsSrCiemTJRbUlj3Ujdk2clmc84MfiyqUoqsQLKA3s3mSW6wt4WClWZuQZtejeUNNLTlbPbkNvPw9ozK9nUsVobgzhjhxMoE3KlXUo63uRb8r7ak+UXsXqcwMmWWTcKaxPTMOe7dBoCIt10/L/DRruf06t6DxgRXTkyQ2qzoP3oIqW4ivPmSq4HqF9mqzML+cXsRWch6KTbxA/SAiaJUyYCpZJKgOQGmkMeM02qX3HsA8SA0SI3kQdRrSlQSt0k6ZgQD4HQwVqsITMDiyukL2KSVKy5y+Xl+2g3wzMUgBK1PLOj6p/+PTbWCtHRnH5EB0vDy52Kyisfw0oExYJsQjukf5lFHqY0PirEzTUy1gAqLBL81WBbpdR8BFqhpgCVGzsH5AX/AH4CEnjpSp88JSoZZYbLc983LNYsnKnyMbuXDGL/ABIVbah3guuUqiklTFSHQX3yKID+KWPnEor0y6o0ylPnGeSb95IcLD6Okhxo4V0hd4PSuUmahQOUkLDgi/ynXwT6Re4uwtM4U08FQVLOXu6g2yn1QPWJLlG78RikP18grQSls4BZ2Y9DCBU0CwsvuXZN/wDiNAw+qzpCg2YfMG33t7tEFfRIEwKLlJDpD91y9ydX26lJvAyp9RQwM5TxNGA6BBElQMtydFGzfqeUVpcnvOXLadII4zjKJKO8lSgPypASL6OTq/nArDMWExJXMAQkEtyb7tEWUCo13CiqlKED8qRawJPhbSFbiTiOqQGpZIAVbtVMpb9E/KD4vAvG8eUDNUFqWgHuA+Wvn9oXKXiqaD/FZaNwkZT+kbMWPIfcoupnYjoy3wnVTF1h7VS1LUkuVklVvHb2jYMDASnOpsv7b7QvUFXTT5CVhJzpScpUGV/x/WC9HUhaUS93Gbyvr5CEfIDmDfy46rSETI/iNJy185/zBCvVCR9QYVzGhfGSkCKqUsBs8rboo8/8QjPY9jH+kTKe5x45HREch4JerqVu8nSKktBUQACSdALkxtFNIpT3Bk0Ztbfv6xRqeEJctXbSEhKxyuPQloxL6rWxKFNwPwVw2ZE6TOnKZeYZUDZ3FzuY0+V86i+iCfPb3aMTxbGagVCQXSZa0kBhchWv29Y2+VLzImZbEgAer/aJZAWIYx8erEG0ylKUo7Dui/O5+3vF2moZKSpZstTd5KQ58S42itJmAJNmZSn9SR7Ee0UqOpzqmAka91wDsNj/ADPcbHpGLG4XXmaWUncLz6CSsXQk/wCJI+sCqzhSUTnQMimZ06bapP8ASJaCUCmYAo50nMC5+U2ZgWsQYCzcfnyFlEwCYOZGVx0YN7QxZSLI/tBR8S9IpFS5ZlpDlyXJZ36Xi1w8aiWlUuclGUK/hlKnIBuQQw0LnwUeV6tDj4mrEsS15jozKHmxBA6wz0dOB3lX5DY/0B9YXGtt7YWNDctyElCHNlKGg2Sf1N/DxgVUrzzACHCfc/u3rEXEGNCX3cwzqcnw59H0H9ICqmLmJt3UqG3XmRp5NvAz5ATxXoQ41rZnXEnFqZauwkgzJn5ylsqByKtMx5bAxPgteVSlZk5b2S7liL6eHvA/D8HBLJQwG92HS305Qx0tBLlBzZ/UsOZc+TQllzoVDQXuQ0FELACybudfPkP30gpYDKn1/p0/fSnOxAJDOEB3Y6l9NSdfOB+IVixLUZQNrukAqPPKDZ25ww4JoTttOY3iaKWWtSQFTAHAOgctfz21MZlUYxNUpSlTFEkudPpttDRXATZaksQ4cl77G/XUvCDOlmTM79xz5j9ekV9MFewe4rnjHLgNUyfUFMwqKUMs9AH/APIJgpx3iykTJSEkjNnUSDe2Uelz/pgnwfgf4WUubMGWZMFwotlQHLHqdTytyMI/FCzMrBNJJSpOVLhmy7dHcmOIUvX7/wCJwurkwxKar85V0IB9mhkw+fOAQhQSVKISAx1LAPf1ihwzhjDt1AfyPt/Ny8PXlBfhSqTUVqOzIUiXnLjmAQFepDdIzVybiJS6FmaEE5QE+A9f1+8ZxUz1S5q1qlzMuZVwlwblyCPEnyjSFXWHO7n1+0I9ZXK/EKC/+kFEpSwAd7E7m7xp9SFoXI4r3Ut0dQhQGVwTsUkG/Q3gglGeWUnofS9vSEXiHjGTKUSj+Kt9EEWbmdBtYXh6wqcJiErSe7MSFDwUHHsYzBHBDEaMryBFCd0MrIpwQQdefT7+sEamUFILC4OYeGhH0PrCzg2LgqMuZaYhSkkcwlRDhtdPeGmlWGBOnynwNjGnAR+mSyDzFjijKmWkrylIORQ6K0fo594XsapkIo5hHyJS4bnDBxpTKVToCUnvzEoUeWVyPVmgGrFZdK0uctAExB7q+Rsb/vSEZay9QX7JnWH1XaOlYtv4GIcNoE/jOyXdIUdd2uBfyiXDpCe0mCWSUBRCfBy3XRoMYXh4lrVOmEOSSOkbXyLj5AeR/mRALEEx3wuQCtIHeJD6aP8A8QblUwRlmDujMEgc1Pr4/pAfAfkC1obuuyizePtA/FuMacLDzkkpsAnvBPXx6xgwoe63LO1CpR+Nkg/+lmbATUH/AGEfeMsj6OxylE2SSQFMygCHf9iM0OCUNSVCXlTM0JQSFJLtdGhv0j0k9UEFMNTMU3M7jkEeIMHXSTTLmX3SrQKHMP6NHI3KQwsRKmoSKKRQyvmzrIupTEmBGD8cGVVCXNAMldiS5yvux/d4Vqasm1ClK/ID7n7wKxZTzCOVow48d5KModLNcx7hmXOnSZgAsoEEDVLuPLSHKlV6Eh/U/wBYVeBsQ7aikqLkoHZ8y6WA06CGqmuk83/WIKCrESuiLiniM9S58wJBIJLjz9o9UVPMzhASXVZiC1uZZgOrx4ViMqmq5nbLCBe5cB3tfZwYbaKoSoZ5ZCgWAKSDYnZvCMmPDzPI/M0Nk4ihKRo0SySkErYklP8AdGtks46tEC8OE0utCPFSUkxaStIGYm6uvt4DlHhWJoDsXYOQP3+3h24n7RRYlmjopUod1CQ+vdSH8WZ/DSI6yvPypcq5nQfrbbaFyuxibMWESu5cEmxJANwX2a1r31g/TyCqWSGcPlD77h+usAPy9qQ1W2gTFZ0uSlSlqDnUqu55DmeghepKtc2ZkkEIKywUSwA1JNwLDb9Yt4/S/iJfJaSSl/C6T48+YEJ1HNUlRQsEMbgjQ8oVUUrY8Rr3uaZjXGFJRI7KWTPnJSGSlyCTYqWvR7XuToPAJJ4oWtaTMSO8pIUcx7oJGg0AHSF+bKSpszR5qsHqZqGkSZin/MBp5qIBipZclL1E4ldxz44qjSy5aylwsmWptXZx7BfoI98MYimfIVMQTmSwUgi4LX9hbYh+TQZxzDhXUOVSMk0pCgkkEomAOx2IJcOLMTA7hzhRNIkrVMzKUkBSnZDcgHvezn2hcmJAv3nKxuUaLC1rUrIgs73+UdHP2g3hnCkiQROnFK1puCtsqDzD6n+Y+TRfosalTDlkrSpmchTs/TYdYA8TJWFATFFSTdPIPfazs194mKx77Mc22uov8ccYqmL7GRmTLDFSyVArN7Nbu3F9/DXxgdMmsARe11fy/p0jpeGImq+TN1v9jDxwng8ulkksxV313JYAWHlf1gl1ygeDAAVgriSYmSJclhmVdSRolGgHno0ePhbhfZLrF7FSEJ8C6j/4jyEWJ+Fz6tWZeVCVFw91JezADUW3MM2D4einRkQDsVE6qPM9bbRTAaOhqJkHzLa1/MdDoP36RnHxUp1IkImylFKc+WYRY3HduNiXB5vDRjeLGXOlSrMsK8XYN5becQcSYb+Kw6egfOAFpHVPeT7pI84K5AcoUjrcBWkuYORGz/DWtM2ilhQYy3ljqkfK3Pu28oxhaTyvGtYPiiKWXTIJAQUhBPI5XB9dfGNXrmHEAdyWHRlnjfDFBC5sha5a8+dZSWdwkAkb/LDHwniPbU4WfmFlDkoAP5HUdCIF4lXhYKSO6UFJbflryc3j3wGnKiYjNm+VfW7p/wDERhxuCwqXYVow9jEslM0JDk99I2J1H6RkOI4ZMqZ4WpOZTNewAv8ArpGw11QApIJYmw8QP0EZxxHMnS6tUqUBlPfzHYKct6uPKL5CeVqZGtbnKHBJNOkkgFTcvoPaFmgxP8TWCWpATLClKAOpKdH+rR7q8UKKhCVHMSQFHlytA7iNKqepRPl2PzeYNwfEGGw47Pu7I0YjNNRq0JNJOXqUS1HKdy23lGE5beUbxTqE6mUpBy9pLYpLlsw1BDOR4iMymfD+qciUZcwJFyTksOire8W9K6IKJ3FyAk3NY4NqzNoKdZ+YygDvdPdP0jODw8sYyEyrIz9sVDQId1C3Mulv5oZPhJiR/DzadTPImOCC4yrfQixGZKoOUGFyqUVE82MxS5q1ck3IHlc9SYJbiSonVYBmffGogrpUj5gmYS2rEpZ/Qx3Ctj9cqsqZk4AgEjKNWSLJHoH8zHI146RQDJk2ZoWN4MKZChLSOzJJ8CftGV1AOdWaxcuI+hJFTKq5IWghaFD9gxm3GPDJS5S5y6eFrGMOHL9J/d0Zdk5DUO/CoFNEpR0M1TeUaBhyXCuivsIzPhrEhJo0SjZQDnxN40HhLFEVNN2yNFFiORDPChuWUkRqpagTijB5NROmS5g7ykpLix0b7Rn6pdRgtUmYjvylOGJYLFnCrMFA3Bb7iGz4jZ0Tu3lKaYhCfQOfvEa8URieHkEATQnKQLsofK31ENifiCfFxXFmG8LxdE1aZ0oqEuYkEJVqMzhQsSNXv/SAXEuLJpEqJ+ZUzKkdHdR8k+5EFuHcD/DyZUt8xSO8f5iSS3RzaET4qIUKpDnumW6RyuyvVhGfFiD5uJ6sy7PxS/MfeFqNK5a52pKmB6AP7v7QZwer/jzkNaUlBLjUlyf9uUesB/h+sHDqfq4PjmL+waJuC8y11c9QZK5mVJOjgqdvANfp0gInBwBCTyW4MrJPZ1U2Wp1AzDlAuplMptOp57ReHCXanvBmFzZx/m0SPF4ZezlS800jMuZdWo2s51YADuhvGErivjxEsMgdqrQAFkJ8CAQPIHSOGIcq7J8Cdz1OUFJIRMbKSkWDMSTzzLdh4CGmViUpAchH+ZRPs4B/0xk9BjM2dmUopDqskCwHnr4wb4VSZ1ZKkkjKVOphslJUfVmiYTIjFfMJKkXNMVUADOrukpsAGtrpzPrpFdJlzkhQOZJ1T+oNnfaK3EzGbLl7rBID/lBCdtrj0hexWhn0ZFVS3SA0+SbBSdjvcF7i4d9HBoWJYq3UUDViMVZh4ChMQyVaZgkXbRKnFwLW1DBoo4vMzy8q9Ry28OYgph9bLqpImyjrY7ZVAXB6j3Bfxjk0vapUlQ0LFtjffy84jkxkNQ8x1axZiVRz+zUc1uoD2t6aQ7V9SJcolZZGQKJvoYD1WGFImCxIYt/eTu3l9IjVU/w0y1julGUE7pLt/wCUQU8buVIvqWaLjOQVGXLKlLYmyWGvMsPICGOimFUoLUGKgSR5lvZoy7B6US6pSf5XHg49o1WiDSpb27qfoP6xqxsS1DqpFlFXFHHkS5h7WWr+NJWoM9lBJZvC3jDbh6ApAy6KQ4B3sCP31MZLST1IqJiFH86ifEl/d3jRuHcRSUZM3ys3+E6e7jyEBGAybgI9upk3E+G/h502WwJQqx5pIBT7ERBxF2gkylBwFFtd8r/sw5/EenSqZ2yElrJV4bb7Hu+kUKSgVUITKSnMQEnwI3J2hvqgMD3RildVJeEsRBlplzj/ABEixO469QIZeD6TJUzlh8q0JA5ApKtNtDEGHcHU9OO2qFCYqX3gpVkS/AOx8VeQEMGD4iieomUXQkfNoDqLDlbkI4LT8vmG7FfE98Q0il9kUapObXlmHLrCvxGrsUqnTEFkpYEB3ZyNNLmGPiebMAlCVlcqIOYOGYnn4QApuM0JqDRzSJaiwBJdCibZWL5SdNbxYqC5kWOqmQ0wXUVILOpSntsP6ANBnjeYAmXLP/UcqPhpDpjk+noUrmS6cXLEIDAKLs/IE/WMpxOvVOmKmr1UdBsNgPCNeL+o4cdDUi2hU1XDSV4Sogl1U5bxAPvaMlXWTFBlTJhB2K1Eejxofw7xVKpCpC2eWLD+8g9OYcj05ww8HfD+VTKVUTSFqBJlhQtKTcgnXvAbnRubmI4GGJmQjdyjjlRlb4W8MTaZEydO7vapQ0rcJBJBXyN2CRs79IfjFXLTIky0uETFqKiDrkAYFtnLt/KI91vxB7atk01MxklbKmf/ANHH5XDgAjXVXQa+fi7IP4KmUR/+70BQv+kVF/VF/mKa46mYYRPCStyzt945A4peORrKXIw1wvxNNopmZBzIJ76Doeo5GNjpayTWyRMll0qHmDyI5xgQSTYC52jXOCJCKaWJWZ5ild46OS7BugtGX1ipV+TLYmIMDcYYcuRLUUglJs42fV+kO/wnk5cOlt+dcxX+4pA/2QWNKmY6VAE7jnF3BaFFNIRKl9xEtLvt4+Z+sQwjipWVfZuCMew2XUFaVaEkWOjW1hVwThtNBMUsFU1JZgdQB0FlG8eqfHijPPQCuWtalhIIGpOh8IvTMUVVpldkFS+0GYhQGZgx26cuYiGTkoNR0IaFMGxiXOXNQkh0BDjk+a3tCF8XlAzadtci39UH7wamYMqnnmbLF5iO+35lA3V0JzXb7xLQcKirmJqapzLSCEyz+clrn+XkBrvaxODIBlB/nULp7KkXwvTNmUnZlK0oEwkLIYEKuySev5mYPq8OlXVy5EoPlSgCwAZ3awHs3iTrHpNQm4cJSgXbYJ25Bh6RmuP4yqfMzhwhP/TTyFr+J1fwjsjiyR2YUXQB8RzxqiXOkqUV5SpJyjQAkWc+Ou0ZDWoU5SsMoFlDkf39o1PBsSNZkAswZYJ3Gp8464p4JEwZ5fdmpG9szflVy6HaFwNwJNRn3qZzhIyggCGf4df/AJZDmxlTSPEAD6EwqzEqkziiYkpP5gbEcjDpwNKSK+Qt799PqhX3aK3WTkfMDD20JL8XayZJraSYgt/CJTydK7vzBcOIbOEccl1spwwmhkqSWygkddjsfIwG+L1BnlSJlnSpaB4KD/VB9YzHC8UmUs1K0HKsW5gg6gg6gxVlDeNiSGhNIny/7MqTOlg/hppacm5Moue+APyg62JZ+kNAqkiclQYpmJAJBsTsQRa+x2sdoWTxAmrk50hlC0xBuRZv8yTsfWJP7IVLQPwc0LQAWkzrpPRKwypfQXSOQjEzn9PkS4UdxqxnDzMlqSksopsQ132vsfbyhTwOaaykZfcqJC1S1ZrXB35Zkt5iGzBa8TkkMAtJZSdx7DqfIwCx3ClS5y5klBInsZoH99HynzSSPKC4UqWruBLuoHpaYLmIdwsOkEakKsx/bgvrpD5ia8smYU6hJy+JDD3MJFOJqJstRDpExOYMXAcXO8N2JVCTKJU2Wz+ZEQwmgZTILImJ1NXmrl2+ZeXloG+0M1FXKkzUKYnYpDuUnVgNTuIOT8Mo1L7TKgLd8zk3695vaPC66VJOYm7WLd5jyb9YbIwYih0IqigYVXh/bfOWQRfmfXTz9IJUElKEBElICRZ+fXmo9TAfh6tXVKV3CiUmxJ1UTtawYXs8NExaJSCo91IH9B76CGxpW4GaVV4YlRzTGWRpmuB4J+UeLRYpkBJISzNsAN+kLOKY7NPyjsxrcAqbrsm2wfxhjwgFMpOYkrVdRO+7eRJH+SKY2VnoeIjAgWZ3WICiyttOn7+0JuPfDunnqVNSubLmKu4UCH5kKD+hEFcVqVdqoiYQLDKyWBGr2d3JGu0QDFVgB0E/zJt7H9Y45+LGov07ED41RzVSFyFlBXMQEZ7s9rsz6h26HWFc/D0pSFLmLUSdESiB6q1h3m0S6gstTIfl+v8AWGaQMoQkqUooSyXJJCW6+EHDlcAhTQ/aBkBNxa4N4Hk0Z7ZZKprMCohpYOraBzuo+XUhxVRqrKZciWspKmKSHuXdjluUkPaB+NYhMmLVKWgpQB8j/MOZI1D7C0HhKyS9wQkaaiwFt94Izln148zilCZBh/C9TSV1L20vumcjvpun5gNWBTruBGgfGdA/s9H8s8e//MX67FJhXLSqYSMwDKCTZx+Zn94tcaYSmrpuxWSkFeZ0kOCACNQR5RrTOHcn4kCtCfOaheOQ/Tvhop+7Uhv5pZf2VHI1fXT5k6l3DPh8qSgL7VJnEaEd0PsDr5+0QUVFPl11NLWghHaglbHIwBPzaDbVoL8Z8SLkS2QrvP3QWtf3EXuGMUXPpETpoQMxVYOxCSQ55XB8hGInl/UPUqNaEOy6WZMrEzAWlALB17xDAHRmHi8W+Ia1KZRCgGX3WOjEEN6fUR1RziRmS+UpBAJNkm4Y/aM84l4uKcSKJqQqRLCUKQofKSxUoblnA8EiAUJBCfmOGA7lqjp5ctBkywRKUrMRmPmATpBzhrC0InTJiSs2YArLMXFk6J7o2iT+y5M1KVSmCVgHOjlr++Twcp5SUJYAADaMwDlvcZX2gakGKSXSOYPsbGKON4kycqe69hfQcgeZ3PjBLFFBIdTk/cwNosap5yVy+6spLKyG6fFJDH0HjHVsgajX1BmLSx+FMtykKAQSNWOvsGhMxSnMpGY3AHzDp9DGh41gJqEAU87KQc4GUbA2KSbi98pMB6WiKkqlz5YuGWkF0kHcHUgtytA4lavqHmDcT8ExVdPNE2WzEMoHRSSQW6c32jXMIx2XVSwpJFhcH5k8szHTroYyDG8PFJOEo/IoZpauj/Keo062O8SYdWLlKCkKKVDQjrt1HjFWJGx1AaaaLxLhSFh1JSobEgW/pC9S0ypcxC5SUJEspUL3UQXZm5WgtQ8R9olpgAcXI08xqPceEeZUoFRTsdOhFxGRzxNiOuxUZ+McP/EUkwD5kjtUHW6b+bpcecY3UUhOqX8I2PhqpzSsiiCqUcpBD938vja3lCPxXQilVNdLICgUHXuq0Zutudo0u7EK6yagAkGUOC8IEyatRz/w0vlTbMTYBSvyp5mNEl4etCFTVZEpdPZoFixygOk+fdP0hE4AxB6tAlLsylKDWISHDgj+9lh5x/Fpjpdtz56fR28RygMVCkuNw0S1L1JgjJMEzKAVABR5ja55HntBOrkGYgpAL7MN/LkRCVNrJkzM4eWE2U+qtw3hvDdhE8iUnOXWkMr0Dh/AxPE4JKnoxnFbgwrpmAWsoJHyqsoeVzZjAziCsQZXZySVkkbHQHnEuNyErmEgAK0zbG3638IqyqMjl57xnd90BKquruUqXClqIzlh0H3ZoKT+HZKwMxUW/m+rRfQlayGBZtTYN0TufIeMWJdA3zqv6DwYOX8Yrjx/Ak2eD6SWZCAiUSEB2BvclzfXWIcQqJpynKSE6MCQ/MgC9reZgypCUH5VagNZ35amIKmtGYy+6lTOBmuQ/M3eCyUNmBW+0qYbJK1glIF9z9th1LbwwzVkJYMToNh78y584r0NOUpcs5v+/p/q5wrcS40tU7s5KyAlJCimzqOt9bMBY84dP6aWYje46hSpmSJAJWeYa+ZR9Cr2EL9fxVKQgqyEDXMtgT0AclXhaEfiKnqaQ2nLyKL7Fjbm8LE6oKyFLUT1J0HSNWP0vMWCK+3cg2Wo3Yj8QJ6wUykJlg7uST4szesMHAvGaFkSp5TLmnRRLJW2zqPdUeR1bWE7irh4UokzELzy5yXTzBYW67mFxto0/wCmxMvt1JjKwn0nOlCapJI0O/S/Lp7ws/GGp7KiQgEhc2cmwLHKlJUeupSI58JcWm1MiYZ5zCSoITMOqnDseZSGvuFDldh4mwiTXS1069RdChqlYcuDuQ5cbh+kZca/Sf393LMeS6mGcLzZhq6dIWtlTpYIzFiMw28I3Xi9eWXJDs80sf8AKf0jG+EsLXKxaRJmp78ub3gC4skqBB5EMR4iHP4z4iUClSksoLXMHlYfUj1jTlTkaHkSK6G4wmgXlSoFKwobag7gjaOQJ4T4h7SQlYVlJ1GrEbaRyMPLGNNoynEnqZzxzIqO3KpkqYlA+UsSk+YtGhcM0stNJIlKBIyXDHckl+QLmD8ycOaX6R4lAqdhoHvF2a1CfEA7ue5tQc+zAMANPEeJv5wFqeD5VTVKqJozAhPd0AyjVV7vo2h3gzTz0HMFFIKeZADeBLm/L/mf8UCl5Zd1XBtYeWr/AEiQetgylfIlgoRJcd1CE2AYaXboBpy1DCOS59s6vIHbr4/SFbFRNSe2nErkoObuglKfFIvYam/i0EMNrk1CETi5lqSSElw+wJ36jxeEbIa0NRws98S0cyoo5qZRKZhTmll2ulyU+Cg4fnGK4TSVCZsuYiVMcEEFiLb3Lah43U14lySq9kFTKU+gfkLtGbYliXZTGlgTEWKVFWUkEPoxuLg9QYfHmKrxUA3AU5G42UlVMCXKVqbRk38XdiffrHirxbMUK/NckfmA0IUDcOA7HxirQ4/OnAZ6eaWADpBIbzAgmtWcMpB/zDSMxsDjcr5uVuMsB/FUTo+dP8VHVnCk+afduUZx2hR3VA22OoPhGxYdXBFP2SklwokFh8pDM/j9IVOJcHFQ60y8i9srMemsaRlXiFMQAgmL2D4mkHKVAj3Hj0hvp5bMtNw231EI2FcNVCJ2abKZN75kn6EmJxPrqears5a+yJshSSUadNI58SE0rCKHPdR0wrEFyp6VMCFHKsbsd/EG/kecMPFmCCupVS0KSJjDs1HQgKSWLa6a+HWFOgxQLTmWhMtY2f8AUAjlFig42kyJvZTZicg1d3QWJswa5a3/ABEsLFTx7jvR3BXw/wAIXTVUztGBEtSWIYgko59IbqqjVMdTGwITbXK+/i8EFTJNVL7WVMSXBCZiDezuC3jofaO8HYSwndFj1sL+dyepMdkUu9OYUPEWIqYlj6GyykFTWB0HLxMNNPOzpC0WKgCQduhHMaQlYvTpppqnZknMknkq4+48o9cPY4uorUIQSmShClKYtnNgHGoSCT1tEUSyddR2NR4m0wWj5VAv82z23JtuL9I6MlCLEglt9+bDfla3WLNEUKcG5HNRdvOztC/xZJVTq7eWAUOM76AmwtqErFuhivBQvJRE5G6MocS8VTpUwyZaeztmEwgErBGqdgA7Hd+UBOFK+YZ6VzFqWHPzEkgkF2fQdBDVi1BLrqQKlHvAEy1aEKFlJPQsx6gHlAGjpRKSnn9NITMxAhQC48184GWpSTvmB87e8UcNwcdqZxUVvcZrlz1PIaN9olw6TnlpB0sTyaL1ZWJkozEeCRuf1gj3e5oDrQlgl1BJuNVDRxyHKFHiWQmVVJUkECZrZhm0sNnBSfEmLWA10xWeZNspa9OQAGnS7e8D/iFUgJkcyv2ZMcWGRSItVRnjifDhPpyltbPyjOKPg+cpYSpkpe55je3hGpqUOyD6WhY+JSJkmXLmSFlCCcqsvV2i3pcuQ+1T3JZVA2YA4/rpbSaeWXEkXa7OLD0MJzeccUp31L7wx/DnCRU18lCg6UvMI55GYeaim8eqo+mn4mbszYMKlIwvDE9oHMmWZk3L+ZZ28SohPgRCvwJxWaklEwgTkkqtoQ7uOodj5c4n+LlbMmCno5KSV1Cs5QnUhJZA8HdT/wAjxmlTS1OH1KCsZJqWWAFAhSSSNUkggsoEeMZjhGRfv4lufE/abpJoELqfxBQgLCCkKAD3Z+o3sedoy/4x1RVXBD2lyUADkVFRP2jVOFcRl1EhFQmyFhyNwUvmT5Fw8ZR8V8Gmy6o1CsxRPY5iR3V5bpttlAI6PyhfS2D7u52X7QZwZVKSJoCgLpLHzjkL9HMZ7HbTzjqGy+m5OWkg5GpssvF0THyJUsAsWSrXxtF6jmZklSBNSRZTJNtLEEDpCQjEZksAoLWf6Q/8PVqpkskhIJkkkpDOQoMfaM6VKmDKifLSormTEpPNTJt6iC9IjMgKSp0qDgi79eUIfHWHomBS1OVAWNnFyW00gT8LscnIqU04U8pYPdU5CS+qb9199jBx4hkxlxGLFWozVBNCB3y3U6F7MeXh7wDrpZKgJHdBuR+VO9mDAa2/4g7XIBsRY7QJ7MIlgJtZR6nXU78vCMmS/wBM0LXc5IoCtARMOZwxSkkPbnrt0gtR0cpAAASkckIBPmS3sTAFFUpOh/rC1iWLTVzZqCshIkzGCSRfI72OoOhOkHCATBksTQK7E5CLaN/emDbo0A6vGpQY5ksdLqL+hgbh0gCTLTcjInUvtA3HsPSach1d1iNLX8IawzcYourjBIxdCzlTc+CvvHusqSgjMlQcWZJOnhCHwVXr/FiUTmSyi51sOcadj47so/yn7QMmIoSDGVgRBMqtSd/9qh9RFlE9O6gPOK8wtaF+urFlRS7DpEuMNx5pZctWp8MqUq9XI9Y5PwinmWmSZSuqkAE+n6xl81IQFKTYgG4toH1ECKfHKpwBUzwP/dX+sa8Pp+Y14k3eu5tdJg1PLTlRKQkaslwPrE0mkQh8hKQrUBRI9CbeUZlw9jlSufLQqeshQULkFrFjcajq8abh9GSgFUxaj1yfZIiOVCh3KKblDHsIlVYSJrukuCkgG+2lxAjC+FPwylKlTScxFlhiGezp8eUNaqZIDXL8z9OUUJoyPlhbbjROp2ruVgZss5srncpJOnh+kSTOIMyVSpqcwYjTnqCN73faJaWcTrFv8EiZ8yQY5UYD2mKcnyItYFOXT9okKeWogpBZwdD7a+AghRUqFrzFyAzIGnnub3bTm8TScHR3y6hl0uPuIoU6rP1iTKwq44cGMlZiyJKXUe8dEjU/vmYr1dSjswtZ7y0hQHQ8hsBAw0qZl1hybPv66x6TTC2pawc7fsmCchhCidU03QnaEzjjF81TIQD8pc9P6/pDhPsA24jH8UqFKqlqJv2jeQMX9Hi5Mb+JLM9VNXr5v/pg1tP3aIONiJmFrNu6UkeREBcUq1dgE7PEPElYoYetL2JAPtHen06xcmwZnhjUPglSAKqZ6holMtJ5EupXhZoy+Na+Dv8A9pN/98/9kv8AWPX9Q3FJnxizPSSqo4kmE/LThQHRKUZQP9UwwrfFauEzEFJTcSUIlW3Vdav9y28ofOBZQOI4os/N2qEP0JU//aPSM1p0dri+VdwurVm8phI+ghU7v4EB+JsWBU4o8OlJnFKezlpCnLMpZv6FREc4gwxFZTrkrFyHCn+Ui6Vf5Vat+UmB/wARpHbSJMlSlBExalKym5ygMLg2cu3OJcBmqTLRcnKAHOpZxfnYX5xhZ6IMsN6mLqwdcubNlTEsuWrKoDn0I1BDEHkY5GrcbYbL7RMwJCVqdKilhmCWyv4BRHg0cir+pa5L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270" name="AutoShape 6" descr="data:image/jpeg;base64,/9j/4AAQSkZJRgABAQAAAQABAAD/2wCEAAkGBxQTEhUUExQWFhUXGBwaGRgYGBwgHxwdHh8cIR8hIBwcHighHSAlHR0aJDEhJSkrLi4uHB8zODMsNygtLisBCgoKDg0OGxAQGzQmICQvNzI3Ny8sLCwsNCw0LCwsNDcsLCwsLCwsNCw0NCwsLDQsLCwsLCwsLCwsLCwsLCwsLP/AABEIAKwBJQMBIgACEQEDEQH/xAAcAAACAwADAQAAAAAAAAAAAAAFBgMEBwABAgj/xABEEAABAgQEAwYEBAMHAwMFAAABAhEAAwQhBRIxQQZRYRMicYGRoQcyscEUQtHwI2LhFVJygpKi8TOywiRz4hY0NUNT/8QAGQEAAwEBAQAAAAAAAAAAAAAAAQIDBAAF/8QALREAAgICAgEDAwMDBQAAAAAAAQIAEQMhEjFBBCJRE2FxMoHwI5GhFEKxwdH/2gAMAwEAAhEDEQA/AMbiego5k5aZctJUpWw+p5CO6KkXOWmXLBUtRsB9T0EazgmEyqCUwYzD86/sOQiObMMYnKLlXhzhiVSJC5rLmkXVsl9hFfH+N0SnSjvK3CTz5mF/inipSyZcosA4Kh9v1hQjPjwtk92SOWC6E3fhepVUUCJ5DOVDo4LfX6Rf4goBV0c2UhnmIdAOy/mT6KDPpYwH+EKVzcNVL2RNWU2bqb73Uf2Is4ZjqUVRpphYLAVKfYn5kv1sR1zc4iy/Ty0P5UoDyTcx3Aq80tSlak2SSiYg6toodCCH8UxqRw6aubKVSrQqVM+d3KShrTEkXBFgw1dI2ipxr8PDOn/iJCkS0rDzgXfNclSQBuNrXvvDpwthSKOnRKlknUuoue8SdrDXQaeJhvUcHIPnz+P51OQEWJaoqFEhGVPiTzPP92gXUTe0mFIUwTrufT9Y841jGXuIPe3Ia3TXX6QPRSqKDNJSOmj+Q+8YMuWzxXoTQi1sxowsjKtug1dg6dYgMsLKnFiTY++kVcIqksZaRql1ECwIZnPMljvaPVLUsopV+Ykp+p8HF/LxhuQIUGdRsxA40NXQrzoUVU69FEDuqL9wt0Dg735RLwtW1k5QJZCToMpdflsOpjRa+gRNllC0hSSNw7EXBHUGEynwib2qkEtkLKUCWI6Ddw0PmYBQoX94qLZuOuDVHbSHIuQUnkVAkOPFveB1IpExRAILWY3YtoeXpFnBXkgS9RmzesJuNcOVCVdvTzrkBRyqa52Cha3JbecBfcAfiFtExvmYW3/TJRd21BPh+kJWOcMz+1WtKAsLUVd03BOrgsfR4t4dxpNld2pRnZgcoCVA9RofaGalx6RMAJWEE7L7p9T3T5GGpTBsTKpi1JmCUEntDsQQfN9rGClNSBKhn/iKfq3t9fpGnT6ZC/mSlXIkfQwIrOE5Ky4zoVsUq08i8A4yf0zufzFj+3kJtl8khgPU2i/R4sFEMkuSAALlztA3EeB6lDmUtE0AOAXSo9L92/iIJ8D4apB7SegpmaJQfy6hz1O3T2R8Z1ZhUiO+E0uQXvzb7eJ36xDOqCVZkgWfex5jztfwMDeLscVJk5JBT2y9CdEjmfHQeZi5gEwLppawGzC45HceRt5RYHYVfET5JmNccZJ1QZ0lBCVsClru39GixKwiXSU/bzWVMLMORP5R9zBbH6LJXrQEkJUc6ORcOpvBea0dI4PnVs0KmLyU8tgNcyibnICG6Zj5PFVylqRjqSZK6inQYrMWvKNCdBt4wwDDyE5tTs1zGgYXwlTUziXKD7lXfV/qV9otzZ8lBYrQk8syR7PC5AGb26EIFdxBwuWvOBlJJLXB+46Q9Spkujp5i0hOYBSyBqVZdWF9olm1UoB1LSkc1KAHqY6l1NMrSYhVmYLSYXGoU8rnEk6iPxjJTW0CalBdSB2ji7g/MIysx9I/2fIKcoACSGKQwBHglrQtVnwyolglAVLP8kw+yVOPKNmHLxFGTK+ZiUcMPeNfDKolOqStM4DRJ7q/0MJNRTrlqKFpUhQ1SoMffbrGpXDdRJFHI5HZMNBOo5HYjkdOmtcI4AKOT2swAzlgE80g7CFbjLiMqUZUtR/mL+FusGePOI8gKEkZ1C3QbmM1J/5jDhxnK31G6lCeIoTkdvHUdiN0lN5+C1WE4asAgntJnd5fu3rFX/6eSqpFTMV8icqUjQ8yefQRF8LZCpVACXT2ilqc7pJsz7EQ10UkHvqbKNA7OeQ8fYX3EebmPPJQ8XNKCl3JZM3KAJls2nMDR/Anbz8auIU8xKXkh3vlB+mxvs/Ma2ijjE1alKCGKjrsB4nYDYPyEUpWPmmTlmK7VId9j6q1vzaMjZFc8T/eWClRc7w2RKWDnCs7lwXHpFuZgktVwVJPPMT7Ki1IrZFTKEwFKkq0Jsbe4a8dSV5QAliOZJJI8X22tCcFXRj2T1IOyMkoZPcHdUeeazk7F2U/Ro7xJJT33AykFy1mO787pbrBWQoLHteIEyRdJDgaP7eYFnjmx611ODb3LNDPzp0PMFmDajVlOxG3nEVdKCFiY1iMtg5J29gr0jvC05VM9iAPQqIPj3m8hFiqPccmwN/Jv6xYDnjvzE6aBMVq+ykzZqixyqCT/MoMkDwsIzvBuLp0mYEH+Ik2yk3APIn6G0G+KcQVUMhIyS0HugjVWmY+7cnL6wq/glBQ7hJBsw3MJjdRGZbjLjeSpT2kvuqFiw03Yj98xFY0omoyKOUeuntBihwNElLzVd9Wt2HQc7c9zFr+zJRukqSdLFwD1Bv7iJkm7g6gQmZTpaVNmJSetvRm9oMYVxFPKGKUTVDS/ZkjxAIJ8gIC47TzZYPad4luzWLIOu2uYNo+l4m4WBsZoCbXAL35DS55esEkjc4CxHzD6wzEBZlrQ4dls4/0k+NntFgpCrjVrKEDMRx9ElI3WR3UA+hJ2vqd9uUBcHxKoBUtRVNK1OUpT3BsyX+W3WLfWHR3F4GWsbwJZUqYlRmObg6gdDuByt5x7weq7NCUh2UHI5FyNPKDtNVFQdSSg8lfqLH6xDXYYlbqTZXsYm2P/ckIbw0CVVGKiegElk95QBIcaZVM2ZJN2NrQcrKlMiXnboALOW0HLqdhFXDKYpJDF3uD+/28VcRlrnmZ2ZSDLdKHuM3M3FlH2aOxs3G/MDgXFbF6ifPUSuYtMs6SpailNuZDKW+7nyijh2DyhMBTJTmBeyXI67l4ioMQXNRN7QHtUuko0ynTTX/iDvBiMqlE2JYwrfU6LThXxLPF3Dy6ymCUL7yCVpSw/iFmCSbMeR2JjLeHKkSKlGZIAJ7NYbRy2nMKb3jacDxZM6bVS/zSZrNzSoAg+uYeUZ38Q8JkSKuYslTzUiYhCWDKU4J8MyX8424D7TibzJP2GEZuOZcyXSSqmnUUiWtpgSSHB0fwP1irRYnWmQJ1PM7W2bs17jcBWxESYQqoq6IyFpyiYjKvMCC9wC2t9dIl4U4cqaJ0lcuag3YOCD0zWI6PEgBxHyP8wm7/ADIcE+J0mZaoT2J5uVJ+jjzhgxTBKatlgqSlYIssah9GMZl8RMEEio7RAIlznIDfKoM4+7eMMHwiw5akTZylqyA5EofuuwKlNz0HmY1MAF5qZIbNGLHFPBE6lBWgmbKDupmKR/MH06iFUR9FT6mUjIg2KnHeU+YgB2B0AeEHjTgMKzT6QdVSvclPLwiuLPejFIqZpHI9FJBIIYixBDEesdRpiyevqlTVqWo3UfQcorgxyOQAABQnTkHuC8ANZUolt/DSypp5IBv/AKtPMwBEbJ8LMNEmjM9u/PL3/upJCR53PnEs+Tglx0XkajoaYBKEJGUFkpA0YWI8rCOVqz3Zcsv+VGwJO/n7ACJpOipg0+VD+5H73EUsNmBVQtRL9igKI5FTgeyVeTR5p3Sjz/xNP3+IL4hmCSkpBvuQ7k7mAmB4MmcFz6pQTTI+bNotrkE65RZ21LDnB6ooBUErmEG57ubrqQIjxCsl0yUAJSUCyUhiBZ3Y21f1iSpTcj1Cz2KE8YbiIqlZJCclMgAgpDFV+6GFkjUtr4Xg9/ZoyJULM4N+rKfrZ/OK8irQuWmYZQlOH7qiCfS14uykKl/K7bjX2in01bzArkSORKAC1JF0qSD6Pp5+0dTUPMTs5YebfWISCSVJtmsWdjr6G8dpUoMQQSLi+8IQStVG5buWVjKrqk2PUGLGTMgk6FWUjxBPnpA9NQZiw7Paw5ffeJqyrEqUpZ0BcePypHmTDKQCfiA7EQeK5ZlJChqS/qdI5wcDPUo5QAgpPidW/fMRX4pnqngBCFKAI+UE730ENfBlH2VOlOUpWsuXDFzrrdglvSM6KrD8mVNiU+L0hKUq0KiyeQAGvrv1hRopZQomUVJUS5Yu5PN3fz5wS4kxT8RXmXLBWlI7JJHMHvHwBsT/ACwXoeHcqFL/ADMSSxIADlgwe7WGp+jZFIYgeYFqty/RgT5ZTMSLuCNWOygeY1hbq0GTMKHuks/0PmGMFsOxFiEt+a/mG+pd+keONaJM2XKcOyiMw2YW9vtCLTrs9Tj7TAs5LkKJLnUE3tv4fSCtNjxpaeYpMrtCClQSC2rJOx6EtC/geAqVPGdaUJSCQolgSbAX0F7vBWlWMxB6gwpIxsCDcb9Qlcca1M8OyZQ5Icn/AFG/tDpw1jBmoAWO8ALgWPjyV7RntSyVhCmBKm8Wd/pGmcNYSU04zM6hnNvlBFh5D3MWUsz2sQ0BuX6inzgsooUQRmGotry9ekKOHVqqKvRJnj+DUDKlZNsybJbk42OhAhtokL7MKUXcabgbOXva+nrEWLYbLqpKpU0Ok7gsQQXBSdiDGhDdNJMK1M8+JWHKo6kVUu6VnLOT+UqAGVX+Ye4jnD9b26TMSMpFmB6CDeNUE0yFSZxzpKSkrAY9CRsd99IVcDo1SQoJBYFirZxbWI5sisvVH/qFFIMZeHKUScQqOc8Bn07rG3+oxc4pwqVMXKnrSCpCVJBIDBilT33F77QNlzFKmCcpsyRtoLNbxibjmX+IoUywoAialXVm73iNI5MockE195xQqOoGw/jaWahMmUCUKt2m6lM9gztrc/1hx/HqQCtagmU2ivq/Xk0IvDuEgAmSglm/iEfMfE7D0hvxHDU1MnsqhyCQSyiC42drB4exypbAi+NyYmjxGSUqyqTe7F0nYi2ZOmqfSLXBuACkl9glWcFaphJ1YgWs3IX8YikTJNKhKEhKEgd2WkMSOYH1UYJYLiBVLLhlHMSPNvoPeNCuL4kydHsTJ/iniB7eQlCiFS0qW4OhWQx9EwQ4M417RpM4svQHZQt79IVPiBMJr54/u5UeiU/cwuP7RpGANjA8yZO5tuL8HUtUoTFJyq3KXGbxZnjkJXDnH5lS8k7MSPlUkO469Y5Gf+suqP7Q0sRSI7jqOxHpRJ6lyiohI1UWHibD3j6Kq5QloTJl2AAQnyYCMS4BpwvEKVKg47QFv8IJ+oEbkJPaTpaX3c/T6mPP9cbpZowaswioJRLSHslN36h39G9IUuAMS/Ey66cLBU23+ABkf7QPOGXG5oUhaU2z5gOgIIH1hF+CMshVbSTO7MZLA2unMC3R2PhCIoYkDsfz/wAhY0AZNMS9QvoIS6GYpNaumJJStbBy7We3k8O1crJV8syWY8w/vCr2AGJomckqV5pGX7xkwUAwb4Mpk2bEcsZrbypSNSuWnyzB/YQ59uxhFwWSVTFTjfJYPzN38od6dYWlKxooP/SFx2wMc0IgL4fnKq0zqedMloK0mchK1AMDcgO12uD1jR5NKgSySAwSNhqb/R4B4PKmfiJyFJZGZwr+8lTKBFtklQN9UmDGMVByKaxVoOugHiziHxkhLfxqBqLUvmeMJY55hAckhLJGgDAPv8yi3jA7iBAUESySE5gpQH5gkFhrpmIP+WCko5JYTuNfH/l/WAWMzCuTNWm4Ygf4QWU3jc+cK5pAPMIFmBsSrCiemTJRbUlj3Ujdk2clmc84MfiyqUoqsQLKA3s3mSW6wt4WClWZuQZtejeUNNLTlbPbkNvPw9ozK9nUsVobgzhjhxMoE3KlXUo63uRb8r7ak+UXsXqcwMmWWTcKaxPTMOe7dBoCIt10/L/DRruf06t6DxgRXTkyQ2qzoP3oIqW4ivPmSq4HqF9mqzML+cXsRWch6KTbxA/SAiaJUyYCpZJKgOQGmkMeM02qX3HsA8SA0SI3kQdRrSlQSt0k6ZgQD4HQwVqsITMDiyukL2KSVKy5y+Xl+2g3wzMUgBK1PLOj6p/+PTbWCtHRnH5EB0vDy52Kyisfw0oExYJsQjukf5lFHqY0PirEzTUy1gAqLBL81WBbpdR8BFqhpgCVGzsH5AX/AH4CEnjpSp88JSoZZYbLc983LNYsnKnyMbuXDGL/ABIVbah3guuUqiklTFSHQX3yKID+KWPnEor0y6o0ylPnGeSb95IcLD6Okhxo4V0hd4PSuUmahQOUkLDgi/ynXwT6Re4uwtM4U08FQVLOXu6g2yn1QPWJLlG78RikP18grQSls4BZ2Y9DCBU0CwsvuXZN/wDiNAw+qzpCg2YfMG33t7tEFfRIEwKLlJDpD91y9ydX26lJvAyp9RQwM5TxNGA6BBElQMtydFGzfqeUVpcnvOXLadII4zjKJKO8lSgPypASL6OTq/nArDMWExJXMAQkEtyb7tEWUCo13CiqlKED8qRawJPhbSFbiTiOqQGpZIAVbtVMpb9E/KD4vAvG8eUDNUFqWgHuA+Wvn9oXKXiqaD/FZaNwkZT+kbMWPIfcoupnYjoy3wnVTF1h7VS1LUkuVklVvHb2jYMDASnOpsv7b7QvUFXTT5CVhJzpScpUGV/x/WC9HUhaUS93Gbyvr5CEfIDmDfy46rSETI/iNJy185/zBCvVCR9QYVzGhfGSkCKqUsBs8rboo8/8QjPY9jH+kTKe5x45HREch4JerqVu8nSKktBUQACSdALkxtFNIpT3Bk0Ztbfv6xRqeEJctXbSEhKxyuPQloxL6rWxKFNwPwVw2ZE6TOnKZeYZUDZ3FzuY0+V86i+iCfPb3aMTxbGagVCQXSZa0kBhchWv29Y2+VLzImZbEgAer/aJZAWIYx8erEG0ylKUo7Dui/O5+3vF2moZKSpZstTd5KQ58S42itJmAJNmZSn9SR7Ee0UqOpzqmAka91wDsNj/ADPcbHpGLG4XXmaWUncLz6CSsXQk/wCJI+sCqzhSUTnQMimZ06bapP8ASJaCUCmYAo50nMC5+U2ZgWsQYCzcfnyFlEwCYOZGVx0YN7QxZSLI/tBR8S9IpFS5ZlpDlyXJZ36Xi1w8aiWlUuclGUK/hlKnIBuQQw0LnwUeV6tDj4mrEsS15jozKHmxBA6wz0dOB3lX5DY/0B9YXGtt7YWNDctyElCHNlKGg2Sf1N/DxgVUrzzACHCfc/u3rEXEGNCX3cwzqcnw59H0H9ICqmLmJt3UqG3XmRp5NvAz5ATxXoQ41rZnXEnFqZauwkgzJn5ylsqByKtMx5bAxPgteVSlZk5b2S7liL6eHvA/D8HBLJQwG92HS305Qx0tBLlBzZ/UsOZc+TQllzoVDQXuQ0FELACybudfPkP30gpYDKn1/p0/fSnOxAJDOEB3Y6l9NSdfOB+IVixLUZQNrukAqPPKDZ25ww4JoTttOY3iaKWWtSQFTAHAOgctfz21MZlUYxNUpSlTFEkudPpttDRXATZaksQ4cl77G/XUvCDOlmTM79xz5j9ekV9MFewe4rnjHLgNUyfUFMwqKUMs9AH/APIJgpx3iykTJSEkjNnUSDe2Uelz/pgnwfgf4WUubMGWZMFwotlQHLHqdTytyMI/FCzMrBNJJSpOVLhmy7dHcmOIUvX7/wCJwurkwxKar85V0IB9mhkw+fOAQhQSVKISAx1LAPf1ihwzhjDt1AfyPt/Ny8PXlBfhSqTUVqOzIUiXnLjmAQFepDdIzVybiJS6FmaEE5QE+A9f1+8ZxUz1S5q1qlzMuZVwlwblyCPEnyjSFXWHO7n1+0I9ZXK/EKC/+kFEpSwAd7E7m7xp9SFoXI4r3Ut0dQhQGVwTsUkG/Q3gglGeWUnofS9vSEXiHjGTKUSj+Kt9EEWbmdBtYXh6wqcJiErSe7MSFDwUHHsYzBHBDEaMryBFCd0MrIpwQQdefT7+sEamUFILC4OYeGhH0PrCzg2LgqMuZaYhSkkcwlRDhtdPeGmlWGBOnynwNjGnAR+mSyDzFjijKmWkrylIORQ6K0fo594XsapkIo5hHyJS4bnDBxpTKVToCUnvzEoUeWVyPVmgGrFZdK0uctAExB7q+Rsb/vSEZay9QX7JnWH1XaOlYtv4GIcNoE/jOyXdIUdd2uBfyiXDpCe0mCWSUBRCfBy3XRoMYXh4lrVOmEOSSOkbXyLj5AeR/mRALEEx3wuQCtIHeJD6aP8A8QblUwRlmDujMEgc1Pr4/pAfAfkC1obuuyizePtA/FuMacLDzkkpsAnvBPXx6xgwoe63LO1CpR+Nkg/+lmbATUH/AGEfeMsj6OxylE2SSQFMygCHf9iM0OCUNSVCXlTM0JQSFJLtdGhv0j0k9UEFMNTMU3M7jkEeIMHXSTTLmX3SrQKHMP6NHI3KQwsRKmoSKKRQyvmzrIupTEmBGD8cGVVCXNAMldiS5yvux/d4Vqasm1ClK/ID7n7wKxZTzCOVow48d5KModLNcx7hmXOnSZgAsoEEDVLuPLSHKlV6Eh/U/wBYVeBsQ7aikqLkoHZ8y6WA06CGqmuk83/WIKCrESuiLiniM9S58wJBIJLjz9o9UVPMzhASXVZiC1uZZgOrx4ViMqmq5nbLCBe5cB3tfZwYbaKoSoZ5ZCgWAKSDYnZvCMmPDzPI/M0Nk4ihKRo0SySkErYklP8AdGtks46tEC8OE0utCPFSUkxaStIGYm6uvt4DlHhWJoDsXYOQP3+3h24n7RRYlmjopUod1CQ+vdSH8WZ/DSI6yvPypcq5nQfrbbaFyuxibMWESu5cEmxJANwX2a1r31g/TyCqWSGcPlD77h+usAPy9qQ1W2gTFZ0uSlSlqDnUqu55DmeghepKtc2ZkkEIKywUSwA1JNwLDb9Yt4/S/iJfJaSSl/C6T48+YEJ1HNUlRQsEMbgjQ8oVUUrY8Rr3uaZjXGFJRI7KWTPnJSGSlyCTYqWvR7XuToPAJJ4oWtaTMSO8pIUcx7oJGg0AHSF+bKSpszR5qsHqZqGkSZin/MBp5qIBipZclL1E4ldxz44qjSy5aylwsmWptXZx7BfoI98MYimfIVMQTmSwUgi4LX9hbYh+TQZxzDhXUOVSMk0pCgkkEomAOx2IJcOLMTA7hzhRNIkrVMzKUkBSnZDcgHvezn2hcmJAv3nKxuUaLC1rUrIgs73+UdHP2g3hnCkiQROnFK1puCtsqDzD6n+Y+TRfosalTDlkrSpmchTs/TYdYA8TJWFATFFSTdPIPfazs194mKx77Mc22uov8ccYqmL7GRmTLDFSyVArN7Nbu3F9/DXxgdMmsARe11fy/p0jpeGImq+TN1v9jDxwng8ulkksxV313JYAWHlf1gl1ygeDAAVgriSYmSJclhmVdSRolGgHno0ePhbhfZLrF7FSEJ8C6j/4jyEWJ+Fz6tWZeVCVFw91JezADUW3MM2D4einRkQDsVE6qPM9bbRTAaOhqJkHzLa1/MdDoP36RnHxUp1IkImylFKc+WYRY3HduNiXB5vDRjeLGXOlSrMsK8XYN5becQcSYb+Kw6egfOAFpHVPeT7pI84K5AcoUjrcBWkuYORGz/DWtM2ilhQYy3ljqkfK3Pu28oxhaTyvGtYPiiKWXTIJAQUhBPI5XB9dfGNXrmHEAdyWHRlnjfDFBC5sha5a8+dZSWdwkAkb/LDHwniPbU4WfmFlDkoAP5HUdCIF4lXhYKSO6UFJbflryc3j3wGnKiYjNm+VfW7p/wDERhxuCwqXYVow9jEslM0JDk99I2J1H6RkOI4ZMqZ4WpOZTNewAv8ArpGw11QApIJYmw8QP0EZxxHMnS6tUqUBlPfzHYKct6uPKL5CeVqZGtbnKHBJNOkkgFTcvoPaFmgxP8TWCWpATLClKAOpKdH+rR7q8UKKhCVHMSQFHlytA7iNKqepRPl2PzeYNwfEGGw47Pu7I0YjNNRq0JNJOXqUS1HKdy23lGE5beUbxTqE6mUpBy9pLYpLlsw1BDOR4iMymfD+qciUZcwJFyTksOire8W9K6IKJ3FyAk3NY4NqzNoKdZ+YygDvdPdP0jODw8sYyEyrIz9sVDQId1C3Mulv5oZPhJiR/DzadTPImOCC4yrfQixGZKoOUGFyqUVE82MxS5q1ck3IHlc9SYJbiSonVYBmffGogrpUj5gmYS2rEpZ/Qx3Ctj9cqsqZk4AgEjKNWSLJHoH8zHI146RQDJk2ZoWN4MKZChLSOzJJ8CftGV1AOdWaxcuI+hJFTKq5IWghaFD9gxm3GPDJS5S5y6eFrGMOHL9J/d0Zdk5DUO/CoFNEpR0M1TeUaBhyXCuivsIzPhrEhJo0SjZQDnxN40HhLFEVNN2yNFFiORDPChuWUkRqpagTijB5NROmS5g7ykpLix0b7Rn6pdRgtUmYjvylOGJYLFnCrMFA3Bb7iGz4jZ0Tu3lKaYhCfQOfvEa8URieHkEATQnKQLsofK31ENifiCfFxXFmG8LxdE1aZ0oqEuYkEJVqMzhQsSNXv/SAXEuLJpEqJ+ZUzKkdHdR8k+5EFuHcD/DyZUt8xSO8f5iSS3RzaET4qIUKpDnumW6RyuyvVhGfFiD5uJ6sy7PxS/MfeFqNK5a52pKmB6AP7v7QZwer/jzkNaUlBLjUlyf9uUesB/h+sHDqfq4PjmL+waJuC8y11c9QZK5mVJOjgqdvANfp0gInBwBCTyW4MrJPZ1U2Wp1AzDlAuplMptOp57ReHCXanvBmFzZx/m0SPF4ZezlS800jMuZdWo2s51YADuhvGErivjxEsMgdqrQAFkJ8CAQPIHSOGIcq7J8Cdz1OUFJIRMbKSkWDMSTzzLdh4CGmViUpAchH+ZRPs4B/0xk9BjM2dmUopDqskCwHnr4wb4VSZ1ZKkkjKVOphslJUfVmiYTIjFfMJKkXNMVUADOrukpsAGtrpzPrpFdJlzkhQOZJ1T+oNnfaK3EzGbLl7rBID/lBCdtrj0hexWhn0ZFVS3SA0+SbBSdjvcF7i4d9HBoWJYq3UUDViMVZh4ChMQyVaZgkXbRKnFwLW1DBoo4vMzy8q9Ry28OYgph9bLqpImyjrY7ZVAXB6j3Bfxjk0vapUlQ0LFtjffy84jkxkNQ8x1axZiVRz+zUc1uoD2t6aQ7V9SJcolZZGQKJvoYD1WGFImCxIYt/eTu3l9IjVU/w0y1julGUE7pLt/wCUQU8buVIvqWaLjOQVGXLKlLYmyWGvMsPICGOimFUoLUGKgSR5lvZoy7B6US6pSf5XHg49o1WiDSpb27qfoP6xqxsS1DqpFlFXFHHkS5h7WWr+NJWoM9lBJZvC3jDbh6ApAy6KQ4B3sCP31MZLST1IqJiFH86ifEl/d3jRuHcRSUZM3ys3+E6e7jyEBGAybgI9upk3E+G/h502WwJQqx5pIBT7ERBxF2gkylBwFFtd8r/sw5/EenSqZ2yElrJV4bb7Hu+kUKSgVUITKSnMQEnwI3J2hvqgMD3RildVJeEsRBlplzj/ABEixO469QIZeD6TJUzlh8q0JA5ApKtNtDEGHcHU9OO2qFCYqX3gpVkS/AOx8VeQEMGD4iieomUXQkfNoDqLDlbkI4LT8vmG7FfE98Q0il9kUapObXlmHLrCvxGrsUqnTEFkpYEB3ZyNNLmGPiebMAlCVlcqIOYOGYnn4QApuM0JqDRzSJaiwBJdCibZWL5SdNbxYqC5kWOqmQ0wXUVILOpSntsP6ANBnjeYAmXLP/UcqPhpDpjk+noUrmS6cXLEIDAKLs/IE/WMpxOvVOmKmr1UdBsNgPCNeL+o4cdDUi2hU1XDSV4Sogl1U5bxAPvaMlXWTFBlTJhB2K1Eejxofw7xVKpCpC2eWLD+8g9OYcj05ww8HfD+VTKVUTSFqBJlhQtKTcgnXvAbnRubmI4GGJmQjdyjjlRlb4W8MTaZEydO7vapQ0rcJBJBXyN2CRs79IfjFXLTIky0uETFqKiDrkAYFtnLt/KI91vxB7atk01MxklbKmf/ANHH5XDgAjXVXQa+fi7IP4KmUR/+70BQv+kVF/VF/mKa46mYYRPCStyzt945A4peORrKXIw1wvxNNopmZBzIJ76Doeo5GNjpayTWyRMll0qHmDyI5xgQSTYC52jXOCJCKaWJWZ5ild46OS7BugtGX1ipV+TLYmIMDcYYcuRLUUglJs42fV+kO/wnk5cOlt+dcxX+4pA/2QWNKmY6VAE7jnF3BaFFNIRKl9xEtLvt4+Z+sQwjipWVfZuCMew2XUFaVaEkWOjW1hVwThtNBMUsFU1JZgdQB0FlG8eqfHijPPQCuWtalhIIGpOh8IvTMUVVpldkFS+0GYhQGZgx26cuYiGTkoNR0IaFMGxiXOXNQkh0BDjk+a3tCF8XlAzadtci39UH7wamYMqnnmbLF5iO+35lA3V0JzXb7xLQcKirmJqapzLSCEyz+clrn+XkBrvaxODIBlB/nULp7KkXwvTNmUnZlK0oEwkLIYEKuySev5mYPq8OlXVy5EoPlSgCwAZ3awHs3iTrHpNQm4cJSgXbYJ25Bh6RmuP4yqfMzhwhP/TTyFr+J1fwjsjiyR2YUXQB8RzxqiXOkqUV5SpJyjQAkWc+Ou0ZDWoU5SsMoFlDkf39o1PBsSNZkAswZYJ3Gp8464p4JEwZ5fdmpG9szflVy6HaFwNwJNRn3qZzhIyggCGf4df/AJZDmxlTSPEAD6EwqzEqkziiYkpP5gbEcjDpwNKSK+Qt799PqhX3aK3WTkfMDD20JL8XayZJraSYgt/CJTydK7vzBcOIbOEccl1spwwmhkqSWygkddjsfIwG+L1BnlSJlnSpaB4KD/VB9YzHC8UmUs1K0HKsW5gg6gg6gxVlDeNiSGhNIny/7MqTOlg/hppacm5Moue+APyg62JZ+kNAqkiclQYpmJAJBsTsQRa+x2sdoWTxAmrk50hlC0xBuRZv8yTsfWJP7IVLQPwc0LQAWkzrpPRKwypfQXSOQjEzn9PkS4UdxqxnDzMlqSksopsQ132vsfbyhTwOaaykZfcqJC1S1ZrXB35Zkt5iGzBa8TkkMAtJZSdx7DqfIwCx3ClS5y5klBInsZoH99HynzSSPKC4UqWruBLuoHpaYLmIdwsOkEakKsx/bgvrpD5ia8smYU6hJy+JDD3MJFOJqJstRDpExOYMXAcXO8N2JVCTKJU2Wz+ZEQwmgZTILImJ1NXmrl2+ZeXloG+0M1FXKkzUKYnYpDuUnVgNTuIOT8Mo1L7TKgLd8zk3695vaPC66VJOYm7WLd5jyb9YbIwYih0IqigYVXh/bfOWQRfmfXTz9IJUElKEBElICRZ+fXmo9TAfh6tXVKV3CiUmxJ1UTtawYXs8NExaJSCo91IH9B76CGxpW4GaVV4YlRzTGWRpmuB4J+UeLRYpkBJISzNsAN+kLOKY7NPyjsxrcAqbrsm2wfxhjwgFMpOYkrVdRO+7eRJH+SKY2VnoeIjAgWZ3WICiyttOn7+0JuPfDunnqVNSubLmKu4UCH5kKD+hEFcVqVdqoiYQLDKyWBGr2d3JGu0QDFVgB0E/zJt7H9Y45+LGov07ED41RzVSFyFlBXMQEZ7s9rsz6h26HWFc/D0pSFLmLUSdESiB6q1h3m0S6gstTIfl+v8AWGaQMoQkqUooSyXJJCW6+EHDlcAhTQ/aBkBNxa4N4Hk0Z7ZZKprMCohpYOraBzuo+XUhxVRqrKZciWspKmKSHuXdjluUkPaB+NYhMmLVKWgpQB8j/MOZI1D7C0HhKyS9wQkaaiwFt94Izln148zilCZBh/C9TSV1L20vumcjvpun5gNWBTruBGgfGdA/s9H8s8e//MX67FJhXLSqYSMwDKCTZx+Zn94tcaYSmrpuxWSkFeZ0kOCACNQR5RrTOHcn4kCtCfOaheOQ/Tvhop+7Uhv5pZf2VHI1fXT5k6l3DPh8qSgL7VJnEaEd0PsDr5+0QUVFPl11NLWghHaglbHIwBPzaDbVoL8Z8SLkS2QrvP3QWtf3EXuGMUXPpETpoQMxVYOxCSQ55XB8hGInl/UPUqNaEOy6WZMrEzAWlALB17xDAHRmHi8W+Ia1KZRCgGX3WOjEEN6fUR1RziRmS+UpBAJNkm4Y/aM84l4uKcSKJqQqRLCUKQofKSxUoblnA8EiAUJBCfmOGA7lqjp5ctBkywRKUrMRmPmATpBzhrC0InTJiSs2YArLMXFk6J7o2iT+y5M1KVSmCVgHOjlr++Twcp5SUJYAADaMwDlvcZX2gakGKSXSOYPsbGKON4kycqe69hfQcgeZ3PjBLFFBIdTk/cwNosap5yVy+6spLKyG6fFJDH0HjHVsgajX1BmLSx+FMtykKAQSNWOvsGhMxSnMpGY3AHzDp9DGh41gJqEAU87KQc4GUbA2KSbi98pMB6WiKkqlz5YuGWkF0kHcHUgtytA4lavqHmDcT8ExVdPNE2WzEMoHRSSQW6c32jXMIx2XVSwpJFhcH5k8szHTroYyDG8PFJOEo/IoZpauj/Keo062O8SYdWLlKCkKKVDQjrt1HjFWJGx1AaaaLxLhSFh1JSobEgW/pC9S0ypcxC5SUJEspUL3UQXZm5WgtQ8R9olpgAcXI08xqPceEeZUoFRTsdOhFxGRzxNiOuxUZ+McP/EUkwD5kjtUHW6b+bpcecY3UUhOqX8I2PhqpzSsiiCqUcpBD938vja3lCPxXQilVNdLICgUHXuq0Zutudo0u7EK6yagAkGUOC8IEyatRz/w0vlTbMTYBSvyp5mNEl4etCFTVZEpdPZoFixygOk+fdP0hE4AxB6tAlLsylKDWISHDgj+9lh5x/Fpjpdtz56fR28RygMVCkuNw0S1L1JgjJMEzKAVABR5ja55HntBOrkGYgpAL7MN/LkRCVNrJkzM4eWE2U+qtw3hvDdhE8iUnOXWkMr0Dh/AxPE4JKnoxnFbgwrpmAWsoJHyqsoeVzZjAziCsQZXZySVkkbHQHnEuNyErmEgAK0zbG3638IqyqMjl57xnd90BKquruUqXClqIzlh0H3ZoKT+HZKwMxUW/m+rRfQlayGBZtTYN0TufIeMWJdA3zqv6DwYOX8Yrjx/Ak2eD6SWZCAiUSEB2BvclzfXWIcQqJpynKSE6MCQ/MgC9reZgypCUH5VagNZ35amIKmtGYy+6lTOBmuQ/M3eCyUNmBW+0qYbJK1glIF9z9th1LbwwzVkJYMToNh78y584r0NOUpcs5v+/p/q5wrcS40tU7s5KyAlJCimzqOt9bMBY84dP6aWYje46hSpmSJAJWeYa+ZR9Cr2EL9fxVKQgqyEDXMtgT0AclXhaEfiKnqaQ2nLyKL7Fjbm8LE6oKyFLUT1J0HSNWP0vMWCK+3cg2Wo3Yj8QJ6wUykJlg7uST4szesMHAvGaFkSp5TLmnRRLJW2zqPdUeR1bWE7irh4UokzELzy5yXTzBYW67mFxto0/wCmxMvt1JjKwn0nOlCapJI0O/S/Lp7ws/GGp7KiQgEhc2cmwLHKlJUeupSI58JcWm1MiYZ5zCSoITMOqnDseZSGvuFDldh4mwiTXS1069RdChqlYcuDuQ5cbh+kZca/Sf393LMeS6mGcLzZhq6dIWtlTpYIzFiMw28I3Xi9eWXJDs80sf8AKf0jG+EsLXKxaRJmp78ub3gC4skqBB5EMR4iHP4z4iUClSksoLXMHlYfUj1jTlTkaHkSK6G4wmgXlSoFKwobag7gjaOQJ4T4h7SQlYVlJ1GrEbaRyMPLGNNoynEnqZzxzIqO3KpkqYlA+UsSk+YtGhcM0stNJIlKBIyXDHckl+QLmD8ycOaX6R4lAqdhoHvF2a1CfEA7ue5tQc+zAMANPEeJv5wFqeD5VTVKqJozAhPd0AyjVV7vo2h3gzTz0HMFFIKeZADeBLm/L/mf8UCl5Zd1XBtYeWr/AEiQetgylfIlgoRJcd1CE2AYaXboBpy1DCOS59s6vIHbr4/SFbFRNSe2nErkoObuglKfFIvYam/i0EMNrk1CETi5lqSSElw+wJ36jxeEbIa0NRws98S0cyoo5qZRKZhTmll2ulyU+Cg4fnGK4TSVCZsuYiVMcEEFiLb3Lah43U14lySq9kFTKU+gfkLtGbYliXZTGlgTEWKVFWUkEPoxuLg9QYfHmKrxUA3AU5G42UlVMCXKVqbRk38XdiffrHirxbMUK/NckfmA0IUDcOA7HxirQ4/OnAZ6eaWADpBIbzAgmtWcMpB/zDSMxsDjcr5uVuMsB/FUTo+dP8VHVnCk+afduUZx2hR3VA22OoPhGxYdXBFP2SklwokFh8pDM/j9IVOJcHFQ60y8i9srMemsaRlXiFMQAgmL2D4mkHKVAj3Hj0hvp5bMtNw231EI2FcNVCJ2abKZN75kn6EmJxPrqears5a+yJshSSUadNI58SE0rCKHPdR0wrEFyp6VMCFHKsbsd/EG/kecMPFmCCupVS0KSJjDs1HQgKSWLa6a+HWFOgxQLTmWhMtY2f8AUAjlFig42kyJvZTZicg1d3QWJswa5a3/ABEsLFTx7jvR3BXw/wAIXTVUztGBEtSWIYgko59IbqqjVMdTGwITbXK+/i8EFTJNVL7WVMSXBCZiDezuC3jofaO8HYSwndFj1sL+dyepMdkUu9OYUPEWIqYlj6GyykFTWB0HLxMNNPOzpC0WKgCQduhHMaQlYvTpppqnZknMknkq4+48o9cPY4uorUIQSmShClKYtnNgHGoSCT1tEUSyddR2NR4m0wWj5VAv82z23JtuL9I6MlCLEglt9+bDfla3WLNEUKcG5HNRdvOztC/xZJVTq7eWAUOM76AmwtqErFuhivBQvJRE5G6MocS8VTpUwyZaeztmEwgErBGqdgA7Hd+UBOFK+YZ6VzFqWHPzEkgkF2fQdBDVi1BLrqQKlHvAEy1aEKFlJPQsx6gHlAGjpRKSnn9NITMxAhQC48184GWpSTvmB87e8UcNwcdqZxUVvcZrlz1PIaN9olw6TnlpB0sTyaL1ZWJkozEeCRuf1gj3e5oDrQlgl1BJuNVDRxyHKFHiWQmVVJUkECZrZhm0sNnBSfEmLWA10xWeZNspa9OQAGnS7e8D/iFUgJkcyv2ZMcWGRSItVRnjifDhPpyltbPyjOKPg+cpYSpkpe55je3hGpqUOyD6WhY+JSJkmXLmSFlCCcqsvV2i3pcuQ+1T3JZVA2YA4/rpbSaeWXEkXa7OLD0MJzeccUp31L7wx/DnCRU18lCg6UvMI55GYeaim8eqo+mn4mbszYMKlIwvDE9oHMmWZk3L+ZZ28SohPgRCvwJxWaklEwgTkkqtoQ7uOodj5c4n+LlbMmCno5KSV1Cs5QnUhJZA8HdT/wAjxmlTS1OH1KCsZJqWWAFAhSSSNUkggsoEeMZjhGRfv4lufE/abpJoELqfxBQgLCCkKAD3Z+o3sedoy/4x1RVXBD2lyUADkVFRP2jVOFcRl1EhFQmyFhyNwUvmT5Fw8ZR8V8Gmy6o1CsxRPY5iR3V5bpttlAI6PyhfS2D7u52X7QZwZVKSJoCgLpLHzjkL9HMZ7HbTzjqGy+m5OWkg5GpssvF0THyJUsAsWSrXxtF6jmZklSBNSRZTJNtLEEDpCQjEZksAoLWf6Q/8PVqpkskhIJkkkpDOQoMfaM6VKmDKifLSormTEpPNTJt6iC9IjMgKSp0qDgi79eUIfHWHomBS1OVAWNnFyW00gT8LscnIqU04U8pYPdU5CS+qb9199jBx4hkxlxGLFWozVBNCB3y3U6F7MeXh7wDrpZKgJHdBuR+VO9mDAa2/4g7XIBsRY7QJ7MIlgJtZR6nXU78vCMmS/wBM0LXc5IoCtARMOZwxSkkPbnrt0gtR0cpAAASkckIBPmS3sTAFFUpOh/rC1iWLTVzZqCshIkzGCSRfI72OoOhOkHCATBksTQK7E5CLaN/emDbo0A6vGpQY5ksdLqL+hgbh0gCTLTcjInUvtA3HsPSach1d1iNLX8IawzcYourjBIxdCzlTc+CvvHusqSgjMlQcWZJOnhCHwVXr/FiUTmSyi51sOcadj47so/yn7QMmIoSDGVgRBMqtSd/9qh9RFlE9O6gPOK8wtaF+urFlRS7DpEuMNx5pZctWp8MqUq9XI9Y5PwinmWmSZSuqkAE+n6xl81IQFKTYgG4toH1ECKfHKpwBUzwP/dX+sa8Pp+Y14k3eu5tdJg1PLTlRKQkaslwPrE0mkQh8hKQrUBRI9CbeUZlw9jlSufLQqeshQULkFrFjcajq8abh9GSgFUxaj1yfZIiOVCh3KKblDHsIlVYSJrukuCkgG+2lxAjC+FPwylKlTScxFlhiGezp8eUNaqZIDXL8z9OUUJoyPlhbbjROp2ruVgZss5srncpJOnh+kSTOIMyVSpqcwYjTnqCN73faJaWcTrFv8EiZ8yQY5UYD2mKcnyItYFOXT9okKeWogpBZwdD7a+AghRUqFrzFyAzIGnnub3bTm8TScHR3y6hl0uPuIoU6rP1iTKwq44cGMlZiyJKXUe8dEjU/vmYr1dSjswtZ7y0hQHQ8hsBAw0qZl1hybPv66x6TTC2pawc7fsmCchhCidU03QnaEzjjF81TIQD8pc9P6/pDhPsA24jH8UqFKqlqJv2jeQMX9Hi5Mb+JLM9VNXr5v/pg1tP3aIONiJmFrNu6UkeREBcUq1dgE7PEPElYoYetL2JAPtHen06xcmwZnhjUPglSAKqZ6holMtJ5EupXhZoy+Na+Dv8A9pN/98/9kv8AWPX9Q3FJnxizPSSqo4kmE/LThQHRKUZQP9UwwrfFauEzEFJTcSUIlW3Vdav9y28ofOBZQOI4os/N2qEP0JU//aPSM1p0dri+VdwurVm8phI+ghU7v4EB+JsWBU4o8OlJnFKezlpCnLMpZv6FREc4gwxFZTrkrFyHCn+Ui6Vf5Vat+UmB/wARpHbSJMlSlBExalKym5ygMLg2cu3OJcBmqTLRcnKAHOpZxfnYX5xhZ6IMsN6mLqwdcubNlTEsuWrKoDn0I1BDEHkY5GrcbYbL7RMwJCVqdKilhmCWyv4BRHg0cir+pa5L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14348" y="2143116"/>
            <a:ext cx="3214710" cy="2308324"/>
          </a:xfrm>
          <a:prstGeom prst="rect">
            <a:avLst/>
          </a:prstGeom>
          <a:solidFill>
            <a:schemeClr val="accent3">
              <a:lumMod val="20000"/>
              <a:lumOff val="80000"/>
            </a:schemeClr>
          </a:solidFill>
        </p:spPr>
        <p:txBody>
          <a:bodyPr wrap="square">
            <a:spAutoFit/>
          </a:bodyPr>
          <a:lstStyle/>
          <a:p>
            <a:r>
              <a:rPr lang="es-ES" b="1" dirty="0" smtClean="0"/>
              <a:t>Los síntomas pueden ser variados </a:t>
            </a:r>
            <a:r>
              <a:rPr lang="es-ES" dirty="0" smtClean="0"/>
              <a:t>:</a:t>
            </a:r>
          </a:p>
          <a:p>
            <a:r>
              <a:rPr lang="es-ES" dirty="0" smtClean="0"/>
              <a:t> </a:t>
            </a:r>
          </a:p>
          <a:p>
            <a:r>
              <a:rPr lang="es-ES" dirty="0" smtClean="0"/>
              <a:t>-Trastornos digestivos </a:t>
            </a:r>
          </a:p>
          <a:p>
            <a:r>
              <a:rPr lang="es-ES" dirty="0" smtClean="0"/>
              <a:t>-Trastornos nutricionales </a:t>
            </a:r>
          </a:p>
          <a:p>
            <a:r>
              <a:rPr lang="es-ES" dirty="0" smtClean="0"/>
              <a:t> -Anemia </a:t>
            </a:r>
          </a:p>
          <a:p>
            <a:r>
              <a:rPr lang="es-ES" dirty="0" smtClean="0"/>
              <a:t>-numerosas complicaciones </a:t>
            </a:r>
          </a:p>
        </p:txBody>
      </p:sp>
      <p:sp>
        <p:nvSpPr>
          <p:cNvPr id="9" name="8 Rectángulo"/>
          <p:cNvSpPr/>
          <p:nvPr/>
        </p:nvSpPr>
        <p:spPr>
          <a:xfrm>
            <a:off x="3929058" y="1071546"/>
            <a:ext cx="4754828" cy="369332"/>
          </a:xfrm>
          <a:prstGeom prst="rect">
            <a:avLst/>
          </a:prstGeom>
          <a:solidFill>
            <a:schemeClr val="bg1"/>
          </a:solidFill>
        </p:spPr>
        <p:txBody>
          <a:bodyPr wrap="none">
            <a:spAutoFit/>
          </a:bodyPr>
          <a:lstStyle/>
          <a:p>
            <a:r>
              <a:rPr lang="es-ES" b="1" dirty="0" smtClean="0"/>
              <a:t>Parasitismo o Parasitosis intestinal</a:t>
            </a:r>
          </a:p>
        </p:txBody>
      </p:sp>
      <p:sp>
        <p:nvSpPr>
          <p:cNvPr id="10" name="9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pic>
        <p:nvPicPr>
          <p:cNvPr id="10242" name="Picture 2" descr="http://www.alfaanimal.com/images/parasitosis/contenidointes.jpg"/>
          <p:cNvPicPr>
            <a:picLocks noChangeAspect="1" noChangeArrowheads="1"/>
          </p:cNvPicPr>
          <p:nvPr/>
        </p:nvPicPr>
        <p:blipFill>
          <a:blip r:embed="rId2" cstate="print"/>
          <a:srcRect/>
          <a:stretch>
            <a:fillRect/>
          </a:stretch>
        </p:blipFill>
        <p:spPr bwMode="auto">
          <a:xfrm>
            <a:off x="4143372" y="1928802"/>
            <a:ext cx="4351971" cy="3328998"/>
          </a:xfrm>
          <a:prstGeom prst="rect">
            <a:avLst/>
          </a:prstGeom>
          <a:noFill/>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media.licdn.com/mpr/mpr/AAEAAQAAAAAAAANiAAAAJDg5MjIyZjYwLTA4ZTYtNDA0ZC05YTQ0LTg3MTJmZGVkOGUzYg.jpg"/>
          <p:cNvPicPr>
            <a:picLocks noChangeAspect="1" noChangeArrowheads="1"/>
          </p:cNvPicPr>
          <p:nvPr/>
        </p:nvPicPr>
        <p:blipFill>
          <a:blip r:embed="rId2" cstate="print"/>
          <a:srcRect/>
          <a:stretch>
            <a:fillRect/>
          </a:stretch>
        </p:blipFill>
        <p:spPr bwMode="auto">
          <a:xfrm>
            <a:off x="3786182" y="1643050"/>
            <a:ext cx="4953000" cy="2828925"/>
          </a:xfrm>
          <a:prstGeom prst="rect">
            <a:avLst/>
          </a:prstGeom>
          <a:noFill/>
        </p:spPr>
      </p:pic>
      <p:sp>
        <p:nvSpPr>
          <p:cNvPr id="6" name="5 Rectángulo"/>
          <p:cNvSpPr/>
          <p:nvPr/>
        </p:nvSpPr>
        <p:spPr>
          <a:xfrm>
            <a:off x="500034" y="1643050"/>
            <a:ext cx="3214710" cy="2031325"/>
          </a:xfrm>
          <a:prstGeom prst="rect">
            <a:avLst/>
          </a:prstGeom>
          <a:solidFill>
            <a:schemeClr val="accent1">
              <a:lumMod val="20000"/>
              <a:lumOff val="80000"/>
            </a:schemeClr>
          </a:solidFill>
        </p:spPr>
        <p:txBody>
          <a:bodyPr wrap="square">
            <a:spAutoFit/>
          </a:bodyPr>
          <a:lstStyle/>
          <a:p>
            <a:r>
              <a:rPr lang="es-ES" b="1" dirty="0" smtClean="0"/>
              <a:t>Grupos de los helmintos</a:t>
            </a:r>
            <a:r>
              <a:rPr lang="es-ES" dirty="0" smtClean="0"/>
              <a:t>:</a:t>
            </a:r>
          </a:p>
          <a:p>
            <a:r>
              <a:rPr lang="es-ES" dirty="0" smtClean="0"/>
              <a:t> </a:t>
            </a:r>
          </a:p>
          <a:p>
            <a:r>
              <a:rPr lang="es-ES" dirty="0" smtClean="0"/>
              <a:t>- </a:t>
            </a:r>
            <a:r>
              <a:rPr lang="es-ES" dirty="0" err="1" smtClean="0"/>
              <a:t>Enterobius</a:t>
            </a:r>
            <a:r>
              <a:rPr lang="es-ES" dirty="0" smtClean="0"/>
              <a:t> </a:t>
            </a:r>
            <a:r>
              <a:rPr lang="es-ES" dirty="0" err="1" smtClean="0"/>
              <a:t>vermicularis</a:t>
            </a:r>
            <a:r>
              <a:rPr lang="es-ES" dirty="0" smtClean="0"/>
              <a:t> </a:t>
            </a:r>
          </a:p>
          <a:p>
            <a:r>
              <a:rPr lang="es-ES" dirty="0" smtClean="0"/>
              <a:t>- </a:t>
            </a:r>
            <a:r>
              <a:rPr lang="es-ES" dirty="0" err="1" smtClean="0"/>
              <a:t>Trichiuris</a:t>
            </a:r>
            <a:r>
              <a:rPr lang="es-ES" dirty="0" smtClean="0"/>
              <a:t> </a:t>
            </a:r>
            <a:r>
              <a:rPr lang="es-ES" dirty="0" err="1" smtClean="0"/>
              <a:t>trichiura</a:t>
            </a:r>
            <a:r>
              <a:rPr lang="es-ES" dirty="0" smtClean="0"/>
              <a:t> </a:t>
            </a:r>
          </a:p>
          <a:p>
            <a:r>
              <a:rPr lang="es-ES" dirty="0" smtClean="0"/>
              <a:t>- </a:t>
            </a:r>
            <a:r>
              <a:rPr lang="es-ES" dirty="0" err="1" smtClean="0"/>
              <a:t>Ascaris</a:t>
            </a:r>
            <a:r>
              <a:rPr lang="es-ES" dirty="0" smtClean="0"/>
              <a:t> </a:t>
            </a:r>
            <a:r>
              <a:rPr lang="es-ES" dirty="0" err="1" smtClean="0"/>
              <a:t>lumbricoides</a:t>
            </a:r>
            <a:r>
              <a:rPr lang="es-ES" dirty="0" smtClean="0"/>
              <a:t> </a:t>
            </a:r>
          </a:p>
          <a:p>
            <a:r>
              <a:rPr lang="es-ES" dirty="0" smtClean="0"/>
              <a:t>- </a:t>
            </a:r>
            <a:r>
              <a:rPr lang="es-ES" dirty="0" err="1" smtClean="0"/>
              <a:t>Necator</a:t>
            </a:r>
            <a:r>
              <a:rPr lang="es-ES" dirty="0" smtClean="0"/>
              <a:t> americano </a:t>
            </a:r>
          </a:p>
        </p:txBody>
      </p:sp>
      <p:sp>
        <p:nvSpPr>
          <p:cNvPr id="10" name="9 Rectángulo"/>
          <p:cNvSpPr/>
          <p:nvPr/>
        </p:nvSpPr>
        <p:spPr>
          <a:xfrm>
            <a:off x="3929058" y="1071546"/>
            <a:ext cx="4754828" cy="369332"/>
          </a:xfrm>
          <a:prstGeom prst="rect">
            <a:avLst/>
          </a:prstGeom>
          <a:solidFill>
            <a:schemeClr val="bg1"/>
          </a:solidFill>
        </p:spPr>
        <p:txBody>
          <a:bodyPr wrap="none">
            <a:spAutoFit/>
          </a:bodyPr>
          <a:lstStyle/>
          <a:p>
            <a:r>
              <a:rPr lang="es-ES" b="1" dirty="0" smtClean="0"/>
              <a:t>Parasitismo o Parasitosis intestinal</a:t>
            </a:r>
          </a:p>
        </p:txBody>
      </p:sp>
      <p:sp>
        <p:nvSpPr>
          <p:cNvPr id="11" name="10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pic>
        <p:nvPicPr>
          <p:cNvPr id="9220" name="Picture 4" descr="https://classconnection.s3.amazonaws.com/986/flashcards/4853986/jpg/enterobius_vermicularis-14463EB40F10DF1262A.jpg"/>
          <p:cNvPicPr>
            <a:picLocks noChangeAspect="1" noChangeArrowheads="1"/>
          </p:cNvPicPr>
          <p:nvPr/>
        </p:nvPicPr>
        <p:blipFill>
          <a:blip r:embed="rId3" cstate="print"/>
          <a:srcRect/>
          <a:stretch>
            <a:fillRect/>
          </a:stretch>
        </p:blipFill>
        <p:spPr bwMode="auto">
          <a:xfrm>
            <a:off x="785786" y="3929066"/>
            <a:ext cx="2571768" cy="1928826"/>
          </a:xfrm>
          <a:prstGeom prst="rect">
            <a:avLst/>
          </a:prstGeom>
          <a:noFill/>
        </p:spPr>
      </p:pic>
    </p:spTree>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respyn.uanl.mx/vii/2/articulos/accion_inhibitoria/imagen0.jpg"/>
          <p:cNvPicPr>
            <a:picLocks noChangeAspect="1" noChangeArrowheads="1"/>
          </p:cNvPicPr>
          <p:nvPr/>
        </p:nvPicPr>
        <p:blipFill>
          <a:blip r:embed="rId2" cstate="print"/>
          <a:srcRect r="14340"/>
          <a:stretch>
            <a:fillRect/>
          </a:stretch>
        </p:blipFill>
        <p:spPr bwMode="auto">
          <a:xfrm>
            <a:off x="4819295" y="2357430"/>
            <a:ext cx="3753233" cy="3286148"/>
          </a:xfrm>
          <a:prstGeom prst="rect">
            <a:avLst/>
          </a:prstGeom>
          <a:noFill/>
        </p:spPr>
      </p:pic>
      <p:sp>
        <p:nvSpPr>
          <p:cNvPr id="7" name="6 Rectángulo"/>
          <p:cNvSpPr/>
          <p:nvPr/>
        </p:nvSpPr>
        <p:spPr>
          <a:xfrm>
            <a:off x="3929058" y="1071546"/>
            <a:ext cx="4754828" cy="369332"/>
          </a:xfrm>
          <a:prstGeom prst="rect">
            <a:avLst/>
          </a:prstGeom>
          <a:solidFill>
            <a:schemeClr val="bg1"/>
          </a:solidFill>
        </p:spPr>
        <p:txBody>
          <a:bodyPr wrap="none">
            <a:spAutoFit/>
          </a:bodyPr>
          <a:lstStyle/>
          <a:p>
            <a:r>
              <a:rPr lang="es-ES" b="1" dirty="0" smtClean="0"/>
              <a:t>Parasitismo o Parasitosis intestinal</a:t>
            </a:r>
          </a:p>
        </p:txBody>
      </p:sp>
      <p:sp>
        <p:nvSpPr>
          <p:cNvPr id="10" name="9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11" name="10 CuadroTexto"/>
          <p:cNvSpPr txBox="1"/>
          <p:nvPr/>
        </p:nvSpPr>
        <p:spPr>
          <a:xfrm>
            <a:off x="500034" y="1357298"/>
            <a:ext cx="2857520" cy="369332"/>
          </a:xfrm>
          <a:prstGeom prst="rect">
            <a:avLst/>
          </a:prstGeom>
          <a:solidFill>
            <a:schemeClr val="accent1">
              <a:lumMod val="20000"/>
              <a:lumOff val="80000"/>
            </a:schemeClr>
          </a:solidFill>
        </p:spPr>
        <p:txBody>
          <a:bodyPr wrap="square" rtlCol="0">
            <a:spAutoFit/>
          </a:bodyPr>
          <a:lstStyle/>
          <a:p>
            <a:r>
              <a:rPr lang="es-ES" dirty="0" smtClean="0"/>
              <a:t>Cadena epidemiológica</a:t>
            </a:r>
            <a:endParaRPr lang="es-ES" dirty="0"/>
          </a:p>
        </p:txBody>
      </p:sp>
      <p:sp>
        <p:nvSpPr>
          <p:cNvPr id="12" name="11 CuadroTexto"/>
          <p:cNvSpPr txBox="1"/>
          <p:nvPr/>
        </p:nvSpPr>
        <p:spPr>
          <a:xfrm>
            <a:off x="4000496" y="1714488"/>
            <a:ext cx="3786214" cy="369332"/>
          </a:xfrm>
          <a:prstGeom prst="rect">
            <a:avLst/>
          </a:prstGeom>
          <a:solidFill>
            <a:schemeClr val="accent1">
              <a:lumMod val="20000"/>
              <a:lumOff val="80000"/>
            </a:schemeClr>
          </a:solidFill>
        </p:spPr>
        <p:txBody>
          <a:bodyPr wrap="square" rtlCol="0">
            <a:spAutoFit/>
          </a:bodyPr>
          <a:lstStyle/>
          <a:p>
            <a:r>
              <a:rPr lang="es-ES" dirty="0" smtClean="0"/>
              <a:t>Referencia Amibiasis Intestinal</a:t>
            </a:r>
            <a:endParaRPr lang="es-ES" dirty="0"/>
          </a:p>
        </p:txBody>
      </p:sp>
      <p:sp>
        <p:nvSpPr>
          <p:cNvPr id="13" name="12 Rectángulo"/>
          <p:cNvSpPr/>
          <p:nvPr/>
        </p:nvSpPr>
        <p:spPr>
          <a:xfrm>
            <a:off x="571472" y="2285992"/>
            <a:ext cx="6286528" cy="3139321"/>
          </a:xfrm>
          <a:prstGeom prst="rect">
            <a:avLst/>
          </a:prstGeom>
          <a:ln>
            <a:solidFill>
              <a:schemeClr val="accent1"/>
            </a:solidFill>
          </a:ln>
        </p:spPr>
        <p:txBody>
          <a:bodyPr wrap="square">
            <a:spAutoFit/>
          </a:bodyPr>
          <a:lstStyle/>
          <a:p>
            <a:r>
              <a:rPr lang="es-ES" b="1" dirty="0" smtClean="0"/>
              <a:t>Reservorio</a:t>
            </a:r>
            <a:r>
              <a:rPr lang="es-ES" dirty="0" smtClean="0"/>
              <a:t>: </a:t>
            </a:r>
            <a:r>
              <a:rPr lang="es-ES" dirty="0" smtClean="0"/>
              <a:t>hombre</a:t>
            </a:r>
          </a:p>
          <a:p>
            <a:endParaRPr lang="es-ES" b="1" dirty="0" smtClean="0"/>
          </a:p>
          <a:p>
            <a:r>
              <a:rPr lang="es-ES" b="1" dirty="0" smtClean="0"/>
              <a:t>Puerta </a:t>
            </a:r>
            <a:r>
              <a:rPr lang="es-ES" b="1" dirty="0" smtClean="0"/>
              <a:t>de salida</a:t>
            </a:r>
            <a:r>
              <a:rPr lang="es-ES" dirty="0" smtClean="0"/>
              <a:t>: </a:t>
            </a:r>
            <a:r>
              <a:rPr lang="es-ES" dirty="0" smtClean="0"/>
              <a:t>ano </a:t>
            </a:r>
            <a:r>
              <a:rPr lang="es-ES" dirty="0" smtClean="0"/>
              <a:t>de las personas enfermas o </a:t>
            </a:r>
            <a:r>
              <a:rPr lang="es-ES" dirty="0" smtClean="0"/>
              <a:t>portadoras</a:t>
            </a:r>
          </a:p>
          <a:p>
            <a:endParaRPr lang="es-ES" dirty="0" smtClean="0"/>
          </a:p>
          <a:p>
            <a:r>
              <a:rPr lang="es-ES" b="1" dirty="0" smtClean="0"/>
              <a:t>Vía </a:t>
            </a:r>
            <a:r>
              <a:rPr lang="es-ES" b="1" dirty="0" smtClean="0"/>
              <a:t>de transmisión</a:t>
            </a:r>
            <a:r>
              <a:rPr lang="es-ES" dirty="0" smtClean="0"/>
              <a:t>: </a:t>
            </a:r>
            <a:r>
              <a:rPr lang="es-ES" dirty="0" smtClean="0"/>
              <a:t>digestiva, </a:t>
            </a:r>
            <a:r>
              <a:rPr lang="es-ES" dirty="0" smtClean="0"/>
              <a:t>q se transmite a través de las manos, alimentos, </a:t>
            </a:r>
            <a:r>
              <a:rPr lang="es-ES" dirty="0" smtClean="0"/>
              <a:t>agua y </a:t>
            </a:r>
            <a:r>
              <a:rPr lang="es-ES" dirty="0" smtClean="0"/>
              <a:t>objetos contaminados q penetran por la boca del huésped </a:t>
            </a:r>
            <a:r>
              <a:rPr lang="es-ES" dirty="0" smtClean="0"/>
              <a:t>susceptible.</a:t>
            </a:r>
          </a:p>
          <a:p>
            <a:endParaRPr lang="es-ES" dirty="0" smtClean="0"/>
          </a:p>
          <a:p>
            <a:r>
              <a:rPr lang="es-ES" b="1" dirty="0" smtClean="0"/>
              <a:t>Huésped </a:t>
            </a:r>
            <a:r>
              <a:rPr lang="es-ES" b="1" dirty="0" smtClean="0"/>
              <a:t>susceptible: </a:t>
            </a:r>
            <a:r>
              <a:rPr lang="es-ES" dirty="0" smtClean="0"/>
              <a:t>el hombre </a:t>
            </a:r>
            <a:endParaRPr lang="es-ES" dirty="0"/>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remedioscaserosparaladiarrea.com/wp-content/uploads/2015/04/Alimentos-y-remedios-para-parar-la-diarrea.png"/>
          <p:cNvPicPr>
            <a:picLocks noChangeAspect="1" noChangeArrowheads="1"/>
          </p:cNvPicPr>
          <p:nvPr/>
        </p:nvPicPr>
        <p:blipFill>
          <a:blip r:embed="rId2" cstate="print"/>
          <a:srcRect/>
          <a:stretch>
            <a:fillRect/>
          </a:stretch>
        </p:blipFill>
        <p:spPr bwMode="auto">
          <a:xfrm>
            <a:off x="571472" y="1500174"/>
            <a:ext cx="4467225" cy="3486151"/>
          </a:xfrm>
          <a:prstGeom prst="rect">
            <a:avLst/>
          </a:prstGeom>
          <a:noFill/>
        </p:spPr>
      </p:pic>
      <p:sp>
        <p:nvSpPr>
          <p:cNvPr id="12" name="11 Rectángulo"/>
          <p:cNvSpPr/>
          <p:nvPr/>
        </p:nvSpPr>
        <p:spPr>
          <a:xfrm>
            <a:off x="428596" y="1071546"/>
            <a:ext cx="4533084" cy="369332"/>
          </a:xfrm>
          <a:prstGeom prst="rect">
            <a:avLst/>
          </a:prstGeom>
          <a:solidFill>
            <a:schemeClr val="tx2">
              <a:lumMod val="10000"/>
              <a:lumOff val="90000"/>
            </a:schemeClr>
          </a:solidFill>
        </p:spPr>
        <p:txBody>
          <a:bodyPr wrap="square">
            <a:spAutoFit/>
          </a:bodyPr>
          <a:lstStyle/>
          <a:p>
            <a:pPr algn="ctr"/>
            <a:r>
              <a:rPr lang="es-VE" b="1" dirty="0" smtClean="0"/>
              <a:t>Enfermedad Diarreica Aguda</a:t>
            </a:r>
            <a:endParaRPr lang="es-ES" b="1" dirty="0"/>
          </a:p>
        </p:txBody>
      </p:sp>
      <p:sp>
        <p:nvSpPr>
          <p:cNvPr id="7" name="6 Rectángulo"/>
          <p:cNvSpPr/>
          <p:nvPr/>
        </p:nvSpPr>
        <p:spPr>
          <a:xfrm>
            <a:off x="5429256" y="1643050"/>
            <a:ext cx="3286116" cy="3139321"/>
          </a:xfrm>
          <a:prstGeom prst="rect">
            <a:avLst/>
          </a:prstGeom>
        </p:spPr>
        <p:txBody>
          <a:bodyPr wrap="square">
            <a:spAutoFit/>
          </a:bodyPr>
          <a:lstStyle/>
          <a:p>
            <a:pPr algn="ctr"/>
            <a:r>
              <a:rPr lang="es-ES" dirty="0" smtClean="0"/>
              <a:t>conocidas como </a:t>
            </a:r>
            <a:r>
              <a:rPr lang="es-ES" b="1" dirty="0" smtClean="0"/>
              <a:t>EDA</a:t>
            </a:r>
            <a:r>
              <a:rPr lang="es-ES" dirty="0" smtClean="0"/>
              <a:t> son un grupo de enfermedades de causas diversas cuyas manifestaciones más comunes son las diarreas acompañadas a menudo por fiebre y vómitos, deshidratación y desequilibrio electrolítico como </a:t>
            </a:r>
            <a:r>
              <a:rPr lang="es-ES" dirty="0" err="1" smtClean="0"/>
              <a:t>complicacion</a:t>
            </a:r>
            <a:endParaRPr lang="es-ES" dirty="0"/>
          </a:p>
        </p:txBody>
      </p:sp>
      <p:sp>
        <p:nvSpPr>
          <p:cNvPr id="11" name="10 Rectángulo"/>
          <p:cNvSpPr/>
          <p:nvPr/>
        </p:nvSpPr>
        <p:spPr>
          <a:xfrm>
            <a:off x="1214414" y="4429132"/>
            <a:ext cx="3286148" cy="1754326"/>
          </a:xfrm>
          <a:prstGeom prst="rect">
            <a:avLst/>
          </a:prstGeom>
          <a:solidFill>
            <a:schemeClr val="tx2">
              <a:lumMod val="10000"/>
              <a:lumOff val="90000"/>
            </a:schemeClr>
          </a:solidFill>
        </p:spPr>
        <p:txBody>
          <a:bodyPr wrap="square">
            <a:spAutoFit/>
          </a:bodyPr>
          <a:lstStyle/>
          <a:p>
            <a:pPr algn="ctr"/>
            <a:r>
              <a:rPr lang="es-ES" dirty="0" smtClean="0"/>
              <a:t>constituyen una de las causas principales de enfermedad y muerte en los niños menores de 5 años y en los países en desarrollo. </a:t>
            </a:r>
            <a:endParaRPr lang="es-ES" dirty="0"/>
          </a:p>
        </p:txBody>
      </p:sp>
      <p:sp>
        <p:nvSpPr>
          <p:cNvPr id="8" name="7 Rectángulo"/>
          <p:cNvSpPr/>
          <p:nvPr/>
        </p:nvSpPr>
        <p:spPr>
          <a:xfrm>
            <a:off x="2786050" y="500042"/>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29058" y="1071546"/>
            <a:ext cx="4754828" cy="369332"/>
          </a:xfrm>
          <a:prstGeom prst="rect">
            <a:avLst/>
          </a:prstGeom>
          <a:solidFill>
            <a:schemeClr val="bg1"/>
          </a:solidFill>
        </p:spPr>
        <p:txBody>
          <a:bodyPr wrap="none">
            <a:spAutoFit/>
          </a:bodyPr>
          <a:lstStyle/>
          <a:p>
            <a:r>
              <a:rPr lang="es-ES" b="1" dirty="0" smtClean="0"/>
              <a:t>Parasitismo o Parasitosis intestinal</a:t>
            </a:r>
          </a:p>
        </p:txBody>
      </p:sp>
      <p:sp>
        <p:nvSpPr>
          <p:cNvPr id="10" name="9 Rectángulo"/>
          <p:cNvSpPr/>
          <p:nvPr/>
        </p:nvSpPr>
        <p:spPr>
          <a:xfrm>
            <a:off x="3096500"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11" name="10 CuadroTexto"/>
          <p:cNvSpPr txBox="1"/>
          <p:nvPr/>
        </p:nvSpPr>
        <p:spPr>
          <a:xfrm>
            <a:off x="500034" y="1357298"/>
            <a:ext cx="2857520" cy="369332"/>
          </a:xfrm>
          <a:prstGeom prst="rect">
            <a:avLst/>
          </a:prstGeom>
          <a:solidFill>
            <a:schemeClr val="accent1">
              <a:lumMod val="20000"/>
              <a:lumOff val="80000"/>
            </a:schemeClr>
          </a:solidFill>
        </p:spPr>
        <p:txBody>
          <a:bodyPr wrap="square" rtlCol="0">
            <a:spAutoFit/>
          </a:bodyPr>
          <a:lstStyle/>
          <a:p>
            <a:r>
              <a:rPr lang="es-ES" dirty="0" smtClean="0"/>
              <a:t>Cadena Epidemiológica</a:t>
            </a:r>
            <a:endParaRPr lang="es-ES" dirty="0"/>
          </a:p>
        </p:txBody>
      </p:sp>
      <p:sp>
        <p:nvSpPr>
          <p:cNvPr id="12" name="11 CuadroTexto"/>
          <p:cNvSpPr txBox="1"/>
          <p:nvPr/>
        </p:nvSpPr>
        <p:spPr>
          <a:xfrm>
            <a:off x="4000496" y="1714488"/>
            <a:ext cx="3786214" cy="369332"/>
          </a:xfrm>
          <a:prstGeom prst="rect">
            <a:avLst/>
          </a:prstGeom>
          <a:solidFill>
            <a:schemeClr val="accent1">
              <a:lumMod val="20000"/>
              <a:lumOff val="80000"/>
            </a:schemeClr>
          </a:solidFill>
        </p:spPr>
        <p:txBody>
          <a:bodyPr wrap="square" rtlCol="0">
            <a:spAutoFit/>
          </a:bodyPr>
          <a:lstStyle/>
          <a:p>
            <a:r>
              <a:rPr lang="es-ES" dirty="0" smtClean="0"/>
              <a:t>Referencia Amibiasis Intestinal</a:t>
            </a:r>
            <a:endParaRPr lang="es-ES" dirty="0"/>
          </a:p>
        </p:txBody>
      </p:sp>
      <p:sp>
        <p:nvSpPr>
          <p:cNvPr id="13" name="12 Rectángulo"/>
          <p:cNvSpPr/>
          <p:nvPr/>
        </p:nvSpPr>
        <p:spPr>
          <a:xfrm>
            <a:off x="500034" y="2071678"/>
            <a:ext cx="8215370" cy="1477328"/>
          </a:xfrm>
          <a:prstGeom prst="rect">
            <a:avLst/>
          </a:prstGeom>
        </p:spPr>
        <p:txBody>
          <a:bodyPr wrap="square">
            <a:spAutoFit/>
          </a:bodyPr>
          <a:lstStyle/>
          <a:p>
            <a:r>
              <a:rPr lang="es-ES" b="1" dirty="0" smtClean="0"/>
              <a:t>Periodo </a:t>
            </a:r>
            <a:r>
              <a:rPr lang="es-ES" b="1" dirty="0" smtClean="0"/>
              <a:t>de incubación</a:t>
            </a:r>
            <a:r>
              <a:rPr lang="es-ES" dirty="0" smtClean="0"/>
              <a:t>: es variable porque dura entre 1 y 2 meses, aunque en la </a:t>
            </a:r>
            <a:r>
              <a:rPr lang="es-ES" dirty="0" err="1" smtClean="0"/>
              <a:t>giardiasis</a:t>
            </a:r>
            <a:r>
              <a:rPr lang="es-ES" dirty="0" smtClean="0"/>
              <a:t> es de 7 a 10 días. </a:t>
            </a:r>
            <a:endParaRPr lang="es-ES" dirty="0" smtClean="0"/>
          </a:p>
          <a:p>
            <a:endParaRPr lang="es-ES" dirty="0" smtClean="0"/>
          </a:p>
          <a:p>
            <a:r>
              <a:rPr lang="es-ES" b="1" dirty="0" smtClean="0"/>
              <a:t>El </a:t>
            </a:r>
            <a:r>
              <a:rPr lang="es-ES" b="1" dirty="0" smtClean="0"/>
              <a:t>periodo de transmisibilidad</a:t>
            </a:r>
            <a:r>
              <a:rPr lang="es-ES" dirty="0" smtClean="0"/>
              <a:t>: esta relacionada con la presencia de parásitos infectantes en el organismo. </a:t>
            </a:r>
            <a:endParaRPr lang="es-ES" dirty="0"/>
          </a:p>
        </p:txBody>
      </p:sp>
      <p:pic>
        <p:nvPicPr>
          <p:cNvPr id="7170" name="Picture 2" descr="https://www.cdc.gov/parasites/amebiasis/images/e_histolytica_787x362.jpg"/>
          <p:cNvPicPr>
            <a:picLocks noChangeAspect="1" noChangeArrowheads="1"/>
          </p:cNvPicPr>
          <p:nvPr/>
        </p:nvPicPr>
        <p:blipFill>
          <a:blip r:embed="rId2" cstate="print"/>
          <a:srcRect/>
          <a:stretch>
            <a:fillRect/>
          </a:stretch>
        </p:blipFill>
        <p:spPr bwMode="auto">
          <a:xfrm>
            <a:off x="1214414" y="3571876"/>
            <a:ext cx="6929486" cy="2472354"/>
          </a:xfrm>
          <a:prstGeom prst="rect">
            <a:avLst/>
          </a:prstGeom>
          <a:noFill/>
        </p:spPr>
      </p:pic>
    </p:spTree>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642910" y="1714488"/>
            <a:ext cx="7429552" cy="3970318"/>
          </a:xfrm>
          <a:prstGeom prst="rect">
            <a:avLst/>
          </a:prstGeom>
        </p:spPr>
        <p:txBody>
          <a:bodyPr wrap="square">
            <a:spAutoFit/>
          </a:bodyPr>
          <a:lstStyle/>
          <a:p>
            <a:pPr>
              <a:buFontTx/>
              <a:buChar char="-"/>
            </a:pPr>
            <a:r>
              <a:rPr lang="es-ES" b="1" dirty="0" smtClean="0"/>
              <a:t>Actividades </a:t>
            </a:r>
            <a:r>
              <a:rPr lang="es-ES" b="1" dirty="0" smtClean="0"/>
              <a:t>de promoción de salud</a:t>
            </a:r>
            <a:r>
              <a:rPr lang="es-ES" dirty="0" smtClean="0"/>
              <a:t>: educando a la población en materia de higiene personal relacionado con el lavado de las manos y de las verduras antes de ingerirlas, así como el uso de instalaciones sanitarias. </a:t>
            </a:r>
            <a:endParaRPr lang="es-ES" dirty="0" smtClean="0"/>
          </a:p>
          <a:p>
            <a:pPr>
              <a:buFontTx/>
              <a:buChar char="-"/>
            </a:pPr>
            <a:endParaRPr lang="es-ES" dirty="0" smtClean="0"/>
          </a:p>
          <a:p>
            <a:pPr>
              <a:buFontTx/>
              <a:buChar char="-"/>
            </a:pPr>
            <a:r>
              <a:rPr lang="es-ES" b="1" dirty="0" smtClean="0"/>
              <a:t>Acciones </a:t>
            </a:r>
            <a:r>
              <a:rPr lang="es-ES" b="1" dirty="0" smtClean="0"/>
              <a:t>preventivas</a:t>
            </a:r>
            <a:r>
              <a:rPr lang="es-ES" dirty="0" smtClean="0"/>
              <a:t>: para el control higiénico del ambiente como son: la protección de alimentos y el agua de consumo, así como la eliminación sanitaria de las excretas </a:t>
            </a:r>
            <a:endParaRPr lang="es-ES" dirty="0" smtClean="0"/>
          </a:p>
          <a:p>
            <a:pPr>
              <a:buFontTx/>
              <a:buChar char="-"/>
            </a:pPr>
            <a:endParaRPr lang="es-ES" dirty="0" smtClean="0"/>
          </a:p>
          <a:p>
            <a:pPr>
              <a:buFontTx/>
              <a:buChar char="-"/>
            </a:pPr>
            <a:r>
              <a:rPr lang="es-ES" b="1" dirty="0" smtClean="0"/>
              <a:t>Investigación </a:t>
            </a:r>
            <a:r>
              <a:rPr lang="es-ES" b="1" dirty="0" smtClean="0"/>
              <a:t>de contactos y de fuentes de infección </a:t>
            </a:r>
            <a:endParaRPr lang="es-ES" b="1" dirty="0" smtClean="0"/>
          </a:p>
          <a:p>
            <a:pPr>
              <a:buFontTx/>
              <a:buChar char="-"/>
            </a:pPr>
            <a:endParaRPr lang="es-ES" b="1" dirty="0" smtClean="0"/>
          </a:p>
          <a:p>
            <a:pPr>
              <a:buFontTx/>
              <a:buChar char="-"/>
            </a:pPr>
            <a:r>
              <a:rPr lang="es-ES" b="1" dirty="0" smtClean="0"/>
              <a:t>Notificación </a:t>
            </a:r>
            <a:r>
              <a:rPr lang="es-ES" b="1" dirty="0" smtClean="0"/>
              <a:t>de los casos </a:t>
            </a:r>
            <a:endParaRPr lang="es-ES" b="1" dirty="0" smtClean="0"/>
          </a:p>
          <a:p>
            <a:pPr>
              <a:buFontTx/>
              <a:buChar char="-"/>
            </a:pPr>
            <a:endParaRPr lang="es-ES" b="1" dirty="0" smtClean="0"/>
          </a:p>
          <a:p>
            <a:r>
              <a:rPr lang="es-ES" dirty="0" smtClean="0"/>
              <a:t>- </a:t>
            </a:r>
            <a:r>
              <a:rPr lang="es-ES" b="1" dirty="0" smtClean="0"/>
              <a:t>Tratamiento especifico de cada parasito intestinal </a:t>
            </a:r>
          </a:p>
        </p:txBody>
      </p:sp>
      <p:sp>
        <p:nvSpPr>
          <p:cNvPr id="11" name="10 Rectángulo"/>
          <p:cNvSpPr/>
          <p:nvPr/>
        </p:nvSpPr>
        <p:spPr>
          <a:xfrm>
            <a:off x="714348" y="1000108"/>
            <a:ext cx="2719014" cy="369332"/>
          </a:xfrm>
          <a:prstGeom prst="rect">
            <a:avLst/>
          </a:prstGeom>
        </p:spPr>
        <p:txBody>
          <a:bodyPr wrap="none">
            <a:spAutoFit/>
          </a:bodyPr>
          <a:lstStyle/>
          <a:p>
            <a:r>
              <a:rPr lang="es-ES" b="1" dirty="0" smtClean="0"/>
              <a:t>Medidas de control </a:t>
            </a:r>
            <a:endParaRPr lang="es-ES" dirty="0"/>
          </a:p>
        </p:txBody>
      </p:sp>
      <p:sp>
        <p:nvSpPr>
          <p:cNvPr id="12" name="11 Rectángulo"/>
          <p:cNvSpPr/>
          <p:nvPr/>
        </p:nvSpPr>
        <p:spPr>
          <a:xfrm>
            <a:off x="3929058" y="1071546"/>
            <a:ext cx="4754828" cy="369332"/>
          </a:xfrm>
          <a:prstGeom prst="rect">
            <a:avLst/>
          </a:prstGeom>
          <a:solidFill>
            <a:schemeClr val="bg1"/>
          </a:solidFill>
        </p:spPr>
        <p:txBody>
          <a:bodyPr wrap="none">
            <a:spAutoFit/>
          </a:bodyPr>
          <a:lstStyle/>
          <a:p>
            <a:r>
              <a:rPr lang="es-ES" b="1" dirty="0" smtClean="0"/>
              <a:t>Parasitismo o Parasitosis intestinal</a:t>
            </a:r>
          </a:p>
        </p:txBody>
      </p:sp>
      <p:sp>
        <p:nvSpPr>
          <p:cNvPr id="13" name="12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depositphotos.com/1744464/1431/v/950/depositphotos_14313511-Food-poisoning.jpg"/>
          <p:cNvPicPr>
            <a:picLocks noChangeAspect="1" noChangeArrowheads="1"/>
          </p:cNvPicPr>
          <p:nvPr/>
        </p:nvPicPr>
        <p:blipFill>
          <a:blip r:embed="rId2" cstate="print"/>
          <a:srcRect/>
          <a:stretch>
            <a:fillRect/>
          </a:stretch>
        </p:blipFill>
        <p:spPr bwMode="auto">
          <a:xfrm>
            <a:off x="3786182" y="2143116"/>
            <a:ext cx="4857752" cy="3238502"/>
          </a:xfrm>
          <a:prstGeom prst="rect">
            <a:avLst/>
          </a:prstGeom>
          <a:noFill/>
        </p:spPr>
      </p:pic>
      <p:sp>
        <p:nvSpPr>
          <p:cNvPr id="7" name="6 Rectángulo"/>
          <p:cNvSpPr/>
          <p:nvPr/>
        </p:nvSpPr>
        <p:spPr>
          <a:xfrm>
            <a:off x="500034" y="857232"/>
            <a:ext cx="5857900" cy="369332"/>
          </a:xfrm>
          <a:prstGeom prst="rect">
            <a:avLst/>
          </a:prstGeom>
          <a:solidFill>
            <a:schemeClr val="accent1">
              <a:lumMod val="20000"/>
              <a:lumOff val="80000"/>
            </a:schemeClr>
          </a:solidFill>
        </p:spPr>
        <p:txBody>
          <a:bodyPr wrap="square">
            <a:spAutoFit/>
          </a:bodyPr>
          <a:lstStyle/>
          <a:p>
            <a:r>
              <a:rPr lang="es-ES" b="1" dirty="0" smtClean="0"/>
              <a:t>Infecciones e intoxicaciones alimentarías </a:t>
            </a:r>
            <a:endParaRPr lang="es-ES" dirty="0"/>
          </a:p>
        </p:txBody>
      </p:sp>
      <p:sp>
        <p:nvSpPr>
          <p:cNvPr id="8" name="7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9" name="8 Rectángulo"/>
          <p:cNvSpPr/>
          <p:nvPr/>
        </p:nvSpPr>
        <p:spPr>
          <a:xfrm>
            <a:off x="500034" y="1285860"/>
            <a:ext cx="3214710" cy="2308324"/>
          </a:xfrm>
          <a:prstGeom prst="rect">
            <a:avLst/>
          </a:prstGeom>
          <a:solidFill>
            <a:schemeClr val="accent1">
              <a:lumMod val="20000"/>
              <a:lumOff val="80000"/>
            </a:schemeClr>
          </a:solidFill>
        </p:spPr>
        <p:txBody>
          <a:bodyPr wrap="square">
            <a:spAutoFit/>
          </a:bodyPr>
          <a:lstStyle/>
          <a:p>
            <a:r>
              <a:rPr lang="es-ES" dirty="0" smtClean="0"/>
              <a:t>Enfermedades que </a:t>
            </a:r>
            <a:r>
              <a:rPr lang="es-ES" dirty="0" smtClean="0"/>
              <a:t>se </a:t>
            </a:r>
            <a:r>
              <a:rPr lang="es-ES" dirty="0" smtClean="0"/>
              <a:t>adquieren </a:t>
            </a:r>
            <a:r>
              <a:rPr lang="es-ES" dirty="0" smtClean="0"/>
              <a:t>por el </a:t>
            </a:r>
            <a:r>
              <a:rPr lang="es-ES" dirty="0" smtClean="0"/>
              <a:t>consumo de alimentos </a:t>
            </a:r>
            <a:r>
              <a:rPr lang="es-ES" dirty="0" err="1" smtClean="0"/>
              <a:t>contaminadostambien</a:t>
            </a:r>
            <a:r>
              <a:rPr lang="es-ES" dirty="0" smtClean="0"/>
              <a:t> conocidas como </a:t>
            </a:r>
            <a:r>
              <a:rPr lang="es-ES" dirty="0" smtClean="0"/>
              <a:t>como enfermedades transmitidas por </a:t>
            </a:r>
            <a:r>
              <a:rPr lang="es-ES" dirty="0" smtClean="0"/>
              <a:t>alimentos (ETA). </a:t>
            </a:r>
            <a:endParaRPr lang="es-ES" dirty="0"/>
          </a:p>
        </p:txBody>
      </p:sp>
      <p:sp>
        <p:nvSpPr>
          <p:cNvPr id="10" name="9 Rectángulo"/>
          <p:cNvSpPr/>
          <p:nvPr/>
        </p:nvSpPr>
        <p:spPr>
          <a:xfrm>
            <a:off x="571472" y="3701197"/>
            <a:ext cx="3071834" cy="2585323"/>
          </a:xfrm>
          <a:prstGeom prst="rect">
            <a:avLst/>
          </a:prstGeom>
          <a:solidFill>
            <a:schemeClr val="accent1">
              <a:lumMod val="20000"/>
              <a:lumOff val="80000"/>
            </a:schemeClr>
          </a:solidFill>
        </p:spPr>
        <p:txBody>
          <a:bodyPr wrap="square">
            <a:spAutoFit/>
          </a:bodyPr>
          <a:lstStyle/>
          <a:p>
            <a:r>
              <a:rPr lang="es-ES" b="1" dirty="0" smtClean="0"/>
              <a:t>Las ETA pueden manifestarse</a:t>
            </a:r>
            <a:r>
              <a:rPr lang="es-ES" dirty="0" smtClean="0"/>
              <a:t>: </a:t>
            </a:r>
          </a:p>
          <a:p>
            <a:r>
              <a:rPr lang="es-ES" dirty="0" smtClean="0"/>
              <a:t>-Infecciones </a:t>
            </a:r>
            <a:r>
              <a:rPr lang="es-ES" dirty="0" smtClean="0"/>
              <a:t>transmitidas por alimentos </a:t>
            </a:r>
          </a:p>
          <a:p>
            <a:r>
              <a:rPr lang="es-ES" dirty="0" smtClean="0"/>
              <a:t>- </a:t>
            </a:r>
            <a:r>
              <a:rPr lang="es-ES" dirty="0" smtClean="0"/>
              <a:t>Intoxicaciones causadas por alimentos </a:t>
            </a:r>
          </a:p>
          <a:p>
            <a:r>
              <a:rPr lang="es-ES" dirty="0" smtClean="0"/>
              <a:t>-Toxiinfección </a:t>
            </a:r>
            <a:r>
              <a:rPr lang="es-ES" dirty="0" smtClean="0"/>
              <a:t>causada por alimentos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rimerosauxiliosgdl.files.wordpress.com/2011/12/intoxicacion-comida.jpg"/>
          <p:cNvPicPr>
            <a:picLocks noChangeAspect="1" noChangeArrowheads="1"/>
          </p:cNvPicPr>
          <p:nvPr/>
        </p:nvPicPr>
        <p:blipFill>
          <a:blip r:embed="rId2" cstate="print">
            <a:lum bright="40000"/>
          </a:blip>
          <a:srcRect/>
          <a:stretch>
            <a:fillRect/>
          </a:stretch>
        </p:blipFill>
        <p:spPr bwMode="auto">
          <a:xfrm>
            <a:off x="1857356" y="1357298"/>
            <a:ext cx="5929354" cy="4484387"/>
          </a:xfrm>
          <a:prstGeom prst="rect">
            <a:avLst/>
          </a:prstGeom>
          <a:noFill/>
        </p:spPr>
      </p:pic>
      <p:sp>
        <p:nvSpPr>
          <p:cNvPr id="7" name="6 Rectángulo"/>
          <p:cNvSpPr/>
          <p:nvPr/>
        </p:nvSpPr>
        <p:spPr>
          <a:xfrm>
            <a:off x="500034" y="857232"/>
            <a:ext cx="5857900" cy="369332"/>
          </a:xfrm>
          <a:prstGeom prst="rect">
            <a:avLst/>
          </a:prstGeom>
          <a:solidFill>
            <a:schemeClr val="accent1">
              <a:lumMod val="20000"/>
              <a:lumOff val="80000"/>
            </a:schemeClr>
          </a:solidFill>
        </p:spPr>
        <p:txBody>
          <a:bodyPr wrap="square">
            <a:spAutoFit/>
          </a:bodyPr>
          <a:lstStyle/>
          <a:p>
            <a:r>
              <a:rPr lang="es-ES" b="1" dirty="0" smtClean="0"/>
              <a:t>Infecciones e intoxicaciones alimentarías </a:t>
            </a:r>
            <a:endParaRPr lang="es-ES" dirty="0"/>
          </a:p>
        </p:txBody>
      </p:sp>
      <p:sp>
        <p:nvSpPr>
          <p:cNvPr id="8" name="7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6" name="5 Rectángulo"/>
          <p:cNvSpPr/>
          <p:nvPr/>
        </p:nvSpPr>
        <p:spPr>
          <a:xfrm>
            <a:off x="1000100" y="1214422"/>
            <a:ext cx="6357966" cy="2031325"/>
          </a:xfrm>
          <a:prstGeom prst="rect">
            <a:avLst/>
          </a:prstGeom>
          <a:ln>
            <a:solidFill>
              <a:schemeClr val="accent1"/>
            </a:solidFill>
          </a:ln>
        </p:spPr>
        <p:txBody>
          <a:bodyPr wrap="square">
            <a:spAutoFit/>
          </a:bodyPr>
          <a:lstStyle/>
          <a:p>
            <a:r>
              <a:rPr lang="es-ES" b="1" dirty="0" smtClean="0"/>
              <a:t>Infecciones transmitidas por alimentos </a:t>
            </a:r>
            <a:r>
              <a:rPr lang="es-ES" dirty="0" smtClean="0"/>
              <a:t>Enfermedades que resultan de la ingestión de alimentos que contiene microorganismo perjudiciales vivos </a:t>
            </a:r>
          </a:p>
          <a:p>
            <a:r>
              <a:rPr lang="es-ES" dirty="0" smtClean="0"/>
              <a:t>- Salmonelosis </a:t>
            </a:r>
          </a:p>
          <a:p>
            <a:r>
              <a:rPr lang="es-ES" dirty="0" smtClean="0"/>
              <a:t>- Hepatitis viral tipo A </a:t>
            </a:r>
          </a:p>
          <a:p>
            <a:r>
              <a:rPr lang="es-ES" dirty="0" smtClean="0"/>
              <a:t>- Toxoplasmosis </a:t>
            </a:r>
          </a:p>
        </p:txBody>
      </p:sp>
      <p:sp>
        <p:nvSpPr>
          <p:cNvPr id="11" name="10 Rectángulo"/>
          <p:cNvSpPr/>
          <p:nvPr/>
        </p:nvSpPr>
        <p:spPr>
          <a:xfrm>
            <a:off x="428596" y="3549568"/>
            <a:ext cx="4071966" cy="2308324"/>
          </a:xfrm>
          <a:prstGeom prst="rect">
            <a:avLst/>
          </a:prstGeom>
          <a:ln>
            <a:solidFill>
              <a:schemeClr val="accent1"/>
            </a:solidFill>
          </a:ln>
        </p:spPr>
        <p:txBody>
          <a:bodyPr wrap="square">
            <a:spAutoFit/>
          </a:bodyPr>
          <a:lstStyle/>
          <a:p>
            <a:r>
              <a:rPr lang="es-ES" b="1" dirty="0" smtClean="0"/>
              <a:t>Intoxicaciones alimentarías </a:t>
            </a:r>
            <a:r>
              <a:rPr lang="es-ES" b="1" dirty="0" smtClean="0"/>
              <a:t> </a:t>
            </a:r>
            <a:r>
              <a:rPr lang="es-ES" dirty="0" smtClean="0"/>
              <a:t>Por toxinas, </a:t>
            </a:r>
            <a:r>
              <a:rPr lang="es-ES" dirty="0" smtClean="0"/>
              <a:t>venenos de </a:t>
            </a:r>
            <a:r>
              <a:rPr lang="es-ES" dirty="0" smtClean="0"/>
              <a:t>bacterias, hongos u </a:t>
            </a:r>
            <a:r>
              <a:rPr lang="es-ES" dirty="0" smtClean="0"/>
              <a:t>otras sustancias químicas presentes en </a:t>
            </a:r>
            <a:r>
              <a:rPr lang="es-ES" dirty="0" smtClean="0"/>
              <a:t>el alimento </a:t>
            </a:r>
            <a:r>
              <a:rPr lang="es-ES" dirty="0" smtClean="0"/>
              <a:t>ingerido en cantidades que resultan toxicas </a:t>
            </a:r>
          </a:p>
          <a:p>
            <a:r>
              <a:rPr lang="es-ES" dirty="0" smtClean="0"/>
              <a:t>- Intoxicaciones estafilococias </a:t>
            </a:r>
          </a:p>
          <a:p>
            <a:r>
              <a:rPr lang="es-ES" dirty="0" smtClean="0"/>
              <a:t>- Producidas por hongos </a:t>
            </a:r>
          </a:p>
        </p:txBody>
      </p:sp>
      <p:sp>
        <p:nvSpPr>
          <p:cNvPr id="12" name="11 Rectángulo"/>
          <p:cNvSpPr/>
          <p:nvPr/>
        </p:nvSpPr>
        <p:spPr>
          <a:xfrm>
            <a:off x="4572000" y="3357562"/>
            <a:ext cx="4143404" cy="2862322"/>
          </a:xfrm>
          <a:prstGeom prst="rect">
            <a:avLst/>
          </a:prstGeom>
          <a:ln>
            <a:solidFill>
              <a:schemeClr val="accent1"/>
            </a:solidFill>
          </a:ln>
        </p:spPr>
        <p:txBody>
          <a:bodyPr wrap="square">
            <a:spAutoFit/>
          </a:bodyPr>
          <a:lstStyle/>
          <a:p>
            <a:r>
              <a:rPr lang="es-ES" b="1" dirty="0" smtClean="0"/>
              <a:t>Toxiinfección causada por alimentos </a:t>
            </a:r>
            <a:endParaRPr lang="es-ES" b="1" dirty="0" smtClean="0"/>
          </a:p>
          <a:p>
            <a:r>
              <a:rPr lang="es-ES" dirty="0" smtClean="0"/>
              <a:t>Enfermedad </a:t>
            </a:r>
            <a:r>
              <a:rPr lang="es-ES" dirty="0" smtClean="0"/>
              <a:t>que resulta de la ingestión de alimentos con cierta cantidad de microorganismos causantes de enfermedades de las cuales son capaces de producir y liberar toxinas una vez que son ingeridos como Ej. El cólera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idaynatura.com/wp-content/uploads/2010/08/intoxicacion_20alimentaria_small.jpg"/>
          <p:cNvPicPr>
            <a:picLocks noChangeAspect="1" noChangeArrowheads="1"/>
          </p:cNvPicPr>
          <p:nvPr/>
        </p:nvPicPr>
        <p:blipFill>
          <a:blip r:embed="rId2" cstate="print"/>
          <a:srcRect/>
          <a:stretch>
            <a:fillRect/>
          </a:stretch>
        </p:blipFill>
        <p:spPr bwMode="auto">
          <a:xfrm>
            <a:off x="4714876" y="1705284"/>
            <a:ext cx="4000528" cy="2495227"/>
          </a:xfrm>
          <a:prstGeom prst="rect">
            <a:avLst/>
          </a:prstGeom>
          <a:noFill/>
        </p:spPr>
      </p:pic>
      <p:sp>
        <p:nvSpPr>
          <p:cNvPr id="7" name="6 Rectángulo"/>
          <p:cNvSpPr/>
          <p:nvPr/>
        </p:nvSpPr>
        <p:spPr>
          <a:xfrm>
            <a:off x="500034" y="857232"/>
            <a:ext cx="5857900" cy="369332"/>
          </a:xfrm>
          <a:prstGeom prst="rect">
            <a:avLst/>
          </a:prstGeom>
          <a:solidFill>
            <a:schemeClr val="accent1">
              <a:lumMod val="20000"/>
              <a:lumOff val="80000"/>
            </a:schemeClr>
          </a:solidFill>
        </p:spPr>
        <p:txBody>
          <a:bodyPr wrap="square">
            <a:spAutoFit/>
          </a:bodyPr>
          <a:lstStyle/>
          <a:p>
            <a:r>
              <a:rPr lang="es-ES" b="1" dirty="0" smtClean="0"/>
              <a:t>Infecciones e intoxicaciones alimentarías </a:t>
            </a:r>
            <a:endParaRPr lang="es-ES" dirty="0"/>
          </a:p>
        </p:txBody>
      </p:sp>
      <p:sp>
        <p:nvSpPr>
          <p:cNvPr id="8" name="7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6" name="5 Rectángulo"/>
          <p:cNvSpPr/>
          <p:nvPr/>
        </p:nvSpPr>
        <p:spPr>
          <a:xfrm>
            <a:off x="1000100" y="1357298"/>
            <a:ext cx="6357966" cy="2585323"/>
          </a:xfrm>
          <a:prstGeom prst="rect">
            <a:avLst/>
          </a:prstGeom>
          <a:ln>
            <a:solidFill>
              <a:srgbClr val="FF0000"/>
            </a:solidFill>
          </a:ln>
        </p:spPr>
        <p:txBody>
          <a:bodyPr wrap="square">
            <a:spAutoFit/>
          </a:bodyPr>
          <a:lstStyle/>
          <a:p>
            <a:r>
              <a:rPr lang="es-ES" b="1" dirty="0" smtClean="0"/>
              <a:t>Intoxicación alimentaría por </a:t>
            </a:r>
            <a:r>
              <a:rPr lang="es-ES" b="1" dirty="0" smtClean="0"/>
              <a:t>estafilococos</a:t>
            </a:r>
          </a:p>
          <a:p>
            <a:endParaRPr lang="es-ES" dirty="0" smtClean="0"/>
          </a:p>
          <a:p>
            <a:r>
              <a:rPr lang="es-ES" dirty="0" smtClean="0"/>
              <a:t>-Es </a:t>
            </a:r>
            <a:r>
              <a:rPr lang="es-ES" dirty="0" smtClean="0"/>
              <a:t>las más frecuentes </a:t>
            </a:r>
          </a:p>
          <a:p>
            <a:r>
              <a:rPr lang="es-ES" dirty="0" smtClean="0"/>
              <a:t>- Es de comienzo brusco y a veces violento </a:t>
            </a:r>
          </a:p>
          <a:p>
            <a:r>
              <a:rPr lang="es-ES" dirty="0" smtClean="0"/>
              <a:t>- Nauseas </a:t>
            </a:r>
            <a:r>
              <a:rPr lang="es-ES" dirty="0" smtClean="0"/>
              <a:t>intensas </a:t>
            </a:r>
            <a:endParaRPr lang="es-ES" dirty="0" smtClean="0"/>
          </a:p>
          <a:p>
            <a:r>
              <a:rPr lang="es-ES" dirty="0" smtClean="0"/>
              <a:t>- Cólicos </a:t>
            </a:r>
          </a:p>
          <a:p>
            <a:r>
              <a:rPr lang="es-ES" dirty="0" smtClean="0"/>
              <a:t>- Vómitos </a:t>
            </a:r>
          </a:p>
          <a:p>
            <a:r>
              <a:rPr lang="es-ES" dirty="0" smtClean="0"/>
              <a:t>- Postración </a:t>
            </a:r>
          </a:p>
          <a:p>
            <a:r>
              <a:rPr lang="es-ES" dirty="0" smtClean="0"/>
              <a:t>- </a:t>
            </a:r>
            <a:r>
              <a:rPr lang="es-ES" dirty="0" smtClean="0"/>
              <a:t>Diarrea </a:t>
            </a:r>
            <a:endParaRPr lang="es-ES" dirty="0" smtClean="0"/>
          </a:p>
        </p:txBody>
      </p:sp>
      <p:sp>
        <p:nvSpPr>
          <p:cNvPr id="9" name="8 Rectángulo"/>
          <p:cNvSpPr/>
          <p:nvPr/>
        </p:nvSpPr>
        <p:spPr>
          <a:xfrm>
            <a:off x="2357422" y="4143380"/>
            <a:ext cx="4572000" cy="1754326"/>
          </a:xfrm>
          <a:prstGeom prst="rect">
            <a:avLst/>
          </a:prstGeom>
          <a:ln>
            <a:solidFill>
              <a:srgbClr val="FF0000"/>
            </a:solidFill>
          </a:ln>
        </p:spPr>
        <p:txBody>
          <a:bodyPr>
            <a:spAutoFit/>
          </a:bodyPr>
          <a:lstStyle/>
          <a:p>
            <a:pPr algn="ctr"/>
            <a:r>
              <a:rPr lang="es-ES" dirty="0" smtClean="0"/>
              <a:t>Los síntomas se manifiestan entre 30min y 8 horas después de ingerir el </a:t>
            </a:r>
            <a:r>
              <a:rPr lang="es-ES" dirty="0" smtClean="0"/>
              <a:t>alimento, </a:t>
            </a:r>
            <a:r>
              <a:rPr lang="es-ES" dirty="0" smtClean="0"/>
              <a:t>por lo regular es de 2 y </a:t>
            </a:r>
            <a:r>
              <a:rPr lang="es-ES" dirty="0" smtClean="0"/>
              <a:t>4 horas</a:t>
            </a:r>
            <a:r>
              <a:rPr lang="es-ES" dirty="0" smtClean="0"/>
              <a:t>. Se produce por la ingestión de alimentos que contiene toxinas estafilococias. </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00034" y="987966"/>
            <a:ext cx="5857900" cy="369332"/>
          </a:xfrm>
          <a:prstGeom prst="rect">
            <a:avLst/>
          </a:prstGeom>
          <a:solidFill>
            <a:schemeClr val="accent1">
              <a:lumMod val="20000"/>
              <a:lumOff val="80000"/>
            </a:schemeClr>
          </a:solidFill>
        </p:spPr>
        <p:txBody>
          <a:bodyPr wrap="square">
            <a:spAutoFit/>
          </a:bodyPr>
          <a:lstStyle/>
          <a:p>
            <a:r>
              <a:rPr lang="es-ES" b="1" dirty="0" smtClean="0"/>
              <a:t>Infecciones e intoxicaciones alimentarías </a:t>
            </a:r>
            <a:endParaRPr lang="es-ES" dirty="0"/>
          </a:p>
        </p:txBody>
      </p:sp>
      <p:sp>
        <p:nvSpPr>
          <p:cNvPr id="8" name="7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6" name="5 Rectángulo"/>
          <p:cNvSpPr/>
          <p:nvPr/>
        </p:nvSpPr>
        <p:spPr>
          <a:xfrm>
            <a:off x="428596" y="2143116"/>
            <a:ext cx="8143932" cy="2862322"/>
          </a:xfrm>
          <a:prstGeom prst="rect">
            <a:avLst/>
          </a:prstGeom>
          <a:ln>
            <a:solidFill>
              <a:srgbClr val="FF0000"/>
            </a:solidFill>
          </a:ln>
        </p:spPr>
        <p:txBody>
          <a:bodyPr wrap="square">
            <a:spAutoFit/>
          </a:bodyPr>
          <a:lstStyle/>
          <a:p>
            <a:r>
              <a:rPr lang="es-ES" b="1" dirty="0" smtClean="0"/>
              <a:t>Agente </a:t>
            </a:r>
            <a:r>
              <a:rPr lang="es-ES" b="1" dirty="0" smtClean="0"/>
              <a:t>infeccioso</a:t>
            </a:r>
            <a:r>
              <a:rPr lang="es-ES" dirty="0" smtClean="0"/>
              <a:t>: </a:t>
            </a:r>
            <a:r>
              <a:rPr lang="es-ES" dirty="0" err="1" smtClean="0"/>
              <a:t>enterotoxinas</a:t>
            </a:r>
            <a:r>
              <a:rPr lang="es-ES" dirty="0" smtClean="0"/>
              <a:t> de estafilococos </a:t>
            </a:r>
            <a:r>
              <a:rPr lang="es-ES" dirty="0" err="1" smtClean="0"/>
              <a:t>aureus</a:t>
            </a:r>
            <a:r>
              <a:rPr lang="es-ES" dirty="0" smtClean="0"/>
              <a:t> (toxinas termoestables) </a:t>
            </a:r>
            <a:endParaRPr lang="es-ES" dirty="0" smtClean="0"/>
          </a:p>
          <a:p>
            <a:r>
              <a:rPr lang="es-ES" b="1" dirty="0" smtClean="0"/>
              <a:t>Reservorio</a:t>
            </a:r>
            <a:r>
              <a:rPr lang="es-ES" dirty="0" smtClean="0"/>
              <a:t>: seres humano </a:t>
            </a:r>
            <a:endParaRPr lang="es-ES" dirty="0" smtClean="0"/>
          </a:p>
          <a:p>
            <a:r>
              <a:rPr lang="es-ES" b="1" dirty="0" smtClean="0"/>
              <a:t>Puerta </a:t>
            </a:r>
            <a:r>
              <a:rPr lang="es-ES" b="1" dirty="0" smtClean="0"/>
              <a:t>de salida</a:t>
            </a:r>
            <a:r>
              <a:rPr lang="es-ES" dirty="0" smtClean="0"/>
              <a:t>: mucosa y piel del </a:t>
            </a:r>
            <a:r>
              <a:rPr lang="es-ES" dirty="0" smtClean="0"/>
              <a:t>reservorio</a:t>
            </a:r>
          </a:p>
          <a:p>
            <a:r>
              <a:rPr lang="es-ES" b="1" dirty="0" smtClean="0"/>
              <a:t>Vías </a:t>
            </a:r>
            <a:r>
              <a:rPr lang="es-ES" b="1" dirty="0" smtClean="0"/>
              <a:t>de transmisión</a:t>
            </a:r>
            <a:r>
              <a:rPr lang="es-ES" dirty="0" smtClean="0"/>
              <a:t>: digestiva </a:t>
            </a:r>
            <a:endParaRPr lang="es-ES" dirty="0" smtClean="0"/>
          </a:p>
          <a:p>
            <a:r>
              <a:rPr lang="es-ES" b="1" dirty="0" smtClean="0"/>
              <a:t>Puerta </a:t>
            </a:r>
            <a:r>
              <a:rPr lang="es-ES" b="1" dirty="0" smtClean="0"/>
              <a:t>de entrada</a:t>
            </a:r>
            <a:r>
              <a:rPr lang="es-ES" dirty="0" smtClean="0"/>
              <a:t>: boca de seres </a:t>
            </a:r>
            <a:r>
              <a:rPr lang="es-ES" dirty="0" smtClean="0"/>
              <a:t>humanos</a:t>
            </a:r>
          </a:p>
          <a:p>
            <a:r>
              <a:rPr lang="es-ES" b="1" dirty="0" smtClean="0"/>
              <a:t>Huésped </a:t>
            </a:r>
            <a:r>
              <a:rPr lang="es-ES" b="1" dirty="0" smtClean="0"/>
              <a:t>susceptible</a:t>
            </a:r>
            <a:r>
              <a:rPr lang="es-ES" dirty="0" smtClean="0"/>
              <a:t>: hombre </a:t>
            </a:r>
            <a:r>
              <a:rPr lang="es-ES" dirty="0" smtClean="0"/>
              <a:t>sano</a:t>
            </a:r>
          </a:p>
          <a:p>
            <a:r>
              <a:rPr lang="es-ES" b="1" dirty="0" smtClean="0"/>
              <a:t>Periodo </a:t>
            </a:r>
            <a:r>
              <a:rPr lang="es-ES" b="1" dirty="0" smtClean="0"/>
              <a:t>de incubación</a:t>
            </a:r>
            <a:r>
              <a:rPr lang="es-ES" dirty="0" smtClean="0"/>
              <a:t>: ½ horas a 8 </a:t>
            </a:r>
            <a:r>
              <a:rPr lang="es-ES" dirty="0" smtClean="0"/>
              <a:t>horas, promedio </a:t>
            </a:r>
            <a:r>
              <a:rPr lang="es-ES" dirty="0" smtClean="0"/>
              <a:t>2 a 4 </a:t>
            </a:r>
            <a:r>
              <a:rPr lang="es-ES" dirty="0" smtClean="0"/>
              <a:t>horas </a:t>
            </a:r>
          </a:p>
          <a:p>
            <a:r>
              <a:rPr lang="es-ES" b="1" dirty="0" smtClean="0"/>
              <a:t>Periodo </a:t>
            </a:r>
            <a:r>
              <a:rPr lang="es-ES" b="1" dirty="0" smtClean="0"/>
              <a:t>de transmisibilidad</a:t>
            </a:r>
            <a:r>
              <a:rPr lang="es-ES" dirty="0" smtClean="0"/>
              <a:t>: no es aplicable ya no se transmite de personas a </a:t>
            </a:r>
            <a:r>
              <a:rPr lang="es-ES" dirty="0" smtClean="0"/>
              <a:t>personas.</a:t>
            </a:r>
            <a:endParaRPr lang="es-ES" dirty="0" smtClean="0"/>
          </a:p>
        </p:txBody>
      </p:sp>
      <p:sp>
        <p:nvSpPr>
          <p:cNvPr id="10" name="9 Rectángulo"/>
          <p:cNvSpPr/>
          <p:nvPr/>
        </p:nvSpPr>
        <p:spPr>
          <a:xfrm>
            <a:off x="5715008" y="1488032"/>
            <a:ext cx="2858475" cy="369332"/>
          </a:xfrm>
          <a:prstGeom prst="rect">
            <a:avLst/>
          </a:prstGeom>
          <a:solidFill>
            <a:schemeClr val="accent1">
              <a:lumMod val="20000"/>
              <a:lumOff val="80000"/>
            </a:schemeClr>
          </a:solidFill>
        </p:spPr>
        <p:txBody>
          <a:bodyPr wrap="none">
            <a:spAutoFit/>
          </a:bodyPr>
          <a:lstStyle/>
          <a:p>
            <a:r>
              <a:rPr lang="es-ES" dirty="0" smtClean="0"/>
              <a:t>Cadena epidemiológica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undacionrural.org.ar/sites/default/files/enfermedades4.gif"/>
          <p:cNvPicPr>
            <a:picLocks noChangeAspect="1" noChangeArrowheads="1"/>
          </p:cNvPicPr>
          <p:nvPr/>
        </p:nvPicPr>
        <p:blipFill>
          <a:blip r:embed="rId2" cstate="print"/>
          <a:srcRect/>
          <a:stretch>
            <a:fillRect/>
          </a:stretch>
        </p:blipFill>
        <p:spPr bwMode="auto">
          <a:xfrm>
            <a:off x="3929058" y="2143116"/>
            <a:ext cx="4572006" cy="3223850"/>
          </a:xfrm>
          <a:prstGeom prst="rect">
            <a:avLst/>
          </a:prstGeom>
          <a:noFill/>
        </p:spPr>
      </p:pic>
      <p:sp>
        <p:nvSpPr>
          <p:cNvPr id="7" name="6 Rectángulo"/>
          <p:cNvSpPr/>
          <p:nvPr/>
        </p:nvSpPr>
        <p:spPr>
          <a:xfrm>
            <a:off x="500034" y="987966"/>
            <a:ext cx="5857900" cy="369332"/>
          </a:xfrm>
          <a:prstGeom prst="rect">
            <a:avLst/>
          </a:prstGeom>
          <a:solidFill>
            <a:schemeClr val="accent1">
              <a:lumMod val="20000"/>
              <a:lumOff val="80000"/>
            </a:schemeClr>
          </a:solidFill>
        </p:spPr>
        <p:txBody>
          <a:bodyPr wrap="square">
            <a:spAutoFit/>
          </a:bodyPr>
          <a:lstStyle/>
          <a:p>
            <a:r>
              <a:rPr lang="es-ES" b="1" dirty="0" smtClean="0"/>
              <a:t>Infecciones e intoxicaciones alimentarías </a:t>
            </a:r>
            <a:endParaRPr lang="es-ES" dirty="0"/>
          </a:p>
        </p:txBody>
      </p:sp>
      <p:sp>
        <p:nvSpPr>
          <p:cNvPr id="8" name="7 Rectángulo"/>
          <p:cNvSpPr/>
          <p:nvPr/>
        </p:nvSpPr>
        <p:spPr>
          <a:xfrm>
            <a:off x="3286116" y="500042"/>
            <a:ext cx="554746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
        <p:nvSpPr>
          <p:cNvPr id="6" name="5 Rectángulo"/>
          <p:cNvSpPr/>
          <p:nvPr/>
        </p:nvSpPr>
        <p:spPr>
          <a:xfrm>
            <a:off x="571472" y="2143116"/>
            <a:ext cx="3143272" cy="2862322"/>
          </a:xfrm>
          <a:prstGeom prst="rect">
            <a:avLst/>
          </a:prstGeom>
          <a:ln>
            <a:solidFill>
              <a:srgbClr val="FF0000"/>
            </a:solidFill>
          </a:ln>
        </p:spPr>
        <p:txBody>
          <a:bodyPr wrap="square">
            <a:spAutoFit/>
          </a:bodyPr>
          <a:lstStyle/>
          <a:p>
            <a:r>
              <a:rPr lang="es-ES" b="1" dirty="0" smtClean="0"/>
              <a:t>Medidas de control </a:t>
            </a:r>
          </a:p>
          <a:p>
            <a:r>
              <a:rPr lang="es-ES" dirty="0" smtClean="0"/>
              <a:t>- Higiene de alimentos </a:t>
            </a:r>
          </a:p>
          <a:p>
            <a:r>
              <a:rPr lang="es-ES" dirty="0" smtClean="0"/>
              <a:t>- Elaboración </a:t>
            </a:r>
          </a:p>
          <a:p>
            <a:r>
              <a:rPr lang="es-ES" dirty="0" smtClean="0"/>
              <a:t>- Manipulación </a:t>
            </a:r>
          </a:p>
          <a:p>
            <a:r>
              <a:rPr lang="es-ES" dirty="0" smtClean="0"/>
              <a:t>- Conservación </a:t>
            </a:r>
          </a:p>
          <a:p>
            <a:r>
              <a:rPr lang="es-ES" dirty="0" smtClean="0"/>
              <a:t>- Transporte </a:t>
            </a:r>
          </a:p>
          <a:p>
            <a:r>
              <a:rPr lang="es-ES" dirty="0" smtClean="0"/>
              <a:t>- Presentación </a:t>
            </a:r>
          </a:p>
          <a:p>
            <a:r>
              <a:rPr lang="es-ES" dirty="0" smtClean="0"/>
              <a:t>- Estas medidas se aplican en brotes no aislados </a:t>
            </a:r>
          </a:p>
        </p:txBody>
      </p:sp>
      <p:sp>
        <p:nvSpPr>
          <p:cNvPr id="10" name="9 Rectángulo"/>
          <p:cNvSpPr/>
          <p:nvPr/>
        </p:nvSpPr>
        <p:spPr>
          <a:xfrm>
            <a:off x="5715008" y="1488032"/>
            <a:ext cx="2858475" cy="369332"/>
          </a:xfrm>
          <a:prstGeom prst="rect">
            <a:avLst/>
          </a:prstGeom>
          <a:solidFill>
            <a:schemeClr val="accent1">
              <a:lumMod val="20000"/>
              <a:lumOff val="80000"/>
            </a:schemeClr>
          </a:solidFill>
        </p:spPr>
        <p:txBody>
          <a:bodyPr wrap="none">
            <a:spAutoFit/>
          </a:bodyPr>
          <a:lstStyle/>
          <a:p>
            <a:r>
              <a:rPr lang="es-ES" dirty="0" smtClean="0"/>
              <a:t>Cadena epidemiológica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487320" y="1380168"/>
            <a:ext cx="4870894" cy="1477328"/>
          </a:xfrm>
          <a:prstGeom prst="rect">
            <a:avLst/>
          </a:prstGeom>
          <a:solidFill>
            <a:schemeClr val="tx2">
              <a:lumMod val="10000"/>
              <a:lumOff val="90000"/>
            </a:schemeClr>
          </a:solidFill>
        </p:spPr>
        <p:txBody>
          <a:bodyPr wrap="square">
            <a:spAutoFit/>
          </a:bodyPr>
          <a:lstStyle/>
          <a:p>
            <a:r>
              <a:rPr lang="es-ES" b="1" dirty="0" smtClean="0"/>
              <a:t> La Diarrea</a:t>
            </a:r>
          </a:p>
          <a:p>
            <a:r>
              <a:rPr lang="es-ES" dirty="0" smtClean="0"/>
              <a:t>aumento brusco en el número de deposiciones, un aumento en el número usual en el volumen de deposiciones, y un cambio en su consistencia.</a:t>
            </a:r>
            <a:endParaRPr lang="es-VE" dirty="0" smtClean="0"/>
          </a:p>
        </p:txBody>
      </p:sp>
      <p:sp>
        <p:nvSpPr>
          <p:cNvPr id="9" name="8 Rectángulo"/>
          <p:cNvSpPr/>
          <p:nvPr/>
        </p:nvSpPr>
        <p:spPr>
          <a:xfrm>
            <a:off x="3571900" y="3255063"/>
            <a:ext cx="4572000" cy="2031325"/>
          </a:xfrm>
          <a:prstGeom prst="rect">
            <a:avLst/>
          </a:prstGeom>
          <a:solidFill>
            <a:schemeClr val="bg2"/>
          </a:solidFill>
        </p:spPr>
        <p:txBody>
          <a:bodyPr>
            <a:spAutoFit/>
          </a:bodyPr>
          <a:lstStyle/>
          <a:p>
            <a:pPr algn="ctr"/>
            <a:r>
              <a:rPr lang="es-ES" dirty="0" smtClean="0"/>
              <a:t>En Latinoamérica constituye una d las tres primeras causas de muerte en atenciones médicas por esta causa, factores como el agua, saneamiento el hacinamiento y la mal nutrición favorecen la frecuencia, diseminación y gravedad de las diarreas. </a:t>
            </a:r>
            <a:endParaRPr lang="es-ES" dirty="0"/>
          </a:p>
        </p:txBody>
      </p:sp>
      <p:sp>
        <p:nvSpPr>
          <p:cNvPr id="10" name="9 Rectángulo"/>
          <p:cNvSpPr/>
          <p:nvPr/>
        </p:nvSpPr>
        <p:spPr>
          <a:xfrm>
            <a:off x="2786050" y="500042"/>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pic>
        <p:nvPicPr>
          <p:cNvPr id="33794" name="Picture 2" descr="http://sprites.comohacerpara.com/img/03368g-actuar-caso-diarrea-ninos.jpg"/>
          <p:cNvPicPr>
            <a:picLocks noChangeAspect="1" noChangeArrowheads="1"/>
          </p:cNvPicPr>
          <p:nvPr/>
        </p:nvPicPr>
        <p:blipFill>
          <a:blip r:embed="rId2" cstate="print"/>
          <a:srcRect l="26667" r="23808"/>
          <a:stretch>
            <a:fillRect/>
          </a:stretch>
        </p:blipFill>
        <p:spPr bwMode="auto">
          <a:xfrm>
            <a:off x="500034" y="1357298"/>
            <a:ext cx="2918799" cy="3929090"/>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g.scoop.it/slugpAaZVoWBHL7IKYuhHzl72eJkfbmt4t8yenImKBVvK0kTmF0xjctABnaLJIm9"/>
          <p:cNvPicPr>
            <a:picLocks noChangeAspect="1" noChangeArrowheads="1"/>
          </p:cNvPicPr>
          <p:nvPr/>
        </p:nvPicPr>
        <p:blipFill>
          <a:blip r:embed="rId2" cstate="print"/>
          <a:srcRect/>
          <a:stretch>
            <a:fillRect/>
          </a:stretch>
        </p:blipFill>
        <p:spPr bwMode="auto">
          <a:xfrm>
            <a:off x="714348" y="1428736"/>
            <a:ext cx="4214842" cy="4502907"/>
          </a:xfrm>
          <a:prstGeom prst="rect">
            <a:avLst/>
          </a:prstGeom>
          <a:noFill/>
        </p:spPr>
      </p:pic>
      <p:sp>
        <p:nvSpPr>
          <p:cNvPr id="7" name="6 Rectángulo"/>
          <p:cNvSpPr/>
          <p:nvPr/>
        </p:nvSpPr>
        <p:spPr>
          <a:xfrm>
            <a:off x="5000628" y="1428736"/>
            <a:ext cx="3500462" cy="3139321"/>
          </a:xfrm>
          <a:prstGeom prst="rect">
            <a:avLst/>
          </a:prstGeom>
          <a:solidFill>
            <a:schemeClr val="bg1"/>
          </a:solidFill>
        </p:spPr>
        <p:txBody>
          <a:bodyPr wrap="square">
            <a:spAutoFit/>
          </a:bodyPr>
          <a:lstStyle/>
          <a:p>
            <a:r>
              <a:rPr lang="es-ES" b="1" dirty="0" smtClean="0"/>
              <a:t>Agente etiológico: </a:t>
            </a:r>
            <a:r>
              <a:rPr lang="es-ES" dirty="0" smtClean="0"/>
              <a:t>más frecuentes: los virus, las bacterias y los protozoos intestinales. Dentro de los virus se encuentran: </a:t>
            </a:r>
          </a:p>
          <a:p>
            <a:r>
              <a:rPr lang="es-ES" dirty="0" smtClean="0"/>
              <a:t>- Rota virus. </a:t>
            </a:r>
          </a:p>
          <a:p>
            <a:r>
              <a:rPr lang="es-ES" dirty="0" smtClean="0"/>
              <a:t>- Adenovirus. </a:t>
            </a:r>
          </a:p>
          <a:p>
            <a:r>
              <a:rPr lang="es-ES" dirty="0" smtClean="0"/>
              <a:t>- Entero virus. </a:t>
            </a:r>
          </a:p>
          <a:p>
            <a:r>
              <a:rPr lang="es-ES" dirty="0" smtClean="0"/>
              <a:t>- </a:t>
            </a:r>
            <a:r>
              <a:rPr lang="es-ES" dirty="0" err="1" smtClean="0"/>
              <a:t>Estrovirus</a:t>
            </a:r>
            <a:r>
              <a:rPr lang="es-ES" dirty="0" smtClean="0"/>
              <a:t>. </a:t>
            </a:r>
          </a:p>
          <a:p>
            <a:r>
              <a:rPr lang="es-ES" dirty="0" smtClean="0"/>
              <a:t>- </a:t>
            </a:r>
            <a:r>
              <a:rPr lang="es-ES" dirty="0" err="1" smtClean="0"/>
              <a:t>Calcivirus</a:t>
            </a:r>
            <a:r>
              <a:rPr lang="es-ES" dirty="0" smtClean="0"/>
              <a:t>. </a:t>
            </a:r>
          </a:p>
          <a:p>
            <a:r>
              <a:rPr lang="es-ES" dirty="0" smtClean="0"/>
              <a:t>- Agente </a:t>
            </a:r>
            <a:r>
              <a:rPr lang="es-ES" dirty="0" err="1" smtClean="0"/>
              <a:t>Norwolk</a:t>
            </a:r>
            <a:r>
              <a:rPr lang="es-ES" dirty="0" smtClean="0"/>
              <a:t>. </a:t>
            </a:r>
          </a:p>
        </p:txBody>
      </p:sp>
      <p:sp>
        <p:nvSpPr>
          <p:cNvPr id="10" name="9 Rectángulo"/>
          <p:cNvSpPr/>
          <p:nvPr/>
        </p:nvSpPr>
        <p:spPr>
          <a:xfrm>
            <a:off x="785786" y="1000108"/>
            <a:ext cx="1104060" cy="369332"/>
          </a:xfrm>
          <a:prstGeom prst="rect">
            <a:avLst/>
          </a:prstGeom>
          <a:solidFill>
            <a:schemeClr val="tx2">
              <a:lumMod val="10000"/>
              <a:lumOff val="90000"/>
            </a:schemeClr>
          </a:solidFill>
        </p:spPr>
        <p:txBody>
          <a:bodyPr wrap="square">
            <a:spAutoFit/>
          </a:bodyPr>
          <a:lstStyle/>
          <a:p>
            <a:pPr algn="ctr"/>
            <a:r>
              <a:rPr lang="es-VE" b="1" dirty="0" smtClean="0"/>
              <a:t>EDA</a:t>
            </a:r>
            <a:endParaRPr lang="es-ES" b="1" dirty="0"/>
          </a:p>
        </p:txBody>
      </p:sp>
      <p:sp>
        <p:nvSpPr>
          <p:cNvPr id="8" name="7 Rectángulo"/>
          <p:cNvSpPr/>
          <p:nvPr/>
        </p:nvSpPr>
        <p:spPr>
          <a:xfrm>
            <a:off x="5500694" y="857232"/>
            <a:ext cx="3214710" cy="369332"/>
          </a:xfrm>
          <a:prstGeom prst="rect">
            <a:avLst/>
          </a:prstGeom>
          <a:solidFill>
            <a:schemeClr val="bg2"/>
          </a:solidFill>
        </p:spPr>
        <p:txBody>
          <a:bodyPr wrap="square">
            <a:spAutoFit/>
          </a:bodyPr>
          <a:lstStyle/>
          <a:p>
            <a:r>
              <a:rPr lang="es-ES" b="1" dirty="0" smtClean="0"/>
              <a:t>Cadena epidemiológica </a:t>
            </a:r>
            <a:endParaRPr lang="es-ES" dirty="0"/>
          </a:p>
        </p:txBody>
      </p:sp>
      <p:sp>
        <p:nvSpPr>
          <p:cNvPr id="9" name="8 Rectángulo"/>
          <p:cNvSpPr/>
          <p:nvPr/>
        </p:nvSpPr>
        <p:spPr>
          <a:xfrm>
            <a:off x="1000100" y="4643446"/>
            <a:ext cx="2143124" cy="1200329"/>
          </a:xfrm>
          <a:prstGeom prst="rect">
            <a:avLst/>
          </a:prstGeom>
          <a:solidFill>
            <a:schemeClr val="bg2"/>
          </a:solidFill>
        </p:spPr>
        <p:txBody>
          <a:bodyPr wrap="square">
            <a:spAutoFit/>
          </a:bodyPr>
          <a:lstStyle/>
          <a:p>
            <a:r>
              <a:rPr lang="es-ES" b="1" dirty="0" smtClean="0"/>
              <a:t>Bacterias:</a:t>
            </a:r>
          </a:p>
          <a:p>
            <a:r>
              <a:rPr lang="es-ES" dirty="0" smtClean="0"/>
              <a:t>- </a:t>
            </a:r>
            <a:r>
              <a:rPr lang="es-ES" dirty="0" err="1" smtClean="0"/>
              <a:t>Echericha</a:t>
            </a:r>
            <a:r>
              <a:rPr lang="es-ES" dirty="0" smtClean="0"/>
              <a:t> </a:t>
            </a:r>
            <a:r>
              <a:rPr lang="es-ES" dirty="0" err="1" smtClean="0"/>
              <a:t>coli</a:t>
            </a:r>
            <a:r>
              <a:rPr lang="es-ES" dirty="0" smtClean="0"/>
              <a:t>. </a:t>
            </a:r>
          </a:p>
          <a:p>
            <a:r>
              <a:rPr lang="es-ES" dirty="0" smtClean="0"/>
              <a:t>- </a:t>
            </a:r>
            <a:r>
              <a:rPr lang="es-ES" dirty="0" err="1" smtClean="0"/>
              <a:t>Salmonelas</a:t>
            </a:r>
            <a:r>
              <a:rPr lang="es-ES" dirty="0" smtClean="0"/>
              <a:t>. </a:t>
            </a:r>
          </a:p>
          <a:p>
            <a:r>
              <a:rPr lang="es-ES" dirty="0" smtClean="0"/>
              <a:t>- </a:t>
            </a:r>
            <a:r>
              <a:rPr lang="es-ES" dirty="0" err="1" smtClean="0"/>
              <a:t>Shigella</a:t>
            </a:r>
            <a:r>
              <a:rPr lang="es-ES" dirty="0" smtClean="0"/>
              <a:t>. </a:t>
            </a:r>
          </a:p>
        </p:txBody>
      </p:sp>
      <p:sp>
        <p:nvSpPr>
          <p:cNvPr id="11" name="10 Rectángulo"/>
          <p:cNvSpPr/>
          <p:nvPr/>
        </p:nvSpPr>
        <p:spPr>
          <a:xfrm>
            <a:off x="3929058" y="4714884"/>
            <a:ext cx="4572000" cy="923330"/>
          </a:xfrm>
          <a:prstGeom prst="rect">
            <a:avLst/>
          </a:prstGeom>
          <a:solidFill>
            <a:schemeClr val="bg2"/>
          </a:solidFill>
        </p:spPr>
        <p:txBody>
          <a:bodyPr>
            <a:spAutoFit/>
          </a:bodyPr>
          <a:lstStyle/>
          <a:p>
            <a:r>
              <a:rPr lang="es-ES" b="1" dirty="0" smtClean="0"/>
              <a:t>Protozoos : </a:t>
            </a:r>
          </a:p>
          <a:p>
            <a:r>
              <a:rPr lang="es-ES" dirty="0" smtClean="0"/>
              <a:t>- </a:t>
            </a:r>
            <a:r>
              <a:rPr lang="es-ES" dirty="0" err="1" smtClean="0"/>
              <a:t>giardias</a:t>
            </a:r>
            <a:r>
              <a:rPr lang="es-ES" dirty="0" smtClean="0"/>
              <a:t>. </a:t>
            </a:r>
          </a:p>
          <a:p>
            <a:r>
              <a:rPr lang="es-ES" dirty="0" smtClean="0"/>
              <a:t>- </a:t>
            </a:r>
            <a:r>
              <a:rPr lang="es-ES" dirty="0" err="1" smtClean="0"/>
              <a:t>entamoeba</a:t>
            </a:r>
            <a:r>
              <a:rPr lang="es-ES" dirty="0" smtClean="0"/>
              <a:t> </a:t>
            </a:r>
            <a:r>
              <a:rPr lang="es-ES" dirty="0" err="1" smtClean="0"/>
              <a:t>histolítica</a:t>
            </a:r>
            <a:r>
              <a:rPr lang="es-ES" dirty="0" smtClean="0"/>
              <a:t> (amebas) </a:t>
            </a:r>
          </a:p>
        </p:txBody>
      </p:sp>
      <p:sp>
        <p:nvSpPr>
          <p:cNvPr id="12" name="11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2.bp.blogspot.com/-ecuiLFA5Zd4/VcM6HjI8xTI/AAAAAAAABiM/Ug2ejbUXTMQ/s1600/Ascaris%2B%25281%2529.jpg"/>
          <p:cNvPicPr>
            <a:picLocks noChangeAspect="1" noChangeArrowheads="1"/>
          </p:cNvPicPr>
          <p:nvPr/>
        </p:nvPicPr>
        <p:blipFill>
          <a:blip r:embed="rId2" cstate="print"/>
          <a:srcRect/>
          <a:stretch>
            <a:fillRect/>
          </a:stretch>
        </p:blipFill>
        <p:spPr bwMode="auto">
          <a:xfrm>
            <a:off x="571472" y="1643050"/>
            <a:ext cx="3786214" cy="2836007"/>
          </a:xfrm>
          <a:prstGeom prst="rect">
            <a:avLst/>
          </a:prstGeom>
          <a:noFill/>
        </p:spPr>
      </p:pic>
      <p:sp>
        <p:nvSpPr>
          <p:cNvPr id="8" name="7 Rectángulo"/>
          <p:cNvSpPr/>
          <p:nvPr/>
        </p:nvSpPr>
        <p:spPr>
          <a:xfrm>
            <a:off x="5000628" y="1285860"/>
            <a:ext cx="3442134" cy="923330"/>
          </a:xfrm>
          <a:prstGeom prst="rect">
            <a:avLst/>
          </a:prstGeom>
          <a:solidFill>
            <a:schemeClr val="bg1"/>
          </a:solidFill>
        </p:spPr>
        <p:txBody>
          <a:bodyPr wrap="square">
            <a:spAutoFit/>
          </a:bodyPr>
          <a:lstStyle/>
          <a:p>
            <a:pPr algn="ctr"/>
            <a:r>
              <a:rPr lang="es-ES" b="1" dirty="0" smtClean="0"/>
              <a:t>Reservorio:</a:t>
            </a:r>
            <a:r>
              <a:rPr lang="es-ES" dirty="0" smtClean="0"/>
              <a:t> EL humano y los animales tanto enfermos como portadores. </a:t>
            </a:r>
          </a:p>
        </p:txBody>
      </p:sp>
      <p:sp>
        <p:nvSpPr>
          <p:cNvPr id="9" name="8 Rectángulo"/>
          <p:cNvSpPr/>
          <p:nvPr/>
        </p:nvSpPr>
        <p:spPr>
          <a:xfrm>
            <a:off x="683568" y="980728"/>
            <a:ext cx="3256020" cy="369332"/>
          </a:xfrm>
          <a:prstGeom prst="rect">
            <a:avLst/>
          </a:prstGeom>
          <a:solidFill>
            <a:schemeClr val="bg1"/>
          </a:solidFill>
        </p:spPr>
        <p:txBody>
          <a:bodyPr wrap="none">
            <a:spAutoFit/>
          </a:bodyPr>
          <a:lstStyle/>
          <a:p>
            <a:r>
              <a:rPr lang="es-ES" b="1" dirty="0" smtClean="0"/>
              <a:t>Cadena epidemiológica </a:t>
            </a:r>
            <a:endParaRPr lang="es-ES" dirty="0"/>
          </a:p>
        </p:txBody>
      </p:sp>
      <p:sp>
        <p:nvSpPr>
          <p:cNvPr id="14" name="13 Rectángulo"/>
          <p:cNvSpPr/>
          <p:nvPr/>
        </p:nvSpPr>
        <p:spPr>
          <a:xfrm>
            <a:off x="467544" y="1484784"/>
            <a:ext cx="889746" cy="369332"/>
          </a:xfrm>
          <a:prstGeom prst="rect">
            <a:avLst/>
          </a:prstGeom>
          <a:solidFill>
            <a:schemeClr val="tx2">
              <a:lumMod val="10000"/>
              <a:lumOff val="90000"/>
            </a:schemeClr>
          </a:solidFill>
        </p:spPr>
        <p:txBody>
          <a:bodyPr wrap="square">
            <a:spAutoFit/>
          </a:bodyPr>
          <a:lstStyle/>
          <a:p>
            <a:pPr algn="ctr"/>
            <a:r>
              <a:rPr lang="es-VE" b="1" dirty="0" smtClean="0"/>
              <a:t>EDA</a:t>
            </a:r>
            <a:endParaRPr lang="es-ES" b="1" dirty="0"/>
          </a:p>
        </p:txBody>
      </p:sp>
      <p:sp>
        <p:nvSpPr>
          <p:cNvPr id="11" name="10 Rectángulo"/>
          <p:cNvSpPr/>
          <p:nvPr/>
        </p:nvSpPr>
        <p:spPr>
          <a:xfrm>
            <a:off x="4714876" y="2357430"/>
            <a:ext cx="3714776" cy="646331"/>
          </a:xfrm>
          <a:prstGeom prst="rect">
            <a:avLst/>
          </a:prstGeom>
          <a:solidFill>
            <a:schemeClr val="bg2"/>
          </a:solidFill>
        </p:spPr>
        <p:txBody>
          <a:bodyPr wrap="square">
            <a:spAutoFit/>
          </a:bodyPr>
          <a:lstStyle/>
          <a:p>
            <a:r>
              <a:rPr lang="es-ES" b="1" dirty="0" smtClean="0"/>
              <a:t>Puesta de salida</a:t>
            </a:r>
            <a:r>
              <a:rPr lang="es-ES" dirty="0" smtClean="0"/>
              <a:t>: ano de los reservorios. </a:t>
            </a:r>
            <a:endParaRPr lang="es-ES" dirty="0"/>
          </a:p>
        </p:txBody>
      </p:sp>
      <p:sp>
        <p:nvSpPr>
          <p:cNvPr id="12" name="11 Rectángulo"/>
          <p:cNvSpPr/>
          <p:nvPr/>
        </p:nvSpPr>
        <p:spPr>
          <a:xfrm>
            <a:off x="4714876" y="3143248"/>
            <a:ext cx="3714776" cy="646331"/>
          </a:xfrm>
          <a:prstGeom prst="rect">
            <a:avLst/>
          </a:prstGeom>
          <a:solidFill>
            <a:schemeClr val="bg2"/>
          </a:solidFill>
        </p:spPr>
        <p:txBody>
          <a:bodyPr wrap="square">
            <a:spAutoFit/>
          </a:bodyPr>
          <a:lstStyle/>
          <a:p>
            <a:r>
              <a:rPr lang="es-ES" b="1" dirty="0" smtClean="0"/>
              <a:t>Puerta de entrada: </a:t>
            </a:r>
            <a:r>
              <a:rPr lang="es-ES" dirty="0" smtClean="0"/>
              <a:t>boca del huésped susceptible. </a:t>
            </a:r>
            <a:endParaRPr lang="es-ES" dirty="0"/>
          </a:p>
        </p:txBody>
      </p:sp>
      <p:grpSp>
        <p:nvGrpSpPr>
          <p:cNvPr id="17" name="16 Grupo"/>
          <p:cNvGrpSpPr/>
          <p:nvPr/>
        </p:nvGrpSpPr>
        <p:grpSpPr>
          <a:xfrm>
            <a:off x="357158" y="4214818"/>
            <a:ext cx="8358246" cy="1834518"/>
            <a:chOff x="357158" y="4357694"/>
            <a:chExt cx="8358246" cy="1834518"/>
          </a:xfrm>
        </p:grpSpPr>
        <p:sp>
          <p:nvSpPr>
            <p:cNvPr id="15" name="14 Rectángulo"/>
            <p:cNvSpPr/>
            <p:nvPr/>
          </p:nvSpPr>
          <p:spPr>
            <a:xfrm>
              <a:off x="2500298" y="4357694"/>
              <a:ext cx="4572000" cy="369332"/>
            </a:xfrm>
            <a:prstGeom prst="rect">
              <a:avLst/>
            </a:prstGeom>
            <a:solidFill>
              <a:schemeClr val="bg2"/>
            </a:solidFill>
          </p:spPr>
          <p:txBody>
            <a:bodyPr>
              <a:spAutoFit/>
            </a:bodyPr>
            <a:lstStyle/>
            <a:p>
              <a:r>
                <a:rPr lang="es-ES" b="1" dirty="0" smtClean="0"/>
                <a:t>Periodos de incubación</a:t>
              </a:r>
              <a:r>
                <a:rPr lang="es-ES" dirty="0" smtClean="0"/>
                <a:t>: variable </a:t>
              </a:r>
              <a:endParaRPr lang="es-ES" dirty="0"/>
            </a:p>
          </p:txBody>
        </p:sp>
        <p:sp>
          <p:nvSpPr>
            <p:cNvPr id="16" name="15 Rectángulo"/>
            <p:cNvSpPr/>
            <p:nvPr/>
          </p:nvSpPr>
          <p:spPr>
            <a:xfrm>
              <a:off x="357158" y="4714884"/>
              <a:ext cx="8358246" cy="1477328"/>
            </a:xfrm>
            <a:prstGeom prst="rect">
              <a:avLst/>
            </a:prstGeom>
            <a:solidFill>
              <a:schemeClr val="bg2"/>
            </a:solidFill>
          </p:spPr>
          <p:txBody>
            <a:bodyPr wrap="square">
              <a:spAutoFit/>
            </a:bodyPr>
            <a:lstStyle/>
            <a:p>
              <a:r>
                <a:rPr lang="es-ES" dirty="0" smtClean="0"/>
                <a:t>-En las enfermedades diarreicas agudas de etiología viral es entre 24 y 48 horas. </a:t>
              </a:r>
            </a:p>
            <a:p>
              <a:r>
                <a:rPr lang="es-ES" dirty="0" smtClean="0"/>
                <a:t>- En las diarreas agudas causadas por </a:t>
              </a:r>
              <a:r>
                <a:rPr lang="es-ES" dirty="0" err="1" smtClean="0"/>
                <a:t>shigellas</a:t>
              </a:r>
              <a:r>
                <a:rPr lang="es-ES" dirty="0" smtClean="0"/>
                <a:t> es de 1 a 7 días. </a:t>
              </a:r>
            </a:p>
            <a:p>
              <a:r>
                <a:rPr lang="es-ES" dirty="0" smtClean="0"/>
                <a:t>- </a:t>
              </a:r>
              <a:r>
                <a:rPr lang="es-ES" dirty="0" err="1" smtClean="0"/>
                <a:t>Escherichia</a:t>
              </a:r>
              <a:r>
                <a:rPr lang="es-ES" dirty="0" smtClean="0"/>
                <a:t> </a:t>
              </a:r>
              <a:r>
                <a:rPr lang="es-ES" dirty="0" err="1" smtClean="0"/>
                <a:t>Coli</a:t>
              </a:r>
              <a:r>
                <a:rPr lang="es-ES" dirty="0" smtClean="0"/>
                <a:t> y Salmonellas de 6 a 72 horas. </a:t>
              </a:r>
            </a:p>
            <a:p>
              <a:r>
                <a:rPr lang="es-ES" dirty="0" smtClean="0"/>
                <a:t>- </a:t>
              </a:r>
              <a:r>
                <a:rPr lang="es-ES" dirty="0" err="1" smtClean="0"/>
                <a:t>Giardia</a:t>
              </a:r>
              <a:r>
                <a:rPr lang="es-ES" dirty="0" smtClean="0"/>
                <a:t> y la Ameba </a:t>
              </a:r>
              <a:r>
                <a:rPr lang="es-ES" dirty="0" err="1" smtClean="0"/>
                <a:t>histolytica</a:t>
              </a:r>
              <a:r>
                <a:rPr lang="es-ES" dirty="0" smtClean="0"/>
                <a:t> esta entre 1 a 4 semanas. </a:t>
              </a:r>
            </a:p>
          </p:txBody>
        </p:sp>
      </p:grpSp>
      <p:sp>
        <p:nvSpPr>
          <p:cNvPr id="18" name="17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parasitosintestinales.com/wp-content/uploads/2012/04/par%C3%A1sito-intestinal.jpg"/>
          <p:cNvPicPr>
            <a:picLocks noChangeAspect="1" noChangeArrowheads="1"/>
          </p:cNvPicPr>
          <p:nvPr/>
        </p:nvPicPr>
        <p:blipFill>
          <a:blip r:embed="rId2" cstate="print"/>
          <a:srcRect/>
          <a:stretch>
            <a:fillRect/>
          </a:stretch>
        </p:blipFill>
        <p:spPr bwMode="auto">
          <a:xfrm>
            <a:off x="571472" y="1841171"/>
            <a:ext cx="4857784" cy="3659531"/>
          </a:xfrm>
          <a:prstGeom prst="rect">
            <a:avLst/>
          </a:prstGeom>
          <a:noFill/>
        </p:spPr>
      </p:pic>
      <p:sp>
        <p:nvSpPr>
          <p:cNvPr id="9" name="8 Rectángulo"/>
          <p:cNvSpPr/>
          <p:nvPr/>
        </p:nvSpPr>
        <p:spPr>
          <a:xfrm>
            <a:off x="4929190" y="2285992"/>
            <a:ext cx="3710184" cy="2031325"/>
          </a:xfrm>
          <a:prstGeom prst="rect">
            <a:avLst/>
          </a:prstGeom>
          <a:solidFill>
            <a:schemeClr val="bg1"/>
          </a:solidFill>
        </p:spPr>
        <p:txBody>
          <a:bodyPr wrap="square">
            <a:spAutoFit/>
          </a:bodyPr>
          <a:lstStyle/>
          <a:p>
            <a:r>
              <a:rPr lang="es-ES" b="1" dirty="0" smtClean="0"/>
              <a:t>Periodo de transmisibilidad: </a:t>
            </a:r>
            <a:r>
              <a:rPr lang="es-ES" dirty="0" smtClean="0"/>
              <a:t>mientras se encuentren los agentes en los excrementos de las personas enfermas o portadoras se plantea el periodo de transmisibilidad. </a:t>
            </a:r>
          </a:p>
        </p:txBody>
      </p:sp>
      <p:sp>
        <p:nvSpPr>
          <p:cNvPr id="6" name="5 Rectángulo"/>
          <p:cNvSpPr/>
          <p:nvPr/>
        </p:nvSpPr>
        <p:spPr>
          <a:xfrm>
            <a:off x="1071538" y="1357298"/>
            <a:ext cx="1104060" cy="369332"/>
          </a:xfrm>
          <a:prstGeom prst="rect">
            <a:avLst/>
          </a:prstGeom>
          <a:solidFill>
            <a:schemeClr val="tx2">
              <a:lumMod val="10000"/>
              <a:lumOff val="90000"/>
            </a:schemeClr>
          </a:solidFill>
        </p:spPr>
        <p:txBody>
          <a:bodyPr wrap="square">
            <a:spAutoFit/>
          </a:bodyPr>
          <a:lstStyle/>
          <a:p>
            <a:pPr algn="ctr"/>
            <a:r>
              <a:rPr lang="es-VE" b="1" dirty="0" smtClean="0"/>
              <a:t>EDA</a:t>
            </a:r>
            <a:endParaRPr lang="es-ES" b="1" dirty="0"/>
          </a:p>
        </p:txBody>
      </p:sp>
      <p:sp>
        <p:nvSpPr>
          <p:cNvPr id="8" name="7 Rectángulo"/>
          <p:cNvSpPr/>
          <p:nvPr/>
        </p:nvSpPr>
        <p:spPr>
          <a:xfrm>
            <a:off x="5429256" y="1142984"/>
            <a:ext cx="3214710" cy="369332"/>
          </a:xfrm>
          <a:prstGeom prst="rect">
            <a:avLst/>
          </a:prstGeom>
          <a:solidFill>
            <a:schemeClr val="bg2"/>
          </a:solidFill>
        </p:spPr>
        <p:txBody>
          <a:bodyPr wrap="square">
            <a:spAutoFit/>
          </a:bodyPr>
          <a:lstStyle/>
          <a:p>
            <a:r>
              <a:rPr lang="es-ES" b="1" dirty="0" smtClean="0"/>
              <a:t>Cadena epidemiológica </a:t>
            </a:r>
            <a:endParaRPr lang="es-ES" dirty="0"/>
          </a:p>
        </p:txBody>
      </p:sp>
      <p:sp>
        <p:nvSpPr>
          <p:cNvPr id="10" name="9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57158" y="1000108"/>
            <a:ext cx="8143932" cy="1754326"/>
          </a:xfrm>
          <a:prstGeom prst="rect">
            <a:avLst/>
          </a:prstGeom>
          <a:solidFill>
            <a:schemeClr val="bg1"/>
          </a:solidFill>
        </p:spPr>
        <p:txBody>
          <a:bodyPr wrap="square">
            <a:spAutoFit/>
          </a:bodyPr>
          <a:lstStyle/>
          <a:p>
            <a:r>
              <a:rPr lang="es-ES" b="1" dirty="0" smtClean="0"/>
              <a:t>Reservorio: </a:t>
            </a:r>
          </a:p>
          <a:p>
            <a:pPr>
              <a:buFont typeface="Arial" pitchFamily="34" charset="0"/>
              <a:buChar char="•"/>
            </a:pPr>
            <a:r>
              <a:rPr lang="es-ES" dirty="0" smtClean="0"/>
              <a:t> Notificación de los casos atendidos por EDA. </a:t>
            </a:r>
          </a:p>
          <a:p>
            <a:pPr>
              <a:buFont typeface="Arial" pitchFamily="34" charset="0"/>
              <a:buChar char="•"/>
            </a:pPr>
            <a:r>
              <a:rPr lang="es-ES" dirty="0" smtClean="0"/>
              <a:t> Aislamiento. </a:t>
            </a:r>
          </a:p>
          <a:p>
            <a:pPr>
              <a:buFont typeface="Arial" pitchFamily="34" charset="0"/>
              <a:buChar char="•"/>
            </a:pPr>
            <a:r>
              <a:rPr lang="es-ES" dirty="0" smtClean="0"/>
              <a:t> Diagnóstico etiológico de la enfermedad. </a:t>
            </a:r>
          </a:p>
          <a:p>
            <a:pPr>
              <a:buFont typeface="Arial" pitchFamily="34" charset="0"/>
              <a:buChar char="•"/>
            </a:pPr>
            <a:r>
              <a:rPr lang="es-ES" dirty="0" smtClean="0"/>
              <a:t> Tratamiento encaminado a lograr la reposición de líquidos y electrolitos: </a:t>
            </a:r>
            <a:r>
              <a:rPr lang="es-ES" dirty="0" err="1" smtClean="0"/>
              <a:t>EJ:Sales</a:t>
            </a:r>
            <a:r>
              <a:rPr lang="es-ES" dirty="0" smtClean="0"/>
              <a:t> de rehidratación oral. </a:t>
            </a:r>
            <a:endParaRPr lang="es-ES" dirty="0"/>
          </a:p>
        </p:txBody>
      </p:sp>
      <p:sp>
        <p:nvSpPr>
          <p:cNvPr id="11" name="10 Rectángulo"/>
          <p:cNvSpPr/>
          <p:nvPr/>
        </p:nvSpPr>
        <p:spPr>
          <a:xfrm>
            <a:off x="357158" y="2786058"/>
            <a:ext cx="8215370" cy="1754326"/>
          </a:xfrm>
          <a:prstGeom prst="rect">
            <a:avLst/>
          </a:prstGeom>
          <a:solidFill>
            <a:schemeClr val="accent1">
              <a:lumMod val="20000"/>
              <a:lumOff val="80000"/>
            </a:schemeClr>
          </a:solidFill>
        </p:spPr>
        <p:txBody>
          <a:bodyPr wrap="square">
            <a:spAutoFit/>
          </a:bodyPr>
          <a:lstStyle/>
          <a:p>
            <a:r>
              <a:rPr lang="es-ES" b="1" dirty="0" smtClean="0"/>
              <a:t>Vía de transmisión: </a:t>
            </a:r>
          </a:p>
          <a:p>
            <a:r>
              <a:rPr lang="es-ES" dirty="0" smtClean="0"/>
              <a:t>-El control higiénico del ambiente, para garantizar el control del agua, excretas y residuales líquidos, residuales sólidos, vectores mecánicos y alimenticios. </a:t>
            </a:r>
          </a:p>
          <a:p>
            <a:r>
              <a:rPr lang="es-ES" dirty="0" smtClean="0"/>
              <a:t>-Desinfección concurrente con eliminación sanitaria de heces fecales y desinfección de objetos contaminados y limpieza terminal. </a:t>
            </a:r>
          </a:p>
        </p:txBody>
      </p:sp>
      <p:sp>
        <p:nvSpPr>
          <p:cNvPr id="12" name="11 Rectángulo"/>
          <p:cNvSpPr/>
          <p:nvPr/>
        </p:nvSpPr>
        <p:spPr>
          <a:xfrm>
            <a:off x="500034" y="571480"/>
            <a:ext cx="1104060" cy="369332"/>
          </a:xfrm>
          <a:prstGeom prst="rect">
            <a:avLst/>
          </a:prstGeom>
          <a:solidFill>
            <a:schemeClr val="tx2">
              <a:lumMod val="10000"/>
              <a:lumOff val="90000"/>
            </a:schemeClr>
          </a:solidFill>
        </p:spPr>
        <p:txBody>
          <a:bodyPr wrap="square">
            <a:spAutoFit/>
          </a:bodyPr>
          <a:lstStyle/>
          <a:p>
            <a:pPr algn="ctr"/>
            <a:r>
              <a:rPr lang="es-VE" b="1" dirty="0" smtClean="0"/>
              <a:t>EDA</a:t>
            </a:r>
            <a:endParaRPr lang="es-ES" b="1" dirty="0"/>
          </a:p>
        </p:txBody>
      </p:sp>
      <p:sp>
        <p:nvSpPr>
          <p:cNvPr id="6" name="5 CuadroTexto"/>
          <p:cNvSpPr txBox="1"/>
          <p:nvPr/>
        </p:nvSpPr>
        <p:spPr>
          <a:xfrm>
            <a:off x="6215074" y="1142984"/>
            <a:ext cx="2357454" cy="646331"/>
          </a:xfrm>
          <a:prstGeom prst="rect">
            <a:avLst/>
          </a:prstGeom>
          <a:solidFill>
            <a:schemeClr val="bg2"/>
          </a:solidFill>
        </p:spPr>
        <p:txBody>
          <a:bodyPr wrap="square" rtlCol="0">
            <a:spAutoFit/>
          </a:bodyPr>
          <a:lstStyle/>
          <a:p>
            <a:pPr algn="ctr"/>
            <a:r>
              <a:rPr lang="es-ES" b="1" dirty="0" smtClean="0"/>
              <a:t>MEDIDAS DE CONTROL</a:t>
            </a:r>
            <a:endParaRPr lang="es-ES" b="1" dirty="0"/>
          </a:p>
        </p:txBody>
      </p:sp>
      <p:sp>
        <p:nvSpPr>
          <p:cNvPr id="7" name="6 Rectángulo"/>
          <p:cNvSpPr/>
          <p:nvPr/>
        </p:nvSpPr>
        <p:spPr>
          <a:xfrm>
            <a:off x="214282" y="4714884"/>
            <a:ext cx="8643998" cy="1477328"/>
          </a:xfrm>
          <a:prstGeom prst="rect">
            <a:avLst/>
          </a:prstGeom>
          <a:solidFill>
            <a:schemeClr val="bg2"/>
          </a:solidFill>
        </p:spPr>
        <p:txBody>
          <a:bodyPr wrap="square">
            <a:spAutoFit/>
          </a:bodyPr>
          <a:lstStyle/>
          <a:p>
            <a:r>
              <a:rPr lang="es-ES" b="1" dirty="0" smtClean="0"/>
              <a:t>Huésped susceptible: </a:t>
            </a:r>
          </a:p>
          <a:p>
            <a:r>
              <a:rPr lang="es-ES" dirty="0" smtClean="0"/>
              <a:t>- Actividad de promoción de salud y prevención de riesgo dirigidas a la higiene personal y general como son: Uso de agua potable, eliminación adecuada de excretas, correcto lavado de manos. </a:t>
            </a:r>
          </a:p>
          <a:p>
            <a:r>
              <a:rPr lang="es-ES" dirty="0" smtClean="0"/>
              <a:t>-Establecer la vigilancia de contactos. </a:t>
            </a:r>
          </a:p>
        </p:txBody>
      </p:sp>
      <p:sp>
        <p:nvSpPr>
          <p:cNvPr id="9" name="8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71472" y="3857628"/>
            <a:ext cx="8072494" cy="2031325"/>
          </a:xfrm>
          <a:prstGeom prst="rect">
            <a:avLst/>
          </a:prstGeom>
          <a:solidFill>
            <a:schemeClr val="accent1">
              <a:lumMod val="20000"/>
              <a:lumOff val="80000"/>
            </a:schemeClr>
          </a:solidFill>
        </p:spPr>
        <p:txBody>
          <a:bodyPr wrap="square">
            <a:spAutoFit/>
          </a:bodyPr>
          <a:lstStyle/>
          <a:p>
            <a:r>
              <a:rPr lang="es-ES" dirty="0" smtClean="0"/>
              <a:t>La atención eficaz y oportuna comprende </a:t>
            </a:r>
            <a:r>
              <a:rPr lang="es-ES" b="1" dirty="0" smtClean="0"/>
              <a:t>3 acciones principales: </a:t>
            </a:r>
          </a:p>
          <a:p>
            <a:endParaRPr lang="es-ES" b="1" dirty="0" smtClean="0"/>
          </a:p>
          <a:p>
            <a:r>
              <a:rPr lang="es-ES" dirty="0" smtClean="0"/>
              <a:t>1) Administración de líquidos fundamentalmente las sales de rehidratación oral. </a:t>
            </a:r>
          </a:p>
          <a:p>
            <a:r>
              <a:rPr lang="es-ES" dirty="0" smtClean="0"/>
              <a:t>2) Mantener la alimentación habitual, para evitar por un lado la deshidratación y por el otro la desnutrición. </a:t>
            </a:r>
          </a:p>
          <a:p>
            <a:r>
              <a:rPr lang="es-ES" dirty="0" smtClean="0"/>
              <a:t>3) Identificación oportuna de la presencia de complicaciones. </a:t>
            </a:r>
          </a:p>
        </p:txBody>
      </p:sp>
      <p:sp>
        <p:nvSpPr>
          <p:cNvPr id="5" name="4 Rectángulo"/>
          <p:cNvSpPr/>
          <p:nvPr/>
        </p:nvSpPr>
        <p:spPr>
          <a:xfrm>
            <a:off x="571472" y="642918"/>
            <a:ext cx="1104060" cy="369332"/>
          </a:xfrm>
          <a:prstGeom prst="rect">
            <a:avLst/>
          </a:prstGeom>
          <a:solidFill>
            <a:schemeClr val="tx2">
              <a:lumMod val="10000"/>
              <a:lumOff val="90000"/>
            </a:schemeClr>
          </a:solidFill>
        </p:spPr>
        <p:txBody>
          <a:bodyPr wrap="square">
            <a:spAutoFit/>
          </a:bodyPr>
          <a:lstStyle/>
          <a:p>
            <a:pPr algn="ctr"/>
            <a:r>
              <a:rPr lang="es-VE" b="1" dirty="0" smtClean="0"/>
              <a:t>EDA</a:t>
            </a:r>
            <a:endParaRPr lang="es-ES" b="1" dirty="0"/>
          </a:p>
        </p:txBody>
      </p:sp>
      <p:sp>
        <p:nvSpPr>
          <p:cNvPr id="6" name="5 CuadroTexto"/>
          <p:cNvSpPr txBox="1"/>
          <p:nvPr/>
        </p:nvSpPr>
        <p:spPr>
          <a:xfrm>
            <a:off x="6715140" y="1000108"/>
            <a:ext cx="1857388" cy="646331"/>
          </a:xfrm>
          <a:prstGeom prst="rect">
            <a:avLst/>
          </a:prstGeom>
          <a:solidFill>
            <a:schemeClr val="bg2"/>
          </a:solidFill>
        </p:spPr>
        <p:txBody>
          <a:bodyPr wrap="square" rtlCol="0">
            <a:spAutoFit/>
          </a:bodyPr>
          <a:lstStyle/>
          <a:p>
            <a:pPr algn="ctr"/>
            <a:r>
              <a:rPr lang="es-ES" b="1" dirty="0" smtClean="0"/>
              <a:t>MEDIDAS DE CONTROL</a:t>
            </a:r>
            <a:endParaRPr lang="es-ES" b="1" dirty="0"/>
          </a:p>
        </p:txBody>
      </p:sp>
      <p:sp>
        <p:nvSpPr>
          <p:cNvPr id="7" name="6 Rectángulo"/>
          <p:cNvSpPr/>
          <p:nvPr/>
        </p:nvSpPr>
        <p:spPr>
          <a:xfrm>
            <a:off x="2810748" y="428604"/>
            <a:ext cx="5904656" cy="369332"/>
          </a:xfrm>
          <a:prstGeom prst="rect">
            <a:avLst/>
          </a:prstGeom>
          <a:solidFill>
            <a:schemeClr val="accent1">
              <a:lumMod val="20000"/>
              <a:lumOff val="80000"/>
            </a:schemeClr>
          </a:solidFill>
        </p:spPr>
        <p:txBody>
          <a:bodyPr wrap="square">
            <a:spAutoFit/>
          </a:bodyPr>
          <a:lstStyle/>
          <a:p>
            <a:pPr algn="ctr"/>
            <a:r>
              <a:rPr lang="es-ES" b="1" dirty="0" smtClean="0"/>
              <a:t>Enfermedades de transmisión digestiva</a:t>
            </a:r>
            <a:endParaRPr lang="es-ES" dirty="0"/>
          </a:p>
        </p:txBody>
      </p:sp>
      <p:pic>
        <p:nvPicPr>
          <p:cNvPr id="28674" name="Picture 2" descr="http://www.elobservatodo.cl/sites/elobservatodo.cl/files/imagecache/380x285/imagen_noticia/foto_carniceria.jpg"/>
          <p:cNvPicPr>
            <a:picLocks noChangeAspect="1" noChangeArrowheads="1"/>
          </p:cNvPicPr>
          <p:nvPr/>
        </p:nvPicPr>
        <p:blipFill>
          <a:blip r:embed="rId2" cstate="print"/>
          <a:srcRect/>
          <a:stretch>
            <a:fillRect/>
          </a:stretch>
        </p:blipFill>
        <p:spPr bwMode="auto">
          <a:xfrm>
            <a:off x="2214546" y="1071546"/>
            <a:ext cx="3810000" cy="2714626"/>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1051</TotalTime>
  <Words>2742</Words>
  <Application>Microsoft Office PowerPoint</Application>
  <PresentationFormat>Presentación en pantalla (4:3)</PresentationFormat>
  <Paragraphs>312</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Aspecto</vt:lpstr>
      <vt:lpstr>     EPIDEMIOLOGÍA DE LAS ENFERMEDADES DE TRANSMISION DIGESTIVA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ASIGNATURA ESTRUCTURA  SOCIAL Y SALUD</dc:title>
  <dc:creator>Centor</dc:creator>
  <cp:lastModifiedBy>Centor</cp:lastModifiedBy>
  <cp:revision>959</cp:revision>
  <dcterms:created xsi:type="dcterms:W3CDTF">2016-06-10T09:42:30Z</dcterms:created>
  <dcterms:modified xsi:type="dcterms:W3CDTF">2016-08-04T12:19:42Z</dcterms:modified>
</cp:coreProperties>
</file>