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1" r:id="rId7"/>
    <p:sldId id="262" r:id="rId8"/>
    <p:sldId id="263" r:id="rId9"/>
    <p:sldId id="264" r:id="rId10"/>
    <p:sldId id="266" r:id="rId11"/>
    <p:sldId id="267" r:id="rId12"/>
    <p:sldId id="268" r:id="rId13"/>
    <p:sldId id="269" r:id="rId14"/>
    <p:sldId id="310" r:id="rId15"/>
    <p:sldId id="270" r:id="rId16"/>
    <p:sldId id="271" r:id="rId17"/>
    <p:sldId id="273" r:id="rId18"/>
    <p:sldId id="276" r:id="rId19"/>
    <p:sldId id="318" r:id="rId20"/>
    <p:sldId id="277" r:id="rId21"/>
    <p:sldId id="278" r:id="rId22"/>
    <p:sldId id="319" r:id="rId23"/>
    <p:sldId id="280" r:id="rId24"/>
    <p:sldId id="320" r:id="rId25"/>
    <p:sldId id="321" r:id="rId26"/>
    <p:sldId id="311" r:id="rId27"/>
    <p:sldId id="282" r:id="rId28"/>
    <p:sldId id="322" r:id="rId29"/>
    <p:sldId id="313"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9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07/09/2016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3DF9E-F45C-4A4E-96D4-61CA95C1F41E}" type="datetimeFigureOut">
              <a:rPr lang="es-ES" smtClean="0"/>
              <a:pPr/>
              <a:t>07/09/2016</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D18390-54EE-41D3-B6CC-E8FCB4DDF3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223806"/>
            <a:ext cx="7772400" cy="1357322"/>
          </a:xfrm>
        </p:spPr>
        <p:txBody>
          <a:bodyPr>
            <a:normAutofit fontScale="90000"/>
          </a:bodyPr>
          <a:lstStyle/>
          <a:p>
            <a:r>
              <a:rPr lang="es-ES" dirty="0"/>
              <a:t/>
            </a:r>
            <a:br>
              <a:rPr lang="es-ES" dirty="0"/>
            </a:br>
            <a:r>
              <a:rPr lang="es-ES" dirty="0"/>
              <a:t> </a:t>
            </a:r>
            <a:r>
              <a:rPr lang="es-ES" dirty="0" smtClean="0"/>
              <a:t/>
            </a:r>
            <a:br>
              <a:rPr lang="es-ES" dirty="0" smtClean="0"/>
            </a:br>
            <a:r>
              <a:rPr lang="es-ES" dirty="0" smtClean="0"/>
              <a:t/>
            </a:r>
            <a:br>
              <a:rPr lang="es-ES" dirty="0" smtClean="0"/>
            </a:br>
            <a:r>
              <a:rPr lang="es-ES" dirty="0" smtClean="0"/>
              <a:t> </a:t>
            </a:r>
            <a:br>
              <a:rPr lang="es-ES" dirty="0" smtClean="0"/>
            </a:br>
            <a:r>
              <a:rPr lang="es-ES" dirty="0" smtClean="0"/>
              <a:t> ENFERMEDADES TRANSMISIBLES POR CONTACTO DE PIEL Y MUCOSAS. </a:t>
            </a:r>
            <a:r>
              <a:rPr lang="es-ES" b="1" dirty="0" smtClean="0"/>
              <a:t/>
            </a:r>
            <a:br>
              <a:rPr lang="es-ES" b="1" dirty="0" smtClean="0"/>
            </a:br>
            <a:r>
              <a:rPr lang="es-ES" b="1" dirty="0"/>
              <a:t/>
            </a:r>
            <a:br>
              <a:rPr lang="es-ES" b="1" dirty="0"/>
            </a:br>
            <a:endParaRPr lang="es-ES" dirty="0"/>
          </a:p>
        </p:txBody>
      </p:sp>
      <p:sp>
        <p:nvSpPr>
          <p:cNvPr id="4" name="3 CuadroTexto"/>
          <p:cNvSpPr txBox="1"/>
          <p:nvPr/>
        </p:nvSpPr>
        <p:spPr>
          <a:xfrm>
            <a:off x="5786446" y="4643446"/>
            <a:ext cx="2428892" cy="369332"/>
          </a:xfrm>
          <a:prstGeom prst="rect">
            <a:avLst/>
          </a:prstGeom>
          <a:solidFill>
            <a:schemeClr val="accent6">
              <a:lumMod val="20000"/>
              <a:lumOff val="80000"/>
            </a:schemeClr>
          </a:solidFill>
        </p:spPr>
        <p:txBody>
          <a:bodyPr wrap="square" rtlCol="0">
            <a:spAutoFit/>
          </a:bodyPr>
          <a:lstStyle/>
          <a:p>
            <a:r>
              <a:rPr lang="es-ES" dirty="0" smtClean="0"/>
              <a:t>Dr. Douglas Tenorio</a:t>
            </a:r>
            <a:endParaRPr lang="es-ES" dirty="0"/>
          </a:p>
        </p:txBody>
      </p:sp>
      <p:sp>
        <p:nvSpPr>
          <p:cNvPr id="25602"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9698" name="Picture 2" descr="Resultado de imagen para pediculosis en niños"/>
          <p:cNvPicPr>
            <a:picLocks noChangeAspect="1" noChangeArrowheads="1"/>
          </p:cNvPicPr>
          <p:nvPr/>
        </p:nvPicPr>
        <p:blipFill>
          <a:blip r:embed="rId2" cstate="print"/>
          <a:srcRect t="20355" r="37695"/>
          <a:stretch>
            <a:fillRect/>
          </a:stretch>
        </p:blipFill>
        <p:spPr bwMode="auto">
          <a:xfrm>
            <a:off x="1142976" y="2786058"/>
            <a:ext cx="3786214" cy="3633782"/>
          </a:xfrm>
          <a:prstGeom prst="rect">
            <a:avLst/>
          </a:prstGeom>
          <a:noFill/>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mla975.com/wp-content/uploads/2015/10/Bacteria-lera-1859841-610x330.jpg"/>
          <p:cNvPicPr>
            <a:picLocks noChangeAspect="1" noChangeArrowheads="1"/>
          </p:cNvPicPr>
          <p:nvPr/>
        </p:nvPicPr>
        <p:blipFill>
          <a:blip r:embed="rId2" cstate="print"/>
          <a:srcRect/>
          <a:stretch>
            <a:fillRect/>
          </a:stretch>
        </p:blipFill>
        <p:spPr bwMode="auto">
          <a:xfrm>
            <a:off x="500034" y="1785948"/>
            <a:ext cx="4286280" cy="3143250"/>
          </a:xfrm>
          <a:prstGeom prst="rect">
            <a:avLst/>
          </a:prstGeom>
          <a:noFill/>
        </p:spPr>
      </p:pic>
      <p:sp>
        <p:nvSpPr>
          <p:cNvPr id="9" name="8 Rectángulo"/>
          <p:cNvSpPr/>
          <p:nvPr/>
        </p:nvSpPr>
        <p:spPr>
          <a:xfrm>
            <a:off x="428596" y="928670"/>
            <a:ext cx="8358246" cy="5355312"/>
          </a:xfrm>
          <a:prstGeom prst="rect">
            <a:avLst/>
          </a:prstGeom>
          <a:solidFill>
            <a:schemeClr val="bg1"/>
          </a:solidFill>
        </p:spPr>
        <p:txBody>
          <a:bodyPr wrap="square">
            <a:spAutoFit/>
          </a:bodyPr>
          <a:lstStyle/>
          <a:p>
            <a:r>
              <a:rPr lang="es-ES" b="1" dirty="0" smtClean="0"/>
              <a:t>Reservorio</a:t>
            </a:r>
            <a:r>
              <a:rPr lang="es-ES" dirty="0" smtClean="0"/>
              <a:t>: el hombre como exclusivo de la enfermedad</a:t>
            </a:r>
          </a:p>
          <a:p>
            <a:r>
              <a:rPr lang="es-ES" b="1" dirty="0" smtClean="0"/>
              <a:t>Puerta de salida</a:t>
            </a:r>
            <a:r>
              <a:rPr lang="es-ES" dirty="0" smtClean="0"/>
              <a:t>: cabello, la ceja y las pestañas, en caso de Pediculosis </a:t>
            </a:r>
            <a:r>
              <a:rPr lang="es-ES" dirty="0" err="1" smtClean="0"/>
              <a:t>Capitis</a:t>
            </a:r>
            <a:r>
              <a:rPr lang="es-ES" dirty="0" smtClean="0"/>
              <a:t>, mientras que para la Pediculosis </a:t>
            </a:r>
            <a:r>
              <a:rPr lang="es-ES" dirty="0" err="1" smtClean="0"/>
              <a:t>corporis</a:t>
            </a:r>
            <a:r>
              <a:rPr lang="es-ES" dirty="0" smtClean="0"/>
              <a:t> es el cuerpo y la ropa. Y para el </a:t>
            </a:r>
            <a:r>
              <a:rPr lang="es-ES" dirty="0" err="1" smtClean="0"/>
              <a:t>Pthirius</a:t>
            </a:r>
            <a:r>
              <a:rPr lang="es-ES" dirty="0" smtClean="0"/>
              <a:t> pubis o LADILLA, es la zona del pubis y de las piernas.</a:t>
            </a:r>
          </a:p>
          <a:p>
            <a:r>
              <a:rPr lang="es-ES" b="1" dirty="0" smtClean="0"/>
              <a:t> Vías de transmisión</a:t>
            </a:r>
            <a:r>
              <a:rPr lang="es-ES" dirty="0" smtClean="0"/>
              <a:t>: contacto con personas infestadas y sus objetos personales como sombreros, gorras, bufandas, peines o ropas. Los piojos púbicos por lo regular son transmitidos con mayor frecuencia a través del contacto sexual. </a:t>
            </a:r>
          </a:p>
          <a:p>
            <a:r>
              <a:rPr lang="es-ES" b="1" dirty="0" smtClean="0"/>
              <a:t>Puerta de entrada </a:t>
            </a:r>
          </a:p>
          <a:p>
            <a:r>
              <a:rPr lang="es-ES" dirty="0" smtClean="0"/>
              <a:t>- Del piojo de la cabeza es a través del cabello, cejas y pestañas </a:t>
            </a:r>
          </a:p>
          <a:p>
            <a:pPr>
              <a:buFontTx/>
              <a:buChar char="-"/>
            </a:pPr>
            <a:r>
              <a:rPr lang="es-ES" dirty="0" smtClean="0"/>
              <a:t>Del piojo del cuerpo, es a través del mismo cuerpo y la ropa. </a:t>
            </a:r>
          </a:p>
          <a:p>
            <a:pPr>
              <a:buFontTx/>
              <a:buChar char="-"/>
            </a:pPr>
            <a:r>
              <a:rPr lang="es-ES" b="1" dirty="0" smtClean="0"/>
              <a:t>Huésped susceptible</a:t>
            </a:r>
            <a:r>
              <a:rPr lang="es-ES" dirty="0" smtClean="0"/>
              <a:t>: cualquier persona</a:t>
            </a:r>
          </a:p>
          <a:p>
            <a:r>
              <a:rPr lang="es-ES" b="1" dirty="0" smtClean="0"/>
              <a:t>Periodo de incubación</a:t>
            </a:r>
            <a:r>
              <a:rPr lang="es-ES" dirty="0" smtClean="0"/>
              <a:t>: oscila en15 días. En condiciones favorables, las larvas salen de las liendres entre 7 y 10 días, siguiendo la etapa de ninfa que dura entre 7 y 13 días para alcanzar la madurez sexual a las 2 semanas, lo que marca la secuencia de reproducción de los piojos y por tanto la aparición de la enfermedad. </a:t>
            </a:r>
            <a:r>
              <a:rPr lang="es-ES" b="1" dirty="0" smtClean="0"/>
              <a:t>Periodo de transmisibilidad</a:t>
            </a:r>
            <a:r>
              <a:rPr lang="es-ES" dirty="0" smtClean="0"/>
              <a:t>: mientras existan piojos vivos o liendres</a:t>
            </a:r>
            <a:endParaRPr lang="es-ES" dirty="0"/>
          </a:p>
        </p:txBody>
      </p:sp>
      <p:sp>
        <p:nvSpPr>
          <p:cNvPr id="8" name="7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1" name="10 Rectángulo"/>
          <p:cNvSpPr/>
          <p:nvPr/>
        </p:nvSpPr>
        <p:spPr>
          <a:xfrm>
            <a:off x="1142976" y="428604"/>
            <a:ext cx="2125903" cy="461665"/>
          </a:xfrm>
          <a:prstGeom prst="rect">
            <a:avLst/>
          </a:prstGeom>
          <a:solidFill>
            <a:schemeClr val="bg1"/>
          </a:solidFill>
        </p:spPr>
        <p:txBody>
          <a:bodyPr wrap="none">
            <a:spAutoFit/>
          </a:bodyPr>
          <a:lstStyle/>
          <a:p>
            <a:r>
              <a:rPr lang="es-ES" sz="2400" b="1" dirty="0" smtClean="0"/>
              <a:t>Pediculosis</a:t>
            </a:r>
            <a:endParaRPr lang="es-ES"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85720" y="928670"/>
            <a:ext cx="5711842" cy="5632311"/>
          </a:xfrm>
          <a:prstGeom prst="rect">
            <a:avLst/>
          </a:prstGeom>
          <a:solidFill>
            <a:schemeClr val="accent1">
              <a:lumMod val="20000"/>
              <a:lumOff val="80000"/>
            </a:schemeClr>
          </a:solidFill>
        </p:spPr>
        <p:txBody>
          <a:bodyPr wrap="square">
            <a:spAutoFit/>
          </a:bodyPr>
          <a:lstStyle/>
          <a:p>
            <a:r>
              <a:rPr lang="es-ES" b="1" dirty="0" smtClean="0"/>
              <a:t>Medidas de control </a:t>
            </a:r>
          </a:p>
          <a:p>
            <a:pPr marL="342900" indent="-342900">
              <a:buAutoNum type="arabicPeriod"/>
            </a:pPr>
            <a:r>
              <a:rPr lang="es-ES" dirty="0" smtClean="0"/>
              <a:t>Medidas al reservorio - Diagnostico de certeza: piojos adultos, ninfas o liendres. - Notificar los brotes - Lograr el aislamiento - </a:t>
            </a:r>
            <a:r>
              <a:rPr lang="es-ES" dirty="0" err="1" smtClean="0"/>
              <a:t>Tto</a:t>
            </a:r>
            <a:r>
              <a:rPr lang="es-ES" dirty="0" smtClean="0"/>
              <a:t>. Específico.</a:t>
            </a:r>
          </a:p>
          <a:p>
            <a:pPr marL="342900" indent="-342900">
              <a:buAutoNum type="arabicPeriod"/>
            </a:pPr>
            <a:endParaRPr lang="es-ES" dirty="0" smtClean="0"/>
          </a:p>
          <a:p>
            <a:pPr marL="342900" indent="-342900">
              <a:buAutoNum type="arabicPeriod"/>
            </a:pPr>
            <a:r>
              <a:rPr lang="es-ES" dirty="0" smtClean="0"/>
              <a:t>Medidas a la vía de transmisión - Medidas higiénico dirigidas a la vivienda, la ropa y el mantenimiento de una adecuada higiene personal. - Desinfección concurrente de la ropa de vestir y de cama, peines y otros utensilios de uso personal con agua caliente o insecticidas. </a:t>
            </a:r>
          </a:p>
          <a:p>
            <a:pPr marL="342900" indent="-342900">
              <a:buAutoNum type="arabicPeriod"/>
            </a:pPr>
            <a:endParaRPr lang="es-ES" dirty="0" smtClean="0"/>
          </a:p>
          <a:p>
            <a:pPr marL="342900" indent="-342900">
              <a:buAutoNum type="arabicPeriod"/>
            </a:pPr>
            <a:r>
              <a:rPr lang="es-ES" dirty="0" smtClean="0"/>
              <a:t>Medidas para el huésped susceptible - Promoción de salud sobre la ventaja de mantener adecuada higiene del cabello y detectar tempranamente la infestación. - Examinar y tratar oportunamente a todos los convivientes y a otros contactos. </a:t>
            </a:r>
            <a:endParaRPr lang="es-ES" dirty="0"/>
          </a:p>
        </p:txBody>
      </p:sp>
      <p:sp>
        <p:nvSpPr>
          <p:cNvPr id="17" name="1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8" name="17 Rectángulo"/>
          <p:cNvSpPr/>
          <p:nvPr/>
        </p:nvSpPr>
        <p:spPr>
          <a:xfrm>
            <a:off x="1142976" y="428604"/>
            <a:ext cx="2125903" cy="461665"/>
          </a:xfrm>
          <a:prstGeom prst="rect">
            <a:avLst/>
          </a:prstGeom>
          <a:solidFill>
            <a:schemeClr val="bg1"/>
          </a:solidFill>
        </p:spPr>
        <p:txBody>
          <a:bodyPr wrap="none">
            <a:spAutoFit/>
          </a:bodyPr>
          <a:lstStyle/>
          <a:p>
            <a:r>
              <a:rPr lang="es-ES" sz="2400" b="1" dirty="0" smtClean="0"/>
              <a:t>Pediculosis</a:t>
            </a:r>
            <a:endParaRPr lang="es-ES" sz="2400" dirty="0"/>
          </a:p>
        </p:txBody>
      </p:sp>
      <p:pic>
        <p:nvPicPr>
          <p:cNvPr id="19458" name="Picture 2" descr="Resultado de imagen para piojos pubicos"/>
          <p:cNvPicPr>
            <a:picLocks noChangeAspect="1" noChangeArrowheads="1"/>
          </p:cNvPicPr>
          <p:nvPr/>
        </p:nvPicPr>
        <p:blipFill>
          <a:blip r:embed="rId2" cstate="print"/>
          <a:srcRect/>
          <a:stretch>
            <a:fillRect/>
          </a:stretch>
        </p:blipFill>
        <p:spPr bwMode="auto">
          <a:xfrm>
            <a:off x="6048380" y="1714488"/>
            <a:ext cx="2809900" cy="3524251"/>
          </a:xfrm>
          <a:prstGeom prst="rect">
            <a:avLst/>
          </a:prstGeom>
          <a:noFill/>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2" name="11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
        <p:nvSpPr>
          <p:cNvPr id="13" name="12 Rectángulo"/>
          <p:cNvSpPr/>
          <p:nvPr/>
        </p:nvSpPr>
        <p:spPr>
          <a:xfrm>
            <a:off x="1071538" y="1357298"/>
            <a:ext cx="7500958" cy="923330"/>
          </a:xfrm>
          <a:prstGeom prst="rect">
            <a:avLst/>
          </a:prstGeom>
          <a:solidFill>
            <a:schemeClr val="bg1"/>
          </a:solidFill>
        </p:spPr>
        <p:txBody>
          <a:bodyPr wrap="square">
            <a:spAutoFit/>
          </a:bodyPr>
          <a:lstStyle/>
          <a:p>
            <a:r>
              <a:rPr lang="es-ES" dirty="0" smtClean="0"/>
              <a:t>También conocida como enfermedad de </a:t>
            </a:r>
            <a:r>
              <a:rPr lang="es-ES" dirty="0" err="1" smtClean="0"/>
              <a:t>Weil</a:t>
            </a:r>
            <a:r>
              <a:rPr lang="es-ES" dirty="0" smtClean="0"/>
              <a:t>, enfermedad de porqueros, fiebre de los arrozales, fiebre de los cañaverales y fiebre de los pantanos. </a:t>
            </a:r>
            <a:endParaRPr lang="es-ES" dirty="0"/>
          </a:p>
        </p:txBody>
      </p:sp>
      <p:sp>
        <p:nvSpPr>
          <p:cNvPr id="14" name="13 Rectángulo"/>
          <p:cNvSpPr/>
          <p:nvPr/>
        </p:nvSpPr>
        <p:spPr>
          <a:xfrm>
            <a:off x="3929058" y="2643182"/>
            <a:ext cx="4572000" cy="2585323"/>
          </a:xfrm>
          <a:prstGeom prst="rect">
            <a:avLst/>
          </a:prstGeom>
          <a:solidFill>
            <a:schemeClr val="bg1"/>
          </a:solidFill>
        </p:spPr>
        <p:txBody>
          <a:bodyPr>
            <a:spAutoFit/>
          </a:bodyPr>
          <a:lstStyle/>
          <a:p>
            <a:r>
              <a:rPr lang="es-ES" dirty="0" smtClean="0"/>
              <a:t>Esta enfermedad es considerada una zoonosis, es decir, una enfermedad transmisible, en condiciones naturales, de los animales vertebrados a los seres humanos. Es una enfermedad infecciosa bacteriana que afecta principalmente a los animales, los cuales son fuente de infección para el hombre.</a:t>
            </a:r>
            <a:endParaRPr lang="es-ES" dirty="0"/>
          </a:p>
        </p:txBody>
      </p:sp>
      <p:pic>
        <p:nvPicPr>
          <p:cNvPr id="18434" name="Picture 2" descr="Resultado de imagen para leptospirosis bacteria"/>
          <p:cNvPicPr>
            <a:picLocks noChangeAspect="1" noChangeArrowheads="1"/>
          </p:cNvPicPr>
          <p:nvPr/>
        </p:nvPicPr>
        <p:blipFill>
          <a:blip r:embed="rId2" cstate="print"/>
          <a:srcRect/>
          <a:stretch>
            <a:fillRect/>
          </a:stretch>
        </p:blipFill>
        <p:spPr bwMode="auto">
          <a:xfrm>
            <a:off x="500034" y="2571744"/>
            <a:ext cx="3357586" cy="3128944"/>
          </a:xfrm>
          <a:prstGeom prst="rect">
            <a:avLst/>
          </a:prstGeom>
          <a:noFill/>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8" name="7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
        <p:nvSpPr>
          <p:cNvPr id="9" name="8 Rectángulo"/>
          <p:cNvSpPr/>
          <p:nvPr/>
        </p:nvSpPr>
        <p:spPr>
          <a:xfrm>
            <a:off x="4214810" y="1571612"/>
            <a:ext cx="4572000" cy="3970318"/>
          </a:xfrm>
          <a:prstGeom prst="rect">
            <a:avLst/>
          </a:prstGeom>
        </p:spPr>
        <p:txBody>
          <a:bodyPr>
            <a:spAutoFit/>
          </a:bodyPr>
          <a:lstStyle/>
          <a:p>
            <a:endParaRPr lang="es-ES" dirty="0" smtClean="0"/>
          </a:p>
          <a:p>
            <a:r>
              <a:rPr lang="es-ES" dirty="0" smtClean="0"/>
              <a:t>Fiebre </a:t>
            </a:r>
          </a:p>
          <a:p>
            <a:r>
              <a:rPr lang="es-ES" dirty="0" smtClean="0"/>
              <a:t>- Cefalea </a:t>
            </a:r>
          </a:p>
          <a:p>
            <a:r>
              <a:rPr lang="es-ES" dirty="0" smtClean="0"/>
              <a:t>- Escalofríos </a:t>
            </a:r>
          </a:p>
          <a:p>
            <a:r>
              <a:rPr lang="es-ES" dirty="0" smtClean="0"/>
              <a:t>- Malestar intenso </a:t>
            </a:r>
          </a:p>
          <a:p>
            <a:r>
              <a:rPr lang="es-ES" dirty="0" smtClean="0"/>
              <a:t>- Vómitos </a:t>
            </a:r>
          </a:p>
          <a:p>
            <a:r>
              <a:rPr lang="es-ES" dirty="0" smtClean="0"/>
              <a:t>- Dolores musculares </a:t>
            </a:r>
          </a:p>
          <a:p>
            <a:r>
              <a:rPr lang="es-ES" dirty="0" smtClean="0"/>
              <a:t>- Conjuntivitis </a:t>
            </a:r>
          </a:p>
          <a:p>
            <a:r>
              <a:rPr lang="es-ES" dirty="0" smtClean="0"/>
              <a:t>- En ocasiones se observa meningitis e ictericia </a:t>
            </a:r>
          </a:p>
          <a:p>
            <a:r>
              <a:rPr lang="es-ES" dirty="0" smtClean="0"/>
              <a:t>- Insuficiencia renal </a:t>
            </a:r>
          </a:p>
          <a:p>
            <a:r>
              <a:rPr lang="es-ES" dirty="0" smtClean="0"/>
              <a:t>- Exantema </a:t>
            </a:r>
          </a:p>
          <a:p>
            <a:r>
              <a:rPr lang="es-ES" dirty="0" smtClean="0"/>
              <a:t>- Anemia hemolítica </a:t>
            </a:r>
          </a:p>
          <a:p>
            <a:r>
              <a:rPr lang="es-ES" dirty="0" smtClean="0"/>
              <a:t>- Hemorragias de piel y mucosas </a:t>
            </a:r>
          </a:p>
        </p:txBody>
      </p:sp>
      <p:sp>
        <p:nvSpPr>
          <p:cNvPr id="10" name="9 CuadroTexto"/>
          <p:cNvSpPr txBox="1"/>
          <p:nvPr/>
        </p:nvSpPr>
        <p:spPr>
          <a:xfrm>
            <a:off x="1142976" y="1643050"/>
            <a:ext cx="2000264" cy="369332"/>
          </a:xfrm>
          <a:prstGeom prst="rect">
            <a:avLst/>
          </a:prstGeom>
          <a:noFill/>
        </p:spPr>
        <p:txBody>
          <a:bodyPr wrap="square" rtlCol="0">
            <a:spAutoFit/>
          </a:bodyPr>
          <a:lstStyle/>
          <a:p>
            <a:r>
              <a:rPr lang="es-ES" dirty="0" smtClean="0"/>
              <a:t>Sintomatología</a:t>
            </a:r>
            <a:endParaRPr lang="es-ES" dirty="0"/>
          </a:p>
        </p:txBody>
      </p:sp>
      <p:sp>
        <p:nvSpPr>
          <p:cNvPr id="17410"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2" name="AutoShape 4"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7414" name="Picture 6" descr="Resultado de imagen para leptospirosis bacteria"/>
          <p:cNvPicPr>
            <a:picLocks noChangeAspect="1" noChangeArrowheads="1"/>
          </p:cNvPicPr>
          <p:nvPr/>
        </p:nvPicPr>
        <p:blipFill>
          <a:blip r:embed="rId2" cstate="print"/>
          <a:srcRect/>
          <a:stretch>
            <a:fillRect/>
          </a:stretch>
        </p:blipFill>
        <p:spPr bwMode="auto">
          <a:xfrm>
            <a:off x="642910" y="2285992"/>
            <a:ext cx="3333750" cy="2495551"/>
          </a:xfrm>
          <a:prstGeom prst="rect">
            <a:avLst/>
          </a:prstGeom>
          <a:noFill/>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2" name="11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
        <p:nvSpPr>
          <p:cNvPr id="13" name="12 Rectángulo"/>
          <p:cNvSpPr/>
          <p:nvPr/>
        </p:nvSpPr>
        <p:spPr>
          <a:xfrm>
            <a:off x="928662" y="1142984"/>
            <a:ext cx="7643866" cy="1754326"/>
          </a:xfrm>
          <a:prstGeom prst="rect">
            <a:avLst/>
          </a:prstGeom>
          <a:solidFill>
            <a:schemeClr val="bg1"/>
          </a:solidFill>
        </p:spPr>
        <p:txBody>
          <a:bodyPr wrap="square">
            <a:spAutoFit/>
          </a:bodyPr>
          <a:lstStyle/>
          <a:p>
            <a:r>
              <a:rPr lang="es-ES" dirty="0" smtClean="0"/>
              <a:t>Presenta dos fases: </a:t>
            </a:r>
          </a:p>
          <a:p>
            <a:endParaRPr lang="es-ES" dirty="0" smtClean="0"/>
          </a:p>
          <a:p>
            <a:pPr>
              <a:buFontTx/>
              <a:buChar char="-"/>
            </a:pPr>
            <a:r>
              <a:rPr lang="es-ES" dirty="0" err="1" smtClean="0"/>
              <a:t>Leptospirémica</a:t>
            </a:r>
            <a:r>
              <a:rPr lang="es-ES" dirty="0" smtClean="0"/>
              <a:t> o febril: que es un cuadro infeccioso agudo de 7 a 10 días </a:t>
            </a:r>
          </a:p>
          <a:p>
            <a:pPr>
              <a:buFontTx/>
              <a:buChar char="-"/>
            </a:pPr>
            <a:endParaRPr lang="es-ES" dirty="0" smtClean="0"/>
          </a:p>
          <a:p>
            <a:pPr>
              <a:buFontTx/>
              <a:buChar char="-"/>
            </a:pPr>
            <a:r>
              <a:rPr lang="pt-BR" dirty="0" err="1" smtClean="0"/>
              <a:t>Inmune</a:t>
            </a:r>
            <a:r>
              <a:rPr lang="pt-BR" dirty="0" smtClean="0"/>
              <a:t>: se prolonga desde semanas a meses. </a:t>
            </a:r>
          </a:p>
        </p:txBody>
      </p:sp>
      <p:sp>
        <p:nvSpPr>
          <p:cNvPr id="14" name="13 Rectángulo"/>
          <p:cNvSpPr/>
          <p:nvPr/>
        </p:nvSpPr>
        <p:spPr>
          <a:xfrm>
            <a:off x="4286248" y="3286124"/>
            <a:ext cx="4500594" cy="2862322"/>
          </a:xfrm>
          <a:prstGeom prst="rect">
            <a:avLst/>
          </a:prstGeom>
          <a:solidFill>
            <a:schemeClr val="bg1"/>
          </a:solidFill>
        </p:spPr>
        <p:txBody>
          <a:bodyPr wrap="square">
            <a:spAutoFit/>
          </a:bodyPr>
          <a:lstStyle/>
          <a:p>
            <a:r>
              <a:rPr lang="es-ES" b="1" dirty="0" smtClean="0"/>
              <a:t>Diagnostico </a:t>
            </a:r>
          </a:p>
          <a:p>
            <a:r>
              <a:rPr lang="es-ES" dirty="0" smtClean="0"/>
              <a:t>El diagnostico se determina por el aislamiento de la </a:t>
            </a:r>
            <a:r>
              <a:rPr lang="es-ES" dirty="0" err="1" smtClean="0"/>
              <a:t>leptospira</a:t>
            </a:r>
            <a:r>
              <a:rPr lang="es-ES" dirty="0" smtClean="0"/>
              <a:t> en sangre en los primeros 7 días, en el LCR entre 4 -10dias, y en la orina después del 10 día. También por la elevación de los títulos de anticuerpos mediante sueros pareados o técnicas de </a:t>
            </a:r>
            <a:r>
              <a:rPr lang="es-ES" dirty="0" err="1" smtClean="0"/>
              <a:t>inmunofluorescencia</a:t>
            </a:r>
            <a:r>
              <a:rPr lang="es-ES" dirty="0" smtClean="0"/>
              <a:t>. </a:t>
            </a:r>
            <a:endParaRPr lang="es-ES" dirty="0"/>
          </a:p>
        </p:txBody>
      </p:sp>
      <p:sp>
        <p:nvSpPr>
          <p:cNvPr id="16386" name="AutoShape 2" descr="Resultado de imagen para leptospirosis bacter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88" name="Picture 4" descr="Resultado de imagen para leptospirosis bacteria"/>
          <p:cNvPicPr>
            <a:picLocks noChangeAspect="1" noChangeArrowheads="1"/>
          </p:cNvPicPr>
          <p:nvPr/>
        </p:nvPicPr>
        <p:blipFill>
          <a:blip r:embed="rId2" cstate="print"/>
          <a:srcRect/>
          <a:stretch>
            <a:fillRect/>
          </a:stretch>
        </p:blipFill>
        <p:spPr bwMode="auto">
          <a:xfrm>
            <a:off x="571472" y="3286124"/>
            <a:ext cx="3643338" cy="2643183"/>
          </a:xfrm>
          <a:prstGeom prst="rect">
            <a:avLst/>
          </a:prstGeom>
          <a:noFill/>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9" name="8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
        <p:nvSpPr>
          <p:cNvPr id="10" name="9 Rectángulo"/>
          <p:cNvSpPr/>
          <p:nvPr/>
        </p:nvSpPr>
        <p:spPr>
          <a:xfrm>
            <a:off x="5715008" y="1071546"/>
            <a:ext cx="2940228" cy="369332"/>
          </a:xfrm>
          <a:prstGeom prst="rect">
            <a:avLst/>
          </a:prstGeom>
          <a:solidFill>
            <a:schemeClr val="bg1"/>
          </a:solidFill>
        </p:spPr>
        <p:txBody>
          <a:bodyPr wrap="none">
            <a:spAutoFit/>
          </a:bodyPr>
          <a:lstStyle/>
          <a:p>
            <a:r>
              <a:rPr lang="es-ES" dirty="0" smtClean="0"/>
              <a:t>Cadena epidemiológica </a:t>
            </a:r>
            <a:endParaRPr lang="es-ES" dirty="0"/>
          </a:p>
        </p:txBody>
      </p:sp>
      <p:sp>
        <p:nvSpPr>
          <p:cNvPr id="7" name="6 Rectángulo"/>
          <p:cNvSpPr/>
          <p:nvPr/>
        </p:nvSpPr>
        <p:spPr>
          <a:xfrm>
            <a:off x="500034" y="1428736"/>
            <a:ext cx="6715172" cy="2585323"/>
          </a:xfrm>
          <a:prstGeom prst="rect">
            <a:avLst/>
          </a:prstGeom>
          <a:solidFill>
            <a:schemeClr val="bg2"/>
          </a:solidFill>
        </p:spPr>
        <p:txBody>
          <a:bodyPr wrap="square">
            <a:spAutoFit/>
          </a:bodyPr>
          <a:lstStyle/>
          <a:p>
            <a:r>
              <a:rPr lang="es-ES" b="1" dirty="0" smtClean="0"/>
              <a:t>Agente infeccioso</a:t>
            </a:r>
            <a:r>
              <a:rPr lang="es-ES" dirty="0" smtClean="0"/>
              <a:t>: Espiroqueta del genero </a:t>
            </a:r>
            <a:r>
              <a:rPr lang="es-ES" dirty="0" err="1" smtClean="0"/>
              <a:t>leptospira</a:t>
            </a:r>
            <a:r>
              <a:rPr lang="es-ES" dirty="0" smtClean="0"/>
              <a:t>, la cual vive en medios alcalinos, prefiere ambientes húmedos como aguas estancadas o suelos anegados.</a:t>
            </a:r>
          </a:p>
          <a:p>
            <a:r>
              <a:rPr lang="es-ES" b="1" dirty="0" smtClean="0"/>
              <a:t> Reservorio</a:t>
            </a:r>
            <a:r>
              <a:rPr lang="es-ES" dirty="0" smtClean="0"/>
              <a:t>: son animales salvajes y domésticos como las ratas que son portadoras del </a:t>
            </a:r>
            <a:r>
              <a:rPr lang="es-ES" dirty="0" err="1" smtClean="0"/>
              <a:t>icterohaemorrihagiae</a:t>
            </a:r>
            <a:r>
              <a:rPr lang="es-ES" dirty="0" smtClean="0"/>
              <a:t>, los cerdos el serotipo Pomona, el ganado bovino, los perros, los mapaches, entre otros </a:t>
            </a:r>
            <a:r>
              <a:rPr lang="es-ES" b="1" dirty="0" smtClean="0"/>
              <a:t>Puerta de salida</a:t>
            </a:r>
            <a:r>
              <a:rPr lang="es-ES" dirty="0" smtClean="0"/>
              <a:t>: en los animales infectados lo constituye el meato uretral y la orina que contamina aguas alimentos y terrenos.</a:t>
            </a:r>
          </a:p>
        </p:txBody>
      </p:sp>
      <p:sp>
        <p:nvSpPr>
          <p:cNvPr id="11" name="10 Rectángulo"/>
          <p:cNvSpPr/>
          <p:nvPr/>
        </p:nvSpPr>
        <p:spPr>
          <a:xfrm>
            <a:off x="714348" y="4214818"/>
            <a:ext cx="4500594" cy="2031325"/>
          </a:xfrm>
          <a:prstGeom prst="rect">
            <a:avLst/>
          </a:prstGeom>
          <a:solidFill>
            <a:schemeClr val="bg1"/>
          </a:solidFill>
        </p:spPr>
        <p:txBody>
          <a:bodyPr wrap="square">
            <a:spAutoFit/>
          </a:bodyPr>
          <a:lstStyle/>
          <a:p>
            <a:r>
              <a:rPr lang="es-ES" dirty="0" smtClean="0"/>
              <a:t>Es necesario señalar que las </a:t>
            </a:r>
            <a:r>
              <a:rPr lang="es-ES" dirty="0" err="1" smtClean="0"/>
              <a:t>leptospiras</a:t>
            </a:r>
            <a:r>
              <a:rPr lang="es-ES" dirty="0" smtClean="0"/>
              <a:t> pueden permanecer durante largos periodos en los túbulos renales del animal, siendo excretadas con la orina sin estar el animal enfermo, incluso estando inmunizado. </a:t>
            </a:r>
            <a:endParaRPr lang="es-ES" dirty="0"/>
          </a:p>
        </p:txBody>
      </p:sp>
      <p:pic>
        <p:nvPicPr>
          <p:cNvPr id="15362" name="Picture 2" descr="Resultado de imagen para leptospirosis bacteria"/>
          <p:cNvPicPr>
            <a:picLocks noChangeAspect="1" noChangeArrowheads="1"/>
          </p:cNvPicPr>
          <p:nvPr/>
        </p:nvPicPr>
        <p:blipFill>
          <a:blip r:embed="rId2" cstate="print"/>
          <a:srcRect/>
          <a:stretch>
            <a:fillRect/>
          </a:stretch>
        </p:blipFill>
        <p:spPr bwMode="auto">
          <a:xfrm>
            <a:off x="5643569" y="4000504"/>
            <a:ext cx="2825497" cy="2452688"/>
          </a:xfrm>
          <a:prstGeom prst="rect">
            <a:avLst/>
          </a:prstGeom>
          <a:noFill/>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9700" name="AutoShape 4"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3" name="12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
        <p:nvSpPr>
          <p:cNvPr id="14" name="13 Rectángulo"/>
          <p:cNvSpPr/>
          <p:nvPr/>
        </p:nvSpPr>
        <p:spPr>
          <a:xfrm>
            <a:off x="428596" y="1214422"/>
            <a:ext cx="5357850" cy="4801314"/>
          </a:xfrm>
          <a:prstGeom prst="rect">
            <a:avLst/>
          </a:prstGeom>
          <a:solidFill>
            <a:schemeClr val="bg1"/>
          </a:solidFill>
        </p:spPr>
        <p:txBody>
          <a:bodyPr wrap="square">
            <a:spAutoFit/>
          </a:bodyPr>
          <a:lstStyle/>
          <a:p>
            <a:r>
              <a:rPr lang="es-ES" b="1" dirty="0" smtClean="0"/>
              <a:t>Vía de transmisión</a:t>
            </a:r>
            <a:r>
              <a:rPr lang="es-ES" dirty="0" smtClean="0"/>
              <a:t>: el hombre es el huésped accidental en la transmisión de esta enfermedad y puede infectarse de forma directa e indirecta.</a:t>
            </a:r>
          </a:p>
          <a:p>
            <a:r>
              <a:rPr lang="es-ES" dirty="0" smtClean="0"/>
              <a:t> </a:t>
            </a:r>
            <a:r>
              <a:rPr lang="es-ES" b="1" dirty="0" smtClean="0"/>
              <a:t>La vía indirecta </a:t>
            </a:r>
          </a:p>
          <a:p>
            <a:r>
              <a:rPr lang="es-ES" dirty="0" smtClean="0"/>
              <a:t>contacto físico con agua suelo o alimentos contaminados con la orina de animales infectados, es frecuente en obreros de alcantarillados, mineros, soldados, trabajadores de higiene y de pesca, trabajadores de ferias de animales y canal, arroceros, trabajadores de platanales, cortadores de caña de azúcar, entre otras ocupaciones.</a:t>
            </a:r>
          </a:p>
          <a:p>
            <a:r>
              <a:rPr lang="es-ES" b="1" dirty="0" smtClean="0"/>
              <a:t> Directa </a:t>
            </a:r>
            <a:r>
              <a:rPr lang="es-ES" dirty="0" smtClean="0"/>
              <a:t>es de persona a persona, poco frecuente pues la acidez de la orina humana disminuye su transmisibilidad. </a:t>
            </a:r>
            <a:endParaRPr lang="es-ES" dirty="0"/>
          </a:p>
        </p:txBody>
      </p:sp>
      <p:pic>
        <p:nvPicPr>
          <p:cNvPr id="14338" name="Picture 2" descr="Resultado de imagen para leptospirosis bacteria"/>
          <p:cNvPicPr>
            <a:picLocks noChangeAspect="1" noChangeArrowheads="1"/>
          </p:cNvPicPr>
          <p:nvPr/>
        </p:nvPicPr>
        <p:blipFill>
          <a:blip r:embed="rId2" cstate="print"/>
          <a:srcRect/>
          <a:stretch>
            <a:fillRect/>
          </a:stretch>
        </p:blipFill>
        <p:spPr bwMode="auto">
          <a:xfrm>
            <a:off x="5572132" y="1928802"/>
            <a:ext cx="3367790" cy="3214710"/>
          </a:xfrm>
          <a:prstGeom prst="rect">
            <a:avLst/>
          </a:prstGeom>
          <a:noFill/>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57158" y="1571612"/>
            <a:ext cx="5357850" cy="3693319"/>
          </a:xfrm>
          <a:prstGeom prst="rect">
            <a:avLst/>
          </a:prstGeom>
          <a:solidFill>
            <a:schemeClr val="accent1">
              <a:lumMod val="20000"/>
              <a:lumOff val="80000"/>
            </a:schemeClr>
          </a:solidFill>
        </p:spPr>
        <p:txBody>
          <a:bodyPr wrap="square">
            <a:spAutoFit/>
          </a:bodyPr>
          <a:lstStyle/>
          <a:p>
            <a:r>
              <a:rPr lang="es-ES" b="1" dirty="0" smtClean="0"/>
              <a:t>Puerta de entrada</a:t>
            </a:r>
            <a:r>
              <a:rPr lang="es-ES" dirty="0" smtClean="0"/>
              <a:t>: es la piel excoriada y las mucosas del hombre. </a:t>
            </a:r>
          </a:p>
          <a:p>
            <a:r>
              <a:rPr lang="es-ES" b="1" dirty="0" smtClean="0"/>
              <a:t>Periodo de incubación</a:t>
            </a:r>
            <a:r>
              <a:rPr lang="es-ES" dirty="0" smtClean="0"/>
              <a:t>: promedio de 10 días con limites entre 4 y 19 días, después de los cuales se inicia la sintomatología de forma generalmente brusca.</a:t>
            </a:r>
          </a:p>
          <a:p>
            <a:r>
              <a:rPr lang="es-ES" dirty="0" smtClean="0"/>
              <a:t> </a:t>
            </a:r>
            <a:r>
              <a:rPr lang="es-ES" b="1" dirty="0" smtClean="0"/>
              <a:t>Periodo de transmisibilidad</a:t>
            </a:r>
            <a:r>
              <a:rPr lang="es-ES" dirty="0" smtClean="0"/>
              <a:t>: las </a:t>
            </a:r>
            <a:r>
              <a:rPr lang="es-ES" dirty="0" err="1" smtClean="0"/>
              <a:t>leptospiras</a:t>
            </a:r>
            <a:r>
              <a:rPr lang="es-ES" dirty="0" smtClean="0"/>
              <a:t> pueden excretarse durante un mes, periodo en que se transmite la enfermedad, aunque tanto en hombres como en animales se ha observado que puede durar varios meses o años después del episodio agudo.</a:t>
            </a:r>
          </a:p>
        </p:txBody>
      </p:sp>
      <p:sp>
        <p:nvSpPr>
          <p:cNvPr id="8" name="7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9" name="8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pic>
        <p:nvPicPr>
          <p:cNvPr id="13314" name="Picture 2" descr="Resultado de imagen para leptospirosis bacteria"/>
          <p:cNvPicPr>
            <a:picLocks noChangeAspect="1" noChangeArrowheads="1"/>
          </p:cNvPicPr>
          <p:nvPr/>
        </p:nvPicPr>
        <p:blipFill>
          <a:blip r:embed="rId2" cstate="print"/>
          <a:srcRect l="60000"/>
          <a:stretch>
            <a:fillRect/>
          </a:stretch>
        </p:blipFill>
        <p:spPr bwMode="auto">
          <a:xfrm>
            <a:off x="5715008" y="2000240"/>
            <a:ext cx="3047968" cy="3105150"/>
          </a:xfrm>
          <a:prstGeom prst="rect">
            <a:avLst/>
          </a:prstGeom>
          <a:noFill/>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1714488"/>
            <a:ext cx="7890670" cy="3970318"/>
          </a:xfrm>
          <a:prstGeom prst="rect">
            <a:avLst/>
          </a:prstGeom>
          <a:solidFill>
            <a:schemeClr val="accent1">
              <a:lumMod val="20000"/>
              <a:lumOff val="80000"/>
            </a:schemeClr>
          </a:solidFill>
        </p:spPr>
        <p:txBody>
          <a:bodyPr wrap="square">
            <a:spAutoFit/>
          </a:bodyPr>
          <a:lstStyle/>
          <a:p>
            <a:r>
              <a:rPr lang="es-ES" b="1" dirty="0" smtClean="0"/>
              <a:t>1. Sobre la vía de transmisión Se deben realizar medidas como: </a:t>
            </a:r>
          </a:p>
          <a:p>
            <a:r>
              <a:rPr lang="es-ES" dirty="0" smtClean="0"/>
              <a:t>- Identificar los factores de riesgos e interactuar para su eliminación o reducción. </a:t>
            </a:r>
          </a:p>
          <a:p>
            <a:r>
              <a:rPr lang="es-ES" dirty="0" smtClean="0"/>
              <a:t>- Control de roedores y desratización. </a:t>
            </a:r>
          </a:p>
          <a:p>
            <a:r>
              <a:rPr lang="es-ES" dirty="0" smtClean="0"/>
              <a:t>- Drenaje adecuado de zonas pantanosas y terrenos inundados. </a:t>
            </a:r>
          </a:p>
          <a:p>
            <a:r>
              <a:rPr lang="es-ES" dirty="0" smtClean="0"/>
              <a:t>- Protección de los alimentos, abastecimientos de agua potables, estanques y piscinas. </a:t>
            </a:r>
          </a:p>
          <a:p>
            <a:r>
              <a:rPr lang="es-ES" dirty="0" smtClean="0"/>
              <a:t>- Mantener adecuada higiene en las viviendas. </a:t>
            </a:r>
          </a:p>
          <a:p>
            <a:r>
              <a:rPr lang="es-ES" dirty="0" smtClean="0"/>
              <a:t>- Control ecológico de la población animal salvaje y realizar control de perros callejeros. </a:t>
            </a:r>
          </a:p>
          <a:p>
            <a:r>
              <a:rPr lang="es-ES" dirty="0" smtClean="0"/>
              <a:t>- Es de destacar que no se emplea la desinfección concurrente pero pueden tomarse precauciones en caso de contactos con sangre y orina. </a:t>
            </a:r>
          </a:p>
        </p:txBody>
      </p:sp>
      <p:sp>
        <p:nvSpPr>
          <p:cNvPr id="8" name="7 Rectángulo"/>
          <p:cNvSpPr/>
          <p:nvPr/>
        </p:nvSpPr>
        <p:spPr>
          <a:xfrm>
            <a:off x="571472" y="1214422"/>
            <a:ext cx="3159839" cy="369332"/>
          </a:xfrm>
          <a:prstGeom prst="rect">
            <a:avLst/>
          </a:prstGeom>
          <a:solidFill>
            <a:schemeClr val="bg2"/>
          </a:solidFill>
        </p:spPr>
        <p:txBody>
          <a:bodyPr wrap="none">
            <a:spAutoFit/>
          </a:bodyPr>
          <a:lstStyle/>
          <a:p>
            <a:r>
              <a:rPr lang="es-ES" b="1" dirty="0" smtClean="0"/>
              <a:t>MEDIDAS DE CONTROL</a:t>
            </a:r>
            <a:endParaRPr lang="es-ES" dirty="0"/>
          </a:p>
        </p:txBody>
      </p:sp>
      <p:sp>
        <p:nvSpPr>
          <p:cNvPr id="6" name="5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0" name="9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1714488"/>
            <a:ext cx="8215370" cy="3970318"/>
          </a:xfrm>
          <a:prstGeom prst="rect">
            <a:avLst/>
          </a:prstGeom>
          <a:solidFill>
            <a:schemeClr val="accent1">
              <a:lumMod val="20000"/>
              <a:lumOff val="80000"/>
            </a:schemeClr>
          </a:solidFill>
        </p:spPr>
        <p:txBody>
          <a:bodyPr wrap="square">
            <a:spAutoFit/>
          </a:bodyPr>
          <a:lstStyle/>
          <a:p>
            <a:r>
              <a:rPr lang="es-ES" b="1" dirty="0" smtClean="0"/>
              <a:t> Sobre el hombre susceptible </a:t>
            </a:r>
          </a:p>
          <a:p>
            <a:r>
              <a:rPr lang="es-ES" dirty="0" smtClean="0"/>
              <a:t>- Promoción de salud y prevención de riesgo: conocimiento de la vía de transmisión de la enfermedad y medidas de protección en trabajadores expuestos a la infección. Como son el uso de botas y guantes impermeables así como el suministro de agua potable. </a:t>
            </a:r>
          </a:p>
          <a:p>
            <a:endParaRPr lang="es-ES" dirty="0" smtClean="0"/>
          </a:p>
          <a:p>
            <a:r>
              <a:rPr lang="es-ES" dirty="0" smtClean="0"/>
              <a:t>- Aplicar vacunas en grupos de riesgos: </a:t>
            </a:r>
            <a:r>
              <a:rPr lang="es-ES" dirty="0" err="1" smtClean="0"/>
              <a:t>antileptospirósica</a:t>
            </a:r>
            <a:r>
              <a:rPr lang="es-ES" dirty="0" smtClean="0"/>
              <a:t>, trivalente cubana y la </a:t>
            </a:r>
            <a:r>
              <a:rPr lang="es-ES" dirty="0" err="1" smtClean="0"/>
              <a:t>vex-spiral</a:t>
            </a:r>
            <a:r>
              <a:rPr lang="es-ES" dirty="0" smtClean="0"/>
              <a:t>. Se aplica en dos dosis de 0,5 ml IM en intervalos de 6 semanas. </a:t>
            </a:r>
          </a:p>
          <a:p>
            <a:endParaRPr lang="es-ES" dirty="0" smtClean="0"/>
          </a:p>
          <a:p>
            <a:r>
              <a:rPr lang="es-ES" dirty="0" smtClean="0"/>
              <a:t>- Vigilancia epidemiológica identificando y </a:t>
            </a:r>
            <a:r>
              <a:rPr lang="es-ES" dirty="0" err="1" smtClean="0"/>
              <a:t>dispensarizando</a:t>
            </a:r>
            <a:r>
              <a:rPr lang="es-ES" dirty="0" smtClean="0"/>
              <a:t> a todos los expuesto a la infección </a:t>
            </a:r>
          </a:p>
          <a:p>
            <a:r>
              <a:rPr lang="es-ES" dirty="0" smtClean="0"/>
              <a:t>- Primo vacunación </a:t>
            </a:r>
            <a:r>
              <a:rPr lang="es-ES" dirty="0" err="1" smtClean="0"/>
              <a:t>antileptopirosica</a:t>
            </a:r>
            <a:r>
              <a:rPr lang="es-ES" dirty="0" smtClean="0"/>
              <a:t> a riesgo permanente y quimioprofilaxis con </a:t>
            </a:r>
            <a:r>
              <a:rPr lang="es-ES" dirty="0" err="1" smtClean="0"/>
              <a:t>doxiciclina</a:t>
            </a:r>
            <a:r>
              <a:rPr lang="es-ES" dirty="0" smtClean="0"/>
              <a:t> a las personas expuestos temporales. </a:t>
            </a:r>
          </a:p>
        </p:txBody>
      </p:sp>
      <p:sp>
        <p:nvSpPr>
          <p:cNvPr id="8" name="7 Rectángulo"/>
          <p:cNvSpPr/>
          <p:nvPr/>
        </p:nvSpPr>
        <p:spPr>
          <a:xfrm>
            <a:off x="571472" y="1214422"/>
            <a:ext cx="3159839" cy="369332"/>
          </a:xfrm>
          <a:prstGeom prst="rect">
            <a:avLst/>
          </a:prstGeom>
          <a:solidFill>
            <a:schemeClr val="bg2"/>
          </a:solidFill>
        </p:spPr>
        <p:txBody>
          <a:bodyPr wrap="none">
            <a:spAutoFit/>
          </a:bodyPr>
          <a:lstStyle/>
          <a:p>
            <a:r>
              <a:rPr lang="es-ES" b="1" dirty="0" smtClean="0"/>
              <a:t>MEDIDAS DE CONTROL</a:t>
            </a:r>
            <a:endParaRPr lang="es-ES" dirty="0"/>
          </a:p>
        </p:txBody>
      </p:sp>
      <p:sp>
        <p:nvSpPr>
          <p:cNvPr id="6" name="5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0" name="9 Rectángulo"/>
          <p:cNvSpPr/>
          <p:nvPr/>
        </p:nvSpPr>
        <p:spPr>
          <a:xfrm>
            <a:off x="1214414" y="571480"/>
            <a:ext cx="2595582" cy="461665"/>
          </a:xfrm>
          <a:prstGeom prst="rect">
            <a:avLst/>
          </a:prstGeom>
          <a:solidFill>
            <a:schemeClr val="accent1">
              <a:lumMod val="20000"/>
              <a:lumOff val="80000"/>
            </a:schemeClr>
          </a:solidFill>
        </p:spPr>
        <p:txBody>
          <a:bodyPr wrap="none">
            <a:spAutoFit/>
          </a:bodyPr>
          <a:lstStyle/>
          <a:p>
            <a:r>
              <a:rPr lang="es-ES" sz="2400" b="1" dirty="0" err="1" smtClean="0"/>
              <a:t>Leptospirosis</a:t>
            </a:r>
            <a:r>
              <a:rPr lang="es-ES" sz="2400" b="1" dirty="0" smtClean="0"/>
              <a:t> </a:t>
            </a:r>
            <a:endParaRPr lang="es-ES" sz="2400"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85786" y="1571612"/>
            <a:ext cx="3604390" cy="2862322"/>
          </a:xfrm>
          <a:prstGeom prst="rect">
            <a:avLst/>
          </a:prstGeom>
          <a:solidFill>
            <a:schemeClr val="tx2">
              <a:lumMod val="10000"/>
              <a:lumOff val="90000"/>
            </a:schemeClr>
          </a:solidFill>
        </p:spPr>
        <p:txBody>
          <a:bodyPr wrap="square">
            <a:spAutoFit/>
          </a:bodyPr>
          <a:lstStyle/>
          <a:p>
            <a:pPr algn="ctr"/>
            <a:r>
              <a:rPr lang="es-ES" dirty="0" smtClean="0"/>
              <a:t>Existen diferentes vías para la transmisión de enfermedades una de ellas es por contacto de piel o membranas mucosas en el hombre, lo que constituye la puerta de entrada de enfermedades como la escabiosis, la pediculosis, la </a:t>
            </a:r>
            <a:r>
              <a:rPr lang="es-ES" dirty="0" err="1" smtClean="0"/>
              <a:t>lepstopirosis</a:t>
            </a:r>
            <a:r>
              <a:rPr lang="es-ES" dirty="0" smtClean="0"/>
              <a:t> y la rabia.</a:t>
            </a:r>
            <a:endParaRPr lang="es-ES" dirty="0"/>
          </a:p>
        </p:txBody>
      </p:sp>
      <p:sp>
        <p:nvSpPr>
          <p:cNvPr id="14" name="13 Rectángulo"/>
          <p:cNvSpPr/>
          <p:nvPr/>
        </p:nvSpPr>
        <p:spPr>
          <a:xfrm>
            <a:off x="1428728" y="559338"/>
            <a:ext cx="5904656" cy="646331"/>
          </a:xfrm>
          <a:prstGeom prst="rect">
            <a:avLst/>
          </a:prstGeom>
          <a:solidFill>
            <a:schemeClr val="accent1">
              <a:lumMod val="20000"/>
              <a:lumOff val="80000"/>
            </a:schemeClr>
          </a:solidFill>
        </p:spPr>
        <p:txBody>
          <a:bodyPr wrap="square">
            <a:spAutoFit/>
          </a:bodyPr>
          <a:lstStyle/>
          <a:p>
            <a:pPr algn="ctr"/>
            <a:r>
              <a:rPr lang="es-ES" dirty="0" smtClean="0"/>
              <a:t>ENFERMEDADES TRANSMISIBLES POR CONTACTO DE PIEL Y MUCOSAS</a:t>
            </a:r>
            <a:endParaRPr lang="es-ES" dirty="0"/>
          </a:p>
        </p:txBody>
      </p:sp>
      <p:sp>
        <p:nvSpPr>
          <p:cNvPr id="38914"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8916"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8674" name="Picture 2" descr="Resultado de imagen para piel con acaros"/>
          <p:cNvPicPr>
            <a:picLocks noChangeAspect="1" noChangeArrowheads="1"/>
          </p:cNvPicPr>
          <p:nvPr/>
        </p:nvPicPr>
        <p:blipFill>
          <a:blip r:embed="rId2" cstate="print"/>
          <a:srcRect l="11940" r="9109"/>
          <a:stretch>
            <a:fillRect/>
          </a:stretch>
        </p:blipFill>
        <p:spPr bwMode="auto">
          <a:xfrm>
            <a:off x="4786314" y="1643050"/>
            <a:ext cx="3714776" cy="2995609"/>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42910" y="1643050"/>
            <a:ext cx="3929090" cy="3139321"/>
          </a:xfrm>
          <a:prstGeom prst="rect">
            <a:avLst/>
          </a:prstGeom>
          <a:solidFill>
            <a:schemeClr val="accent1">
              <a:lumMod val="20000"/>
              <a:lumOff val="80000"/>
            </a:schemeClr>
          </a:solidFill>
        </p:spPr>
        <p:txBody>
          <a:bodyPr wrap="square">
            <a:spAutoFit/>
          </a:bodyPr>
          <a:lstStyle/>
          <a:p>
            <a:r>
              <a:rPr lang="es-ES" b="1" dirty="0" smtClean="0"/>
              <a:t>La Rabia</a:t>
            </a:r>
          </a:p>
          <a:p>
            <a:r>
              <a:rPr lang="es-ES" dirty="0" smtClean="0"/>
              <a:t> Infección viral aguda q ataca a casi todos los mamíferos y raramente al hombre. Su virus penetra el organismo humano por la mordedura de un animal infectado o por la exposición de piel no intacta a la saliva de este, la cual puede causar un grave síndrome </a:t>
            </a:r>
            <a:r>
              <a:rPr lang="es-ES" dirty="0" err="1" smtClean="0"/>
              <a:t>neuroparalítico</a:t>
            </a:r>
            <a:r>
              <a:rPr lang="es-ES" dirty="0" smtClean="0"/>
              <a:t> y llevar a la muerte.</a:t>
            </a:r>
            <a:endParaRPr lang="es-VE" dirty="0"/>
          </a:p>
        </p:txBody>
      </p:sp>
      <p:sp>
        <p:nvSpPr>
          <p:cNvPr id="5" name="4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pic>
        <p:nvPicPr>
          <p:cNvPr id="10242" name="Picture 2" descr="Resultado de imagen para rabia"/>
          <p:cNvPicPr>
            <a:picLocks noChangeAspect="1" noChangeArrowheads="1"/>
          </p:cNvPicPr>
          <p:nvPr/>
        </p:nvPicPr>
        <p:blipFill>
          <a:blip r:embed="rId2" cstate="print"/>
          <a:srcRect/>
          <a:stretch>
            <a:fillRect/>
          </a:stretch>
        </p:blipFill>
        <p:spPr bwMode="auto">
          <a:xfrm>
            <a:off x="4786314" y="1714488"/>
            <a:ext cx="3857652" cy="304800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00034" y="2000240"/>
            <a:ext cx="7643866" cy="3970318"/>
          </a:xfrm>
          <a:prstGeom prst="rect">
            <a:avLst/>
          </a:prstGeom>
          <a:solidFill>
            <a:schemeClr val="bg1"/>
          </a:solidFill>
        </p:spPr>
        <p:txBody>
          <a:bodyPr wrap="square">
            <a:spAutoFit/>
          </a:bodyPr>
          <a:lstStyle/>
          <a:p>
            <a:r>
              <a:rPr lang="es-ES" dirty="0" smtClean="0"/>
              <a:t>En </a:t>
            </a:r>
            <a:r>
              <a:rPr lang="es-ES" dirty="0" smtClean="0"/>
              <a:t>el hombre comienza con:</a:t>
            </a:r>
          </a:p>
          <a:p>
            <a:r>
              <a:rPr lang="es-ES" dirty="0" smtClean="0"/>
              <a:t> </a:t>
            </a:r>
          </a:p>
          <a:p>
            <a:r>
              <a:rPr lang="es-ES" dirty="0" smtClean="0"/>
              <a:t>1 Fiebre </a:t>
            </a:r>
          </a:p>
          <a:p>
            <a:r>
              <a:rPr lang="es-ES" dirty="0" smtClean="0"/>
              <a:t>2 Cefalea </a:t>
            </a:r>
          </a:p>
          <a:p>
            <a:r>
              <a:rPr lang="es-ES" dirty="0" smtClean="0"/>
              <a:t>3 Sensación de angustia </a:t>
            </a:r>
          </a:p>
          <a:p>
            <a:r>
              <a:rPr lang="es-ES" dirty="0" smtClean="0"/>
              <a:t>4 Malestar general </a:t>
            </a:r>
          </a:p>
          <a:p>
            <a:r>
              <a:rPr lang="es-ES" dirty="0" smtClean="0"/>
              <a:t>5 Y alteraciones sensoriales </a:t>
            </a:r>
            <a:r>
              <a:rPr lang="es-ES" dirty="0" smtClean="0"/>
              <a:t>imprecisas</a:t>
            </a:r>
            <a:endParaRPr lang="es-ES" dirty="0" smtClean="0"/>
          </a:p>
          <a:p>
            <a:r>
              <a:rPr lang="es-ES" dirty="0" smtClean="0"/>
              <a:t>6 Le sigue una fase de excitación con hiperestesia. </a:t>
            </a:r>
          </a:p>
          <a:p>
            <a:r>
              <a:rPr lang="es-ES" dirty="0" smtClean="0"/>
              <a:t>7 Extrema sensibilidad a la luz y al sonido </a:t>
            </a:r>
          </a:p>
          <a:p>
            <a:r>
              <a:rPr lang="es-ES" dirty="0" smtClean="0"/>
              <a:t>8 Dilatación pupilar y salivación </a:t>
            </a:r>
          </a:p>
          <a:p>
            <a:r>
              <a:rPr lang="es-ES" dirty="0" smtClean="0"/>
              <a:t>9 Espasmos en los músculos de la deglución q provocan dificultad al tragar y miedo al agua </a:t>
            </a:r>
          </a:p>
          <a:p>
            <a:r>
              <a:rPr lang="es-ES" dirty="0" smtClean="0"/>
              <a:t>10 delirios </a:t>
            </a:r>
          </a:p>
          <a:p>
            <a:r>
              <a:rPr lang="es-ES" dirty="0" smtClean="0"/>
              <a:t>11 convulsiones. </a:t>
            </a:r>
          </a:p>
        </p:txBody>
      </p:sp>
      <p:sp>
        <p:nvSpPr>
          <p:cNvPr id="14" name="13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5" name="14 Rectángulo"/>
          <p:cNvSpPr/>
          <p:nvPr/>
        </p:nvSpPr>
        <p:spPr>
          <a:xfrm>
            <a:off x="1643042" y="1071546"/>
            <a:ext cx="1662635" cy="461665"/>
          </a:xfrm>
          <a:prstGeom prst="rect">
            <a:avLst/>
          </a:prstGeom>
          <a:solidFill>
            <a:schemeClr val="accent1">
              <a:lumMod val="20000"/>
              <a:lumOff val="80000"/>
            </a:schemeClr>
          </a:solidFill>
        </p:spPr>
        <p:txBody>
          <a:bodyPr wrap="none">
            <a:spAutoFit/>
          </a:bodyPr>
          <a:lstStyle/>
          <a:p>
            <a:r>
              <a:rPr lang="es-ES" sz="2400" b="1" dirty="0" smtClean="0"/>
              <a:t>La Rabia</a:t>
            </a:r>
          </a:p>
        </p:txBody>
      </p:sp>
      <p:pic>
        <p:nvPicPr>
          <p:cNvPr id="9218" name="Picture 2" descr="Resultado de imagen para rabia"/>
          <p:cNvPicPr>
            <a:picLocks noChangeAspect="1" noChangeArrowheads="1"/>
          </p:cNvPicPr>
          <p:nvPr/>
        </p:nvPicPr>
        <p:blipFill>
          <a:blip r:embed="rId2" cstate="print"/>
          <a:srcRect r="9999" b="6249"/>
          <a:stretch>
            <a:fillRect/>
          </a:stretch>
        </p:blipFill>
        <p:spPr bwMode="auto">
          <a:xfrm>
            <a:off x="5286380" y="1071546"/>
            <a:ext cx="3429024" cy="2857520"/>
          </a:xfrm>
          <a:prstGeom prst="rect">
            <a:avLst/>
          </a:prstGeom>
          <a:noFill/>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42910" y="2071678"/>
            <a:ext cx="3357586" cy="2862322"/>
          </a:xfrm>
          <a:prstGeom prst="rect">
            <a:avLst/>
          </a:prstGeom>
          <a:solidFill>
            <a:schemeClr val="bg1"/>
          </a:solidFill>
        </p:spPr>
        <p:txBody>
          <a:bodyPr wrap="square">
            <a:spAutoFit/>
          </a:bodyPr>
          <a:lstStyle/>
          <a:p>
            <a:r>
              <a:rPr lang="es-ES" dirty="0" smtClean="0"/>
              <a:t>Tanto en el hombre como en los animales cuando los síntomas del mal se manifiestan la muerte es inevitable pues, el paciente fallece en un término de dos a seis días de iniciados los síntomas a consecuencia de parálisis respiratoria. </a:t>
            </a:r>
          </a:p>
        </p:txBody>
      </p:sp>
      <p:sp>
        <p:nvSpPr>
          <p:cNvPr id="14" name="13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5" name="14 Rectángulo"/>
          <p:cNvSpPr/>
          <p:nvPr/>
        </p:nvSpPr>
        <p:spPr>
          <a:xfrm>
            <a:off x="785786" y="928670"/>
            <a:ext cx="1662635" cy="461665"/>
          </a:xfrm>
          <a:prstGeom prst="rect">
            <a:avLst/>
          </a:prstGeom>
          <a:solidFill>
            <a:schemeClr val="accent1">
              <a:lumMod val="20000"/>
              <a:lumOff val="80000"/>
            </a:schemeClr>
          </a:solidFill>
        </p:spPr>
        <p:txBody>
          <a:bodyPr wrap="none">
            <a:spAutoFit/>
          </a:bodyPr>
          <a:lstStyle/>
          <a:p>
            <a:r>
              <a:rPr lang="es-ES" sz="2400" b="1" dirty="0" smtClean="0"/>
              <a:t>La Rabia</a:t>
            </a:r>
          </a:p>
        </p:txBody>
      </p:sp>
      <p:pic>
        <p:nvPicPr>
          <p:cNvPr id="8194" name="Picture 2" descr="Resultado de imagen para virus de la rabia sintomas"/>
          <p:cNvPicPr>
            <a:picLocks noChangeAspect="1" noChangeArrowheads="1"/>
          </p:cNvPicPr>
          <p:nvPr/>
        </p:nvPicPr>
        <p:blipFill>
          <a:blip r:embed="rId2" cstate="print"/>
          <a:srcRect/>
          <a:stretch>
            <a:fillRect/>
          </a:stretch>
        </p:blipFill>
        <p:spPr bwMode="auto">
          <a:xfrm>
            <a:off x="4500562" y="1571612"/>
            <a:ext cx="3571900" cy="3571901"/>
          </a:xfrm>
          <a:prstGeom prst="rect">
            <a:avLst/>
          </a:prstGeom>
          <a:noFill/>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428596" y="1059404"/>
            <a:ext cx="4786346" cy="369332"/>
          </a:xfrm>
          <a:prstGeom prst="rect">
            <a:avLst/>
          </a:prstGeom>
          <a:solidFill>
            <a:schemeClr val="accent1">
              <a:lumMod val="20000"/>
              <a:lumOff val="80000"/>
            </a:schemeClr>
          </a:solidFill>
        </p:spPr>
        <p:txBody>
          <a:bodyPr wrap="square">
            <a:spAutoFit/>
          </a:bodyPr>
          <a:lstStyle/>
          <a:p>
            <a:pPr algn="ctr"/>
            <a:r>
              <a:rPr lang="es-ES" b="1" dirty="0" smtClean="0"/>
              <a:t>Cadena epidemiológica de la rabia: </a:t>
            </a:r>
            <a:endParaRPr lang="es-ES" dirty="0"/>
          </a:p>
        </p:txBody>
      </p:sp>
      <p:sp>
        <p:nvSpPr>
          <p:cNvPr id="15" name="14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6" name="15 Rectángulo"/>
          <p:cNvSpPr/>
          <p:nvPr/>
        </p:nvSpPr>
        <p:spPr>
          <a:xfrm>
            <a:off x="642910" y="1571612"/>
            <a:ext cx="5143536" cy="369332"/>
          </a:xfrm>
          <a:prstGeom prst="rect">
            <a:avLst/>
          </a:prstGeom>
          <a:solidFill>
            <a:schemeClr val="accent1">
              <a:lumMod val="20000"/>
              <a:lumOff val="80000"/>
            </a:schemeClr>
          </a:solidFill>
        </p:spPr>
        <p:txBody>
          <a:bodyPr wrap="square">
            <a:spAutoFit/>
          </a:bodyPr>
          <a:lstStyle/>
          <a:p>
            <a:r>
              <a:rPr lang="es-ES" b="1" dirty="0" smtClean="0"/>
              <a:t>Agente infeccioso</a:t>
            </a:r>
            <a:r>
              <a:rPr lang="es-ES" dirty="0" smtClean="0"/>
              <a:t>: virus de la rabia </a:t>
            </a:r>
            <a:endParaRPr lang="es-ES" dirty="0"/>
          </a:p>
        </p:txBody>
      </p:sp>
      <p:sp>
        <p:nvSpPr>
          <p:cNvPr id="17" name="16 Rectángulo"/>
          <p:cNvSpPr/>
          <p:nvPr/>
        </p:nvSpPr>
        <p:spPr>
          <a:xfrm>
            <a:off x="714348" y="1960426"/>
            <a:ext cx="7643866" cy="1754326"/>
          </a:xfrm>
          <a:prstGeom prst="rect">
            <a:avLst/>
          </a:prstGeom>
          <a:solidFill>
            <a:schemeClr val="accent1">
              <a:lumMod val="20000"/>
              <a:lumOff val="80000"/>
            </a:schemeClr>
          </a:solidFill>
        </p:spPr>
        <p:txBody>
          <a:bodyPr wrap="square">
            <a:spAutoFit/>
          </a:bodyPr>
          <a:lstStyle/>
          <a:p>
            <a:r>
              <a:rPr lang="es-ES" b="1" dirty="0" smtClean="0"/>
              <a:t>Reservorio: </a:t>
            </a:r>
            <a:r>
              <a:rPr lang="es-ES" dirty="0" smtClean="0"/>
              <a:t>cualquier animal de sangre caliente, los más importantes entre los animales domésticos son el perro y el gato, mientras que en los salvajes son la mangosta, chacal, murciélagos, lobos, zorros, mapaches, mofetas (zorrillo), entre otros. Los roedores rara veces contraen la infección y cuando lo hacen manifiestan la forma paralítica. </a:t>
            </a:r>
            <a:endParaRPr lang="es-ES" dirty="0"/>
          </a:p>
        </p:txBody>
      </p:sp>
      <p:sp>
        <p:nvSpPr>
          <p:cNvPr id="18" name="17 Rectángulo"/>
          <p:cNvSpPr/>
          <p:nvPr/>
        </p:nvSpPr>
        <p:spPr>
          <a:xfrm>
            <a:off x="714348" y="3857628"/>
            <a:ext cx="6429404" cy="1754326"/>
          </a:xfrm>
          <a:prstGeom prst="rect">
            <a:avLst/>
          </a:prstGeom>
          <a:solidFill>
            <a:schemeClr val="bg1"/>
          </a:solidFill>
        </p:spPr>
        <p:txBody>
          <a:bodyPr wrap="square">
            <a:spAutoFit/>
          </a:bodyPr>
          <a:lstStyle/>
          <a:p>
            <a:r>
              <a:rPr lang="es-ES" b="1" dirty="0" smtClean="0"/>
              <a:t>Puerta de salida</a:t>
            </a:r>
            <a:r>
              <a:rPr lang="es-ES" dirty="0" smtClean="0"/>
              <a:t>: es la boca del animal enfermo pues el virus emigra a caso todos los tejidos orgánicos a través de los nervios eferentes incluidos los de las glándulas salivales y es excretado con la saliva lo cual constituye el vehículo que lo transporta por la boca. </a:t>
            </a:r>
            <a:endParaRPr lang="es-ES" dirty="0"/>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428596" y="1059404"/>
            <a:ext cx="4786346" cy="369332"/>
          </a:xfrm>
          <a:prstGeom prst="rect">
            <a:avLst/>
          </a:prstGeom>
          <a:solidFill>
            <a:schemeClr val="accent1">
              <a:lumMod val="20000"/>
              <a:lumOff val="80000"/>
            </a:schemeClr>
          </a:solidFill>
        </p:spPr>
        <p:txBody>
          <a:bodyPr wrap="square">
            <a:spAutoFit/>
          </a:bodyPr>
          <a:lstStyle/>
          <a:p>
            <a:pPr algn="ctr"/>
            <a:r>
              <a:rPr lang="es-ES" b="1" dirty="0" smtClean="0"/>
              <a:t>Cadena epidemiológica de la rabia </a:t>
            </a:r>
            <a:endParaRPr lang="es-ES" dirty="0"/>
          </a:p>
        </p:txBody>
      </p:sp>
      <p:sp>
        <p:nvSpPr>
          <p:cNvPr id="15" name="14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7" name="16 Rectángulo"/>
          <p:cNvSpPr/>
          <p:nvPr/>
        </p:nvSpPr>
        <p:spPr>
          <a:xfrm>
            <a:off x="714348" y="1571612"/>
            <a:ext cx="7643866" cy="1200329"/>
          </a:xfrm>
          <a:prstGeom prst="rect">
            <a:avLst/>
          </a:prstGeom>
          <a:solidFill>
            <a:schemeClr val="accent1">
              <a:lumMod val="20000"/>
              <a:lumOff val="80000"/>
            </a:schemeClr>
          </a:solidFill>
        </p:spPr>
        <p:txBody>
          <a:bodyPr wrap="square">
            <a:spAutoFit/>
          </a:bodyPr>
          <a:lstStyle/>
          <a:p>
            <a:r>
              <a:rPr lang="es-ES" b="1" dirty="0" smtClean="0"/>
              <a:t>Vía de transmisión</a:t>
            </a:r>
            <a:r>
              <a:rPr lang="es-ES" dirty="0" smtClean="0"/>
              <a:t>: la rabia se transmite fundamentalmente por contactos de piel y mucosas. La saliva cargada de virus del animal rabioso se introduce por mordeduras en el organismo del hombre.</a:t>
            </a:r>
            <a:endParaRPr lang="es-ES" dirty="0"/>
          </a:p>
        </p:txBody>
      </p:sp>
      <p:sp>
        <p:nvSpPr>
          <p:cNvPr id="8" name="7 Rectángulo"/>
          <p:cNvSpPr/>
          <p:nvPr/>
        </p:nvSpPr>
        <p:spPr>
          <a:xfrm>
            <a:off x="642910" y="2928934"/>
            <a:ext cx="4572000" cy="1477328"/>
          </a:xfrm>
          <a:prstGeom prst="rect">
            <a:avLst/>
          </a:prstGeom>
          <a:solidFill>
            <a:schemeClr val="bg1"/>
          </a:solidFill>
        </p:spPr>
        <p:txBody>
          <a:bodyPr>
            <a:spAutoFit/>
          </a:bodyPr>
          <a:lstStyle/>
          <a:p>
            <a:pPr algn="ctr"/>
            <a:r>
              <a:rPr lang="es-ES" dirty="0" smtClean="0"/>
              <a:t>El riesgo de enfermar por la mordedura de un perro con rabia se estima desde un 0.1% para exposiciones leves y hasta el 60% en las graves. </a:t>
            </a:r>
            <a:endParaRPr lang="es-ES" dirty="0"/>
          </a:p>
        </p:txBody>
      </p:sp>
      <p:sp>
        <p:nvSpPr>
          <p:cNvPr id="9" name="8 Rectángulo"/>
          <p:cNvSpPr/>
          <p:nvPr/>
        </p:nvSpPr>
        <p:spPr>
          <a:xfrm>
            <a:off x="642910" y="4643446"/>
            <a:ext cx="4572000" cy="1200329"/>
          </a:xfrm>
          <a:prstGeom prst="rect">
            <a:avLst/>
          </a:prstGeom>
          <a:solidFill>
            <a:schemeClr val="bg1"/>
          </a:solidFill>
        </p:spPr>
        <p:txBody>
          <a:bodyPr>
            <a:spAutoFit/>
          </a:bodyPr>
          <a:lstStyle/>
          <a:p>
            <a:r>
              <a:rPr lang="es-ES" dirty="0" smtClean="0"/>
              <a:t>El mayor riesgo cuando se producen mordeduras en zonas muy inervadas o cercanas al SNC, sobre todo cara, cabeza, cuello y manos. </a:t>
            </a:r>
            <a:endParaRPr lang="es-ES" dirty="0"/>
          </a:p>
        </p:txBody>
      </p:sp>
      <p:pic>
        <p:nvPicPr>
          <p:cNvPr id="6146" name="Picture 2" descr="Resultado de imagen para virus de la rabia sintomas"/>
          <p:cNvPicPr>
            <a:picLocks noChangeAspect="1" noChangeArrowheads="1"/>
          </p:cNvPicPr>
          <p:nvPr/>
        </p:nvPicPr>
        <p:blipFill>
          <a:blip r:embed="rId2" cstate="print"/>
          <a:srcRect/>
          <a:stretch>
            <a:fillRect/>
          </a:stretch>
        </p:blipFill>
        <p:spPr bwMode="auto">
          <a:xfrm>
            <a:off x="5286380" y="2912314"/>
            <a:ext cx="3500462" cy="2959852"/>
          </a:xfrm>
          <a:prstGeom prst="rect">
            <a:avLst/>
          </a:prstGeom>
          <a:noFill/>
        </p:spPr>
      </p:pic>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 name="13 Rectángulo"/>
          <p:cNvSpPr/>
          <p:nvPr/>
        </p:nvSpPr>
        <p:spPr>
          <a:xfrm>
            <a:off x="428596" y="1059404"/>
            <a:ext cx="4786346" cy="369332"/>
          </a:xfrm>
          <a:prstGeom prst="rect">
            <a:avLst/>
          </a:prstGeom>
          <a:solidFill>
            <a:schemeClr val="accent1">
              <a:lumMod val="20000"/>
              <a:lumOff val="80000"/>
            </a:schemeClr>
          </a:solidFill>
        </p:spPr>
        <p:txBody>
          <a:bodyPr wrap="square">
            <a:spAutoFit/>
          </a:bodyPr>
          <a:lstStyle/>
          <a:p>
            <a:pPr algn="ctr"/>
            <a:r>
              <a:rPr lang="es-ES" b="1" dirty="0" smtClean="0"/>
              <a:t>Cadena epidemiológica de la rabia </a:t>
            </a:r>
            <a:endParaRPr lang="es-ES" dirty="0"/>
          </a:p>
        </p:txBody>
      </p:sp>
      <p:sp>
        <p:nvSpPr>
          <p:cNvPr id="15" name="14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7" name="16 Rectángulo"/>
          <p:cNvSpPr/>
          <p:nvPr/>
        </p:nvSpPr>
        <p:spPr>
          <a:xfrm>
            <a:off x="714348" y="1432403"/>
            <a:ext cx="7643866" cy="2308324"/>
          </a:xfrm>
          <a:prstGeom prst="rect">
            <a:avLst/>
          </a:prstGeom>
          <a:solidFill>
            <a:schemeClr val="accent1">
              <a:lumMod val="20000"/>
              <a:lumOff val="80000"/>
            </a:schemeClr>
          </a:solidFill>
        </p:spPr>
        <p:txBody>
          <a:bodyPr wrap="square">
            <a:spAutoFit/>
          </a:bodyPr>
          <a:lstStyle/>
          <a:p>
            <a:r>
              <a:rPr lang="es-ES" dirty="0" smtClean="0"/>
              <a:t>La lesión del animal en piel o mucosas puede ser clasificada como: </a:t>
            </a:r>
          </a:p>
          <a:p>
            <a:r>
              <a:rPr lang="es-ES" dirty="0" smtClean="0"/>
              <a:t>- Grave; constituye lesiones graves aquellas mordidas múltiples con grandes desgarramientos de tejidos en cabeza, cara, cuello, manos y dedos, así como las ocasionadas por animales silvestres. </a:t>
            </a:r>
          </a:p>
          <a:p>
            <a:r>
              <a:rPr lang="es-ES" dirty="0" smtClean="0"/>
              <a:t>- Leve; son las mordeduras únicas producidas en tronco, miembros inferiores y superiores. </a:t>
            </a:r>
          </a:p>
        </p:txBody>
      </p:sp>
      <p:sp>
        <p:nvSpPr>
          <p:cNvPr id="10" name="9 Rectángulo"/>
          <p:cNvSpPr/>
          <p:nvPr/>
        </p:nvSpPr>
        <p:spPr>
          <a:xfrm>
            <a:off x="714348" y="3762092"/>
            <a:ext cx="7929618" cy="2585323"/>
          </a:xfrm>
          <a:prstGeom prst="rect">
            <a:avLst/>
          </a:prstGeom>
          <a:solidFill>
            <a:schemeClr val="bg1"/>
          </a:solidFill>
        </p:spPr>
        <p:txBody>
          <a:bodyPr wrap="square">
            <a:spAutoFit/>
          </a:bodyPr>
          <a:lstStyle/>
          <a:p>
            <a:r>
              <a:rPr lang="es-ES" b="1" dirty="0" smtClean="0"/>
              <a:t>Periodo de incubación</a:t>
            </a:r>
            <a:r>
              <a:rPr lang="es-ES" dirty="0" smtClean="0"/>
              <a:t>: es de 3 a 8 semanas por lo general, aunque se han dado casos entre 9 días y 7 años pues depende de la magnitud de la herida, el lugar de la lesión en relación con la cantidad de fibras nerviosas y la distancia hasta el encéfalo, la cantidad de virus introducidos y la protección conferida por la ropa, entre otros factores. Es de señalar que si el punto de contacto en la persona ha sido la cabeza, el cuello, o los miembros superiores, el periodo de incubación será más breve, porque el virus alcanzara el SNC con mayor rapidez. </a:t>
            </a:r>
            <a:endParaRPr lang="es-ES" dirty="0"/>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785786" y="1094416"/>
            <a:ext cx="7786742" cy="1477328"/>
          </a:xfrm>
          <a:prstGeom prst="rect">
            <a:avLst/>
          </a:prstGeom>
          <a:solidFill>
            <a:schemeClr val="bg1"/>
          </a:solidFill>
        </p:spPr>
        <p:txBody>
          <a:bodyPr wrap="square">
            <a:spAutoFit/>
          </a:bodyPr>
          <a:lstStyle/>
          <a:p>
            <a:r>
              <a:rPr lang="es-ES" b="1" dirty="0" smtClean="0"/>
              <a:t>Periodo de transmisibilidad</a:t>
            </a:r>
            <a:r>
              <a:rPr lang="es-ES" dirty="0" smtClean="0"/>
              <a:t>: no se ha demostrado de una persona a otra, sin embargo en los perros y gatos oscila entre 3 y 7 días antes de comenzar los signos clínicos y durante todo el curso de la enfermedad. Mientras los murciélagos transmiten la enfermedad desde 12 días antes de manifestarla. </a:t>
            </a:r>
            <a:endParaRPr lang="es-ES" dirty="0"/>
          </a:p>
        </p:txBody>
      </p:sp>
      <p:sp>
        <p:nvSpPr>
          <p:cNvPr id="12" name="11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4098" name="AutoShape 2" descr="Resultado de imagen para virus de la rabia sintoma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00" name="Picture 4" descr="Resultado de imagen para virus de la rabia sintomas"/>
          <p:cNvPicPr>
            <a:picLocks noChangeAspect="1" noChangeArrowheads="1"/>
          </p:cNvPicPr>
          <p:nvPr/>
        </p:nvPicPr>
        <p:blipFill>
          <a:blip r:embed="rId2" cstate="print"/>
          <a:srcRect/>
          <a:stretch>
            <a:fillRect/>
          </a:stretch>
        </p:blipFill>
        <p:spPr bwMode="auto">
          <a:xfrm>
            <a:off x="1714480" y="2714620"/>
            <a:ext cx="5905500" cy="3152775"/>
          </a:xfrm>
          <a:prstGeom prst="rect">
            <a:avLst/>
          </a:prstGeom>
          <a:noFill/>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0" name="9 Rectángulo"/>
          <p:cNvSpPr/>
          <p:nvPr/>
        </p:nvSpPr>
        <p:spPr>
          <a:xfrm>
            <a:off x="1000100" y="785794"/>
            <a:ext cx="2811988" cy="369332"/>
          </a:xfrm>
          <a:prstGeom prst="rect">
            <a:avLst/>
          </a:prstGeom>
          <a:solidFill>
            <a:schemeClr val="bg1"/>
          </a:solidFill>
        </p:spPr>
        <p:txBody>
          <a:bodyPr wrap="none">
            <a:spAutoFit/>
          </a:bodyPr>
          <a:lstStyle/>
          <a:p>
            <a:r>
              <a:rPr lang="es-ES" b="1" dirty="0" smtClean="0"/>
              <a:t>Medidas de control: </a:t>
            </a:r>
            <a:endParaRPr lang="es-ES" dirty="0"/>
          </a:p>
        </p:txBody>
      </p:sp>
      <p:sp>
        <p:nvSpPr>
          <p:cNvPr id="11" name="10 Rectángulo"/>
          <p:cNvSpPr/>
          <p:nvPr/>
        </p:nvSpPr>
        <p:spPr>
          <a:xfrm>
            <a:off x="571472" y="1285860"/>
            <a:ext cx="4214842" cy="5078313"/>
          </a:xfrm>
          <a:prstGeom prst="rect">
            <a:avLst/>
          </a:prstGeom>
          <a:solidFill>
            <a:schemeClr val="bg1"/>
          </a:solidFill>
        </p:spPr>
        <p:txBody>
          <a:bodyPr wrap="square">
            <a:spAutoFit/>
          </a:bodyPr>
          <a:lstStyle/>
          <a:p>
            <a:r>
              <a:rPr lang="es-ES" b="1" dirty="0" smtClean="0"/>
              <a:t>1 Eliminación de reservorio de animales, para lo cual: </a:t>
            </a:r>
          </a:p>
          <a:p>
            <a:r>
              <a:rPr lang="es-ES" dirty="0" smtClean="0"/>
              <a:t>- Se debe vacunar a los perros con dueños. </a:t>
            </a:r>
          </a:p>
          <a:p>
            <a:r>
              <a:rPr lang="es-ES" dirty="0" smtClean="0"/>
              <a:t>- Recoger y sacrificar animales vagabundos. </a:t>
            </a:r>
          </a:p>
          <a:p>
            <a:r>
              <a:rPr lang="es-ES" dirty="0" smtClean="0"/>
              <a:t>- Mantener la vigilancia activa en animales. </a:t>
            </a:r>
          </a:p>
          <a:p>
            <a:r>
              <a:rPr lang="es-ES" dirty="0" smtClean="0"/>
              <a:t>- Realizar control de foco en los casos positivos de la rabia animal. Ante un foco de rabia de la especie canina se deben incluir el lugar de donde se conoció la existencia de casos positivos de rabia y un área de 1KM de radio, la cual cubriría el territorio promedio en los que se mueven los perros </a:t>
            </a:r>
          </a:p>
        </p:txBody>
      </p:sp>
      <p:pic>
        <p:nvPicPr>
          <p:cNvPr id="3074" name="Picture 2" descr="Resultado de imagen para virus de la rabia sintomas"/>
          <p:cNvPicPr>
            <a:picLocks noChangeAspect="1" noChangeArrowheads="1"/>
          </p:cNvPicPr>
          <p:nvPr/>
        </p:nvPicPr>
        <p:blipFill>
          <a:blip r:embed="rId2" cstate="print"/>
          <a:srcRect/>
          <a:stretch>
            <a:fillRect/>
          </a:stretch>
        </p:blipFill>
        <p:spPr bwMode="auto">
          <a:xfrm>
            <a:off x="4857752" y="1928802"/>
            <a:ext cx="4012686" cy="3143272"/>
          </a:xfrm>
          <a:prstGeom prst="rect">
            <a:avLst/>
          </a:prstGeom>
          <a:noFill/>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vacuna contra la rabia humana"/>
          <p:cNvPicPr>
            <a:picLocks noChangeAspect="1" noChangeArrowheads="1"/>
          </p:cNvPicPr>
          <p:nvPr/>
        </p:nvPicPr>
        <p:blipFill>
          <a:blip r:embed="rId2" cstate="print"/>
          <a:srcRect/>
          <a:stretch>
            <a:fillRect/>
          </a:stretch>
        </p:blipFill>
        <p:spPr bwMode="auto">
          <a:xfrm>
            <a:off x="5114934" y="1785926"/>
            <a:ext cx="3957660" cy="3312235"/>
          </a:xfrm>
          <a:prstGeom prst="rect">
            <a:avLst/>
          </a:prstGeom>
          <a:noFill/>
        </p:spPr>
      </p:pic>
      <p:sp>
        <p:nvSpPr>
          <p:cNvPr id="7" name="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0" name="9 Rectángulo"/>
          <p:cNvSpPr/>
          <p:nvPr/>
        </p:nvSpPr>
        <p:spPr>
          <a:xfrm>
            <a:off x="928662" y="500042"/>
            <a:ext cx="2811988" cy="369332"/>
          </a:xfrm>
          <a:prstGeom prst="rect">
            <a:avLst/>
          </a:prstGeom>
          <a:solidFill>
            <a:schemeClr val="bg1"/>
          </a:solidFill>
        </p:spPr>
        <p:txBody>
          <a:bodyPr wrap="none">
            <a:spAutoFit/>
          </a:bodyPr>
          <a:lstStyle/>
          <a:p>
            <a:r>
              <a:rPr lang="es-ES" b="1" dirty="0" smtClean="0"/>
              <a:t>Medidas de control: </a:t>
            </a:r>
            <a:endParaRPr lang="es-ES" dirty="0"/>
          </a:p>
        </p:txBody>
      </p:sp>
      <p:sp>
        <p:nvSpPr>
          <p:cNvPr id="11" name="10 Rectángulo"/>
          <p:cNvSpPr/>
          <p:nvPr/>
        </p:nvSpPr>
        <p:spPr>
          <a:xfrm>
            <a:off x="285720" y="1000108"/>
            <a:ext cx="4929222" cy="5355312"/>
          </a:xfrm>
          <a:prstGeom prst="rect">
            <a:avLst/>
          </a:prstGeom>
          <a:solidFill>
            <a:schemeClr val="bg1"/>
          </a:solidFill>
        </p:spPr>
        <p:txBody>
          <a:bodyPr wrap="square">
            <a:spAutoFit/>
          </a:bodyPr>
          <a:lstStyle/>
          <a:p>
            <a:r>
              <a:rPr lang="es-ES" b="1" dirty="0" smtClean="0"/>
              <a:t>Prevención en personas lesionadas: </a:t>
            </a:r>
          </a:p>
          <a:p>
            <a:r>
              <a:rPr lang="es-ES" dirty="0" smtClean="0"/>
              <a:t>- Notificar el caso y precisar los datos del animal lesionador. </a:t>
            </a:r>
          </a:p>
          <a:p>
            <a:r>
              <a:rPr lang="es-ES" dirty="0" smtClean="0"/>
              <a:t>- Tratamiento de la herida de inmediato. </a:t>
            </a:r>
          </a:p>
          <a:p>
            <a:r>
              <a:rPr lang="es-ES" dirty="0" smtClean="0"/>
              <a:t>- </a:t>
            </a:r>
            <a:r>
              <a:rPr lang="es-ES" dirty="0" err="1" smtClean="0"/>
              <a:t>Inmunoprofilaxis</a:t>
            </a:r>
            <a:r>
              <a:rPr lang="es-ES" dirty="0" smtClean="0"/>
              <a:t> con suero </a:t>
            </a:r>
            <a:r>
              <a:rPr lang="es-ES" dirty="0" err="1" smtClean="0"/>
              <a:t>hiperinmune</a:t>
            </a:r>
            <a:r>
              <a:rPr lang="es-ES" dirty="0" smtClean="0"/>
              <a:t> o gammaglobulina y vacuna antirrábica, si el caso lo requiere. </a:t>
            </a:r>
          </a:p>
          <a:p>
            <a:r>
              <a:rPr lang="es-ES" dirty="0" smtClean="0"/>
              <a:t>- No suturar y si es necesario, infiltrar tanta inmunoglobulina antirrábica como sea factible anatómicamente alrededor de la herida. El resto de la dosis calculada debe inyectarse por vía intramuscular en un sitio distante de la inoculación de la vacuna, por ejemplo en el muslo anterior. </a:t>
            </a:r>
          </a:p>
          <a:p>
            <a:r>
              <a:rPr lang="es-ES" dirty="0" smtClean="0"/>
              <a:t>- Observación clínica del animal durante 10 días. </a:t>
            </a:r>
          </a:p>
          <a:p>
            <a:r>
              <a:rPr lang="es-ES" dirty="0" smtClean="0"/>
              <a:t>- Preservar el cerebro del animal, para establecer diagnóstico definitivo. </a:t>
            </a:r>
          </a:p>
        </p:txBody>
      </p:sp>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vacuna contra la rabia humana"/>
          <p:cNvPicPr>
            <a:picLocks noChangeAspect="1" noChangeArrowheads="1"/>
          </p:cNvPicPr>
          <p:nvPr/>
        </p:nvPicPr>
        <p:blipFill>
          <a:blip r:embed="rId2" cstate="print"/>
          <a:srcRect/>
          <a:stretch>
            <a:fillRect/>
          </a:stretch>
        </p:blipFill>
        <p:spPr bwMode="auto">
          <a:xfrm>
            <a:off x="642910" y="642918"/>
            <a:ext cx="4288652" cy="2443151"/>
          </a:xfrm>
          <a:prstGeom prst="rect">
            <a:avLst/>
          </a:prstGeom>
          <a:noFill/>
        </p:spPr>
      </p:pic>
      <p:sp>
        <p:nvSpPr>
          <p:cNvPr id="6" name="5 Rectángulo"/>
          <p:cNvSpPr/>
          <p:nvPr/>
        </p:nvSpPr>
        <p:spPr>
          <a:xfrm>
            <a:off x="357158" y="3214686"/>
            <a:ext cx="8429684" cy="2862322"/>
          </a:xfrm>
          <a:prstGeom prst="rect">
            <a:avLst/>
          </a:prstGeom>
          <a:solidFill>
            <a:schemeClr val="accent1">
              <a:lumMod val="20000"/>
              <a:lumOff val="80000"/>
            </a:schemeClr>
          </a:solidFill>
        </p:spPr>
        <p:txBody>
          <a:bodyPr wrap="square">
            <a:spAutoFit/>
          </a:bodyPr>
          <a:lstStyle/>
          <a:p>
            <a:pPr algn="ctr"/>
            <a:r>
              <a:rPr lang="es-ES" b="1" dirty="0" smtClean="0"/>
              <a:t>Vacunas antirrábicas </a:t>
            </a:r>
          </a:p>
          <a:p>
            <a:pPr algn="ctr"/>
            <a:r>
              <a:rPr lang="es-ES" dirty="0" smtClean="0"/>
              <a:t>- Vacunas de células diploides humano con virus inactivados 5 dosis de 1ml o de 0.1ml IM entre los días 0.10.14.21.35 después de la lesión </a:t>
            </a:r>
          </a:p>
          <a:p>
            <a:pPr algn="ctr"/>
            <a:r>
              <a:rPr lang="es-ES" dirty="0" smtClean="0"/>
              <a:t>- Vacuna purificado de células vero, de riñón de mono verde africano.5ml IM </a:t>
            </a:r>
          </a:p>
          <a:p>
            <a:pPr algn="ctr"/>
            <a:r>
              <a:rPr lang="es-ES" dirty="0" smtClean="0"/>
              <a:t>- Vacuna purificada de células de embrión de pollo 1ml IM </a:t>
            </a:r>
          </a:p>
          <a:p>
            <a:pPr algn="ctr"/>
            <a:r>
              <a:rPr lang="es-ES" dirty="0" smtClean="0"/>
              <a:t>- Vacuna de cerebro de ratón de virus inactivados 14 dosis de 0.5ml vía SUBCUTANEA </a:t>
            </a:r>
          </a:p>
          <a:p>
            <a:pPr algn="ctr"/>
            <a:r>
              <a:rPr lang="es-ES" dirty="0" smtClean="0"/>
              <a:t>11 </a:t>
            </a:r>
          </a:p>
          <a:p>
            <a:pPr algn="ctr"/>
            <a:r>
              <a:rPr lang="es-ES" b="1" dirty="0" smtClean="0"/>
              <a:t>¡¡¡No se debe administrar por vía intramuscular!!!! </a:t>
            </a:r>
            <a:endParaRPr lang="es-ES" dirty="0" smtClean="0"/>
          </a:p>
        </p:txBody>
      </p:sp>
      <p:sp>
        <p:nvSpPr>
          <p:cNvPr id="5" name="4 Rectángulo"/>
          <p:cNvSpPr/>
          <p:nvPr/>
        </p:nvSpPr>
        <p:spPr>
          <a:xfrm>
            <a:off x="5715008" y="1857364"/>
            <a:ext cx="2640466" cy="369332"/>
          </a:xfrm>
          <a:prstGeom prst="rect">
            <a:avLst/>
          </a:prstGeom>
          <a:solidFill>
            <a:srgbClr val="FFC000"/>
          </a:solidFill>
        </p:spPr>
        <p:txBody>
          <a:bodyPr wrap="none">
            <a:spAutoFit/>
          </a:bodyPr>
          <a:lstStyle/>
          <a:p>
            <a:r>
              <a:rPr lang="es-VE" b="1" dirty="0" smtClean="0"/>
              <a:t>Medidas de control</a:t>
            </a:r>
          </a:p>
        </p:txBody>
      </p:sp>
      <p:sp>
        <p:nvSpPr>
          <p:cNvPr id="7" name="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500166" y="1000108"/>
            <a:ext cx="1785950" cy="369332"/>
          </a:xfrm>
          <a:prstGeom prst="rect">
            <a:avLst/>
          </a:prstGeom>
          <a:solidFill>
            <a:schemeClr val="tx2">
              <a:lumMod val="10000"/>
              <a:lumOff val="90000"/>
            </a:schemeClr>
          </a:solidFill>
        </p:spPr>
        <p:txBody>
          <a:bodyPr wrap="square">
            <a:spAutoFit/>
          </a:bodyPr>
          <a:lstStyle/>
          <a:p>
            <a:pPr algn="ctr"/>
            <a:r>
              <a:rPr lang="es-VE" b="1" dirty="0" smtClean="0"/>
              <a:t>Escabiosis</a:t>
            </a:r>
            <a:endParaRPr lang="es-ES" b="1" dirty="0"/>
          </a:p>
        </p:txBody>
      </p:sp>
      <p:sp>
        <p:nvSpPr>
          <p:cNvPr id="7" name="6 Rectángulo"/>
          <p:cNvSpPr/>
          <p:nvPr/>
        </p:nvSpPr>
        <p:spPr>
          <a:xfrm>
            <a:off x="5286380" y="1285860"/>
            <a:ext cx="3286116" cy="4247317"/>
          </a:xfrm>
          <a:prstGeom prst="rect">
            <a:avLst/>
          </a:prstGeom>
        </p:spPr>
        <p:txBody>
          <a:bodyPr wrap="square">
            <a:spAutoFit/>
          </a:bodyPr>
          <a:lstStyle/>
          <a:p>
            <a:r>
              <a:rPr lang="es-ES" dirty="0" smtClean="0"/>
              <a:t>Infestación humana por el </a:t>
            </a:r>
            <a:r>
              <a:rPr lang="es-ES" dirty="0" err="1" smtClean="0"/>
              <a:t>sarcoptes</a:t>
            </a:r>
            <a:r>
              <a:rPr lang="es-ES" dirty="0" smtClean="0"/>
              <a:t> </a:t>
            </a:r>
            <a:r>
              <a:rPr lang="es-ES" dirty="0" err="1" smtClean="0"/>
              <a:t>escabiei</a:t>
            </a:r>
            <a:r>
              <a:rPr lang="es-ES" dirty="0" smtClean="0"/>
              <a:t> </a:t>
            </a:r>
            <a:r>
              <a:rPr lang="es-ES" dirty="0" err="1" smtClean="0"/>
              <a:t>escabiei</a:t>
            </a:r>
            <a:r>
              <a:rPr lang="es-ES" dirty="0" smtClean="0"/>
              <a:t> variedad </a:t>
            </a:r>
            <a:r>
              <a:rPr lang="es-ES" dirty="0" err="1" smtClean="0"/>
              <a:t>hominis</a:t>
            </a:r>
            <a:r>
              <a:rPr lang="es-ES" dirty="0" smtClean="0"/>
              <a:t>, un ácaro cuya penetración se manifiesta por pápulas, vesículas o surcos lineales que encierran el parasito y los huevos.  El síntoma principal es el prurito de predominio nocturno que suele afectar a varios miembros de una familia o a una comunidad cerrada el cual se presenta al mes del contacto infectante.</a:t>
            </a:r>
            <a:endParaRPr lang="es-ES" dirty="0"/>
          </a:p>
        </p:txBody>
      </p:sp>
      <p:sp>
        <p:nvSpPr>
          <p:cNvPr id="9" name="8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pic>
        <p:nvPicPr>
          <p:cNvPr id="27650" name="Picture 2" descr="Resultado de imagen para piel con acaros"/>
          <p:cNvPicPr>
            <a:picLocks noChangeAspect="1" noChangeArrowheads="1"/>
          </p:cNvPicPr>
          <p:nvPr/>
        </p:nvPicPr>
        <p:blipFill>
          <a:blip r:embed="rId2" cstate="print"/>
          <a:srcRect/>
          <a:stretch>
            <a:fillRect/>
          </a:stretch>
        </p:blipFill>
        <p:spPr bwMode="auto">
          <a:xfrm>
            <a:off x="785786" y="1857364"/>
            <a:ext cx="4264612" cy="2814644"/>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000496" y="1643050"/>
            <a:ext cx="4572000" cy="3139321"/>
          </a:xfrm>
          <a:prstGeom prst="rect">
            <a:avLst/>
          </a:prstGeom>
          <a:solidFill>
            <a:schemeClr val="bg2"/>
          </a:solidFill>
        </p:spPr>
        <p:txBody>
          <a:bodyPr>
            <a:spAutoFit/>
          </a:bodyPr>
          <a:lstStyle/>
          <a:p>
            <a:pPr algn="ctr"/>
            <a:r>
              <a:rPr lang="es-ES" dirty="0" smtClean="0"/>
              <a:t>La escabiosis se expresa en los adultos en los espacios interdigitales de las manos, la superficie de flexión de las muñecas, los glúteos, genitales externos, codo, cara anterior del hueco </a:t>
            </a:r>
            <a:r>
              <a:rPr lang="es-ES" dirty="0" err="1" smtClean="0"/>
              <a:t>áxilar</a:t>
            </a:r>
            <a:r>
              <a:rPr lang="es-ES" dirty="0" smtClean="0"/>
              <a:t>, cintura pelviana y la aureola mamaria; en los niños pequeños las lesiones predominan en el cuero cabelludo, cuello, cara, pliegues, palmas de las manos y plantas de los pies. </a:t>
            </a:r>
            <a:endParaRPr lang="es-ES" dirty="0"/>
          </a:p>
        </p:txBody>
      </p:sp>
      <p:sp>
        <p:nvSpPr>
          <p:cNvPr id="6" name="5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7" name="6 Rectángulo"/>
          <p:cNvSpPr/>
          <p:nvPr/>
        </p:nvSpPr>
        <p:spPr>
          <a:xfrm>
            <a:off x="1500166" y="1000108"/>
            <a:ext cx="1785950" cy="369332"/>
          </a:xfrm>
          <a:prstGeom prst="rect">
            <a:avLst/>
          </a:prstGeom>
          <a:solidFill>
            <a:schemeClr val="tx2">
              <a:lumMod val="10000"/>
              <a:lumOff val="90000"/>
            </a:schemeClr>
          </a:solidFill>
        </p:spPr>
        <p:txBody>
          <a:bodyPr wrap="square">
            <a:spAutoFit/>
          </a:bodyPr>
          <a:lstStyle/>
          <a:p>
            <a:pPr algn="ctr"/>
            <a:r>
              <a:rPr lang="es-VE" b="1" dirty="0" smtClean="0"/>
              <a:t>Escabiosis</a:t>
            </a:r>
            <a:endParaRPr lang="es-ES" b="1" dirty="0"/>
          </a:p>
        </p:txBody>
      </p:sp>
      <p:pic>
        <p:nvPicPr>
          <p:cNvPr id="26626" name="Picture 2" descr="Resultado de imagen para sarna"/>
          <p:cNvPicPr>
            <a:picLocks noChangeAspect="1" noChangeArrowheads="1"/>
          </p:cNvPicPr>
          <p:nvPr/>
        </p:nvPicPr>
        <p:blipFill>
          <a:blip r:embed="rId2" cstate="print"/>
          <a:srcRect l="4216"/>
          <a:stretch>
            <a:fillRect/>
          </a:stretch>
        </p:blipFill>
        <p:spPr bwMode="auto">
          <a:xfrm rot="16200000">
            <a:off x="44346" y="2384490"/>
            <a:ext cx="4273710" cy="2505078"/>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28860" y="1142984"/>
            <a:ext cx="6072230" cy="369332"/>
          </a:xfrm>
          <a:prstGeom prst="rect">
            <a:avLst/>
          </a:prstGeom>
          <a:solidFill>
            <a:schemeClr val="bg1"/>
          </a:solidFill>
        </p:spPr>
        <p:txBody>
          <a:bodyPr wrap="square">
            <a:spAutoFit/>
          </a:bodyPr>
          <a:lstStyle/>
          <a:p>
            <a:r>
              <a:rPr lang="es-ES" b="1" dirty="0" smtClean="0"/>
              <a:t>Agente infeccioso</a:t>
            </a:r>
            <a:r>
              <a:rPr lang="es-ES" dirty="0" smtClean="0"/>
              <a:t>: ácaro </a:t>
            </a:r>
            <a:r>
              <a:rPr lang="es-ES" dirty="0" err="1" smtClean="0"/>
              <a:t>sarcoptes</a:t>
            </a:r>
            <a:r>
              <a:rPr lang="es-ES" dirty="0" smtClean="0"/>
              <a:t> </a:t>
            </a:r>
            <a:r>
              <a:rPr lang="es-ES" dirty="0" err="1" smtClean="0"/>
              <a:t>escabiei</a:t>
            </a:r>
            <a:endParaRPr lang="es-ES" dirty="0" smtClean="0"/>
          </a:p>
        </p:txBody>
      </p:sp>
      <p:sp>
        <p:nvSpPr>
          <p:cNvPr id="8" name="7 Rectángulo"/>
          <p:cNvSpPr/>
          <p:nvPr/>
        </p:nvSpPr>
        <p:spPr>
          <a:xfrm>
            <a:off x="714348" y="642918"/>
            <a:ext cx="3214710" cy="369332"/>
          </a:xfrm>
          <a:prstGeom prst="rect">
            <a:avLst/>
          </a:prstGeom>
          <a:solidFill>
            <a:schemeClr val="bg2"/>
          </a:solidFill>
        </p:spPr>
        <p:txBody>
          <a:bodyPr wrap="square">
            <a:spAutoFit/>
          </a:bodyPr>
          <a:lstStyle/>
          <a:p>
            <a:r>
              <a:rPr lang="es-ES" b="1" dirty="0" smtClean="0"/>
              <a:t>Cadena epidemiológica </a:t>
            </a:r>
            <a:endParaRPr lang="es-ES" dirty="0"/>
          </a:p>
        </p:txBody>
      </p:sp>
      <p:sp>
        <p:nvSpPr>
          <p:cNvPr id="13" name="12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5" name="14 Rectángulo"/>
          <p:cNvSpPr/>
          <p:nvPr/>
        </p:nvSpPr>
        <p:spPr>
          <a:xfrm>
            <a:off x="2786050" y="1643050"/>
            <a:ext cx="5715040" cy="369332"/>
          </a:xfrm>
          <a:prstGeom prst="rect">
            <a:avLst/>
          </a:prstGeom>
          <a:solidFill>
            <a:schemeClr val="accent1">
              <a:lumMod val="20000"/>
              <a:lumOff val="80000"/>
            </a:schemeClr>
          </a:solidFill>
        </p:spPr>
        <p:txBody>
          <a:bodyPr wrap="square">
            <a:spAutoFit/>
          </a:bodyPr>
          <a:lstStyle/>
          <a:p>
            <a:r>
              <a:rPr lang="es-ES" b="1" dirty="0" smtClean="0"/>
              <a:t>Reservorio</a:t>
            </a:r>
            <a:r>
              <a:rPr lang="es-ES" dirty="0" smtClean="0"/>
              <a:t>: exclusivamente el hombre </a:t>
            </a:r>
            <a:endParaRPr lang="es-ES" dirty="0"/>
          </a:p>
        </p:txBody>
      </p:sp>
      <p:sp>
        <p:nvSpPr>
          <p:cNvPr id="16" name="15 Rectángulo"/>
          <p:cNvSpPr/>
          <p:nvPr/>
        </p:nvSpPr>
        <p:spPr>
          <a:xfrm>
            <a:off x="2643174" y="2071678"/>
            <a:ext cx="6072230" cy="369332"/>
          </a:xfrm>
          <a:prstGeom prst="rect">
            <a:avLst/>
          </a:prstGeom>
          <a:solidFill>
            <a:schemeClr val="accent1">
              <a:lumMod val="20000"/>
              <a:lumOff val="80000"/>
            </a:schemeClr>
          </a:solidFill>
        </p:spPr>
        <p:txBody>
          <a:bodyPr wrap="square">
            <a:spAutoFit/>
          </a:bodyPr>
          <a:lstStyle/>
          <a:p>
            <a:r>
              <a:rPr lang="es-ES" b="1" dirty="0" smtClean="0"/>
              <a:t>Puerta de salida</a:t>
            </a:r>
            <a:r>
              <a:rPr lang="es-ES" dirty="0" smtClean="0"/>
              <a:t>: la piel del hombre infestado. </a:t>
            </a:r>
            <a:endParaRPr lang="es-ES" dirty="0"/>
          </a:p>
        </p:txBody>
      </p:sp>
      <p:sp>
        <p:nvSpPr>
          <p:cNvPr id="17" name="16 Rectángulo"/>
          <p:cNvSpPr/>
          <p:nvPr/>
        </p:nvSpPr>
        <p:spPr>
          <a:xfrm>
            <a:off x="2643174" y="2714620"/>
            <a:ext cx="5966826" cy="923330"/>
          </a:xfrm>
          <a:prstGeom prst="rect">
            <a:avLst/>
          </a:prstGeom>
          <a:solidFill>
            <a:schemeClr val="accent1">
              <a:lumMod val="20000"/>
              <a:lumOff val="80000"/>
            </a:schemeClr>
          </a:solidFill>
        </p:spPr>
        <p:txBody>
          <a:bodyPr wrap="none">
            <a:spAutoFit/>
          </a:bodyPr>
          <a:lstStyle/>
          <a:p>
            <a:r>
              <a:rPr lang="es-ES" b="1" dirty="0" smtClean="0"/>
              <a:t>Vía de transmisión: </a:t>
            </a:r>
            <a:r>
              <a:rPr lang="es-ES" dirty="0" smtClean="0"/>
              <a:t>contacto directo de piel </a:t>
            </a:r>
          </a:p>
          <a:p>
            <a:r>
              <a:rPr lang="es-ES" dirty="0" smtClean="0"/>
              <a:t>con piel infestada y a veces a través de sabanas, </a:t>
            </a:r>
          </a:p>
          <a:p>
            <a:r>
              <a:rPr lang="es-ES" dirty="0" smtClean="0"/>
              <a:t>toallas y ropas si estas han sido contaminadas</a:t>
            </a:r>
            <a:endParaRPr lang="es-ES" dirty="0"/>
          </a:p>
        </p:txBody>
      </p:sp>
      <p:sp>
        <p:nvSpPr>
          <p:cNvPr id="18" name="17 Rectángulo"/>
          <p:cNvSpPr/>
          <p:nvPr/>
        </p:nvSpPr>
        <p:spPr>
          <a:xfrm>
            <a:off x="3500430" y="3786190"/>
            <a:ext cx="4357718" cy="369332"/>
          </a:xfrm>
          <a:prstGeom prst="rect">
            <a:avLst/>
          </a:prstGeom>
          <a:solidFill>
            <a:schemeClr val="accent1">
              <a:lumMod val="20000"/>
              <a:lumOff val="80000"/>
            </a:schemeClr>
          </a:solidFill>
        </p:spPr>
        <p:txBody>
          <a:bodyPr wrap="square">
            <a:spAutoFit/>
          </a:bodyPr>
          <a:lstStyle/>
          <a:p>
            <a:r>
              <a:rPr lang="es-ES" b="1" dirty="0" smtClean="0"/>
              <a:t>Puerta de entrada</a:t>
            </a:r>
            <a:r>
              <a:rPr lang="es-ES" dirty="0" smtClean="0"/>
              <a:t>:   piel sana</a:t>
            </a:r>
            <a:endParaRPr lang="es-ES" dirty="0"/>
          </a:p>
        </p:txBody>
      </p:sp>
      <p:sp>
        <p:nvSpPr>
          <p:cNvPr id="19" name="18 Rectángulo"/>
          <p:cNvSpPr/>
          <p:nvPr/>
        </p:nvSpPr>
        <p:spPr>
          <a:xfrm>
            <a:off x="2571736" y="4211429"/>
            <a:ext cx="5786478" cy="646331"/>
          </a:xfrm>
          <a:prstGeom prst="rect">
            <a:avLst/>
          </a:prstGeom>
          <a:solidFill>
            <a:schemeClr val="accent1">
              <a:lumMod val="20000"/>
              <a:lumOff val="80000"/>
            </a:schemeClr>
          </a:solidFill>
        </p:spPr>
        <p:txBody>
          <a:bodyPr wrap="square">
            <a:spAutoFit/>
          </a:bodyPr>
          <a:lstStyle/>
          <a:p>
            <a:r>
              <a:rPr lang="es-ES" b="1" dirty="0" smtClean="0"/>
              <a:t>Huésped susceptible</a:t>
            </a:r>
            <a:r>
              <a:rPr lang="es-ES" dirty="0" smtClean="0"/>
              <a:t>: todas las personas sanas están propensas al contagio. </a:t>
            </a:r>
            <a:endParaRPr lang="es-ES" dirty="0"/>
          </a:p>
        </p:txBody>
      </p:sp>
      <p:sp>
        <p:nvSpPr>
          <p:cNvPr id="20" name="19 Rectángulo"/>
          <p:cNvSpPr/>
          <p:nvPr/>
        </p:nvSpPr>
        <p:spPr>
          <a:xfrm>
            <a:off x="571472" y="4943315"/>
            <a:ext cx="7929618" cy="1200329"/>
          </a:xfrm>
          <a:prstGeom prst="rect">
            <a:avLst/>
          </a:prstGeom>
          <a:solidFill>
            <a:schemeClr val="accent1">
              <a:lumMod val="20000"/>
              <a:lumOff val="80000"/>
            </a:schemeClr>
          </a:solidFill>
        </p:spPr>
        <p:txBody>
          <a:bodyPr wrap="square">
            <a:spAutoFit/>
          </a:bodyPr>
          <a:lstStyle/>
          <a:p>
            <a:r>
              <a:rPr lang="es-ES" b="1" dirty="0" smtClean="0"/>
              <a:t>Período de incubación:</a:t>
            </a:r>
            <a:endParaRPr lang="es-ES" dirty="0" smtClean="0"/>
          </a:p>
          <a:p>
            <a:r>
              <a:rPr lang="es-ES" dirty="0" smtClean="0"/>
              <a:t>2 o 6 semanas después del contacto y en aquellas en anteriores contactos con el ácaro entre 1 y 4 días después de nuevas exposiciones. </a:t>
            </a:r>
            <a:endParaRPr lang="es-ES" dirty="0"/>
          </a:p>
        </p:txBody>
      </p:sp>
      <p:sp>
        <p:nvSpPr>
          <p:cNvPr id="21" name="20 Rectángulo"/>
          <p:cNvSpPr/>
          <p:nvPr/>
        </p:nvSpPr>
        <p:spPr>
          <a:xfrm>
            <a:off x="500034" y="1571612"/>
            <a:ext cx="2071702" cy="461665"/>
          </a:xfrm>
          <a:prstGeom prst="rect">
            <a:avLst/>
          </a:prstGeom>
          <a:solidFill>
            <a:schemeClr val="tx2">
              <a:lumMod val="10000"/>
              <a:lumOff val="90000"/>
            </a:schemeClr>
          </a:solidFill>
        </p:spPr>
        <p:txBody>
          <a:bodyPr wrap="square">
            <a:spAutoFit/>
          </a:bodyPr>
          <a:lstStyle/>
          <a:p>
            <a:pPr algn="ctr"/>
            <a:r>
              <a:rPr lang="es-VE" sz="2400" b="1" dirty="0" smtClean="0"/>
              <a:t>Escabiosis</a:t>
            </a:r>
            <a:endParaRPr lang="es-ES" sz="2400" b="1" dirty="0"/>
          </a:p>
        </p:txBody>
      </p:sp>
      <p:sp>
        <p:nvSpPr>
          <p:cNvPr id="25602" name="AutoShape 2" descr="Resultado de imagen para sar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Resultado de imagen para sar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5606" name="Picture 6" descr="Resultado de imagen para sarna"/>
          <p:cNvPicPr>
            <a:picLocks noChangeAspect="1" noChangeArrowheads="1"/>
          </p:cNvPicPr>
          <p:nvPr/>
        </p:nvPicPr>
        <p:blipFill>
          <a:blip r:embed="rId2" cstate="print"/>
          <a:srcRect/>
          <a:stretch>
            <a:fillRect/>
          </a:stretch>
        </p:blipFill>
        <p:spPr bwMode="auto">
          <a:xfrm>
            <a:off x="428596" y="2214554"/>
            <a:ext cx="2143125" cy="213360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500034" y="1357298"/>
            <a:ext cx="8143932" cy="3970318"/>
          </a:xfrm>
          <a:prstGeom prst="rect">
            <a:avLst/>
          </a:prstGeom>
          <a:solidFill>
            <a:schemeClr val="bg1"/>
          </a:solidFill>
        </p:spPr>
        <p:txBody>
          <a:bodyPr wrap="square">
            <a:spAutoFit/>
          </a:bodyPr>
          <a:lstStyle/>
          <a:p>
            <a:r>
              <a:rPr lang="es-ES" b="1" dirty="0" smtClean="0"/>
              <a:t>Medidas de control </a:t>
            </a:r>
          </a:p>
          <a:p>
            <a:r>
              <a:rPr lang="es-ES" dirty="0" smtClean="0"/>
              <a:t>- Aislamiento del paciente y los convivientes hasta que hayan sido tratados de manera satisfactoria. </a:t>
            </a:r>
          </a:p>
          <a:p>
            <a:r>
              <a:rPr lang="es-ES" dirty="0" smtClean="0"/>
              <a:t>- Indicación de baños con agua tibia y baños antes de acostarse. </a:t>
            </a:r>
          </a:p>
          <a:p>
            <a:r>
              <a:rPr lang="es-ES" dirty="0" smtClean="0"/>
              <a:t>- Tratamiento específico</a:t>
            </a:r>
          </a:p>
          <a:p>
            <a:endParaRPr lang="es-ES" dirty="0" smtClean="0"/>
          </a:p>
          <a:p>
            <a:r>
              <a:rPr lang="es-ES" b="1" dirty="0" smtClean="0"/>
              <a:t>Huésped Susceptible </a:t>
            </a:r>
          </a:p>
          <a:p>
            <a:r>
              <a:rPr lang="es-ES" dirty="0" smtClean="0"/>
              <a:t>-promoción de salud y la prevención dirigida al modo de transmisión de la enfermedad, la realización precoz de su diagnóstico y el tratamiento oportuno de los pacientes y contactos. </a:t>
            </a:r>
          </a:p>
          <a:p>
            <a:r>
              <a:rPr lang="es-ES" dirty="0" smtClean="0"/>
              <a:t>- Toda persona que haya tenido contacto con la piel de un infestado incluidos familiares, compañeros de habitación, prestadores de salud directos y contacto sexuales deben recibir tratamiento y todos los miembros de la casa o convivientes deben realizarlo el mismo día. </a:t>
            </a:r>
          </a:p>
        </p:txBody>
      </p:sp>
      <p:sp>
        <p:nvSpPr>
          <p:cNvPr id="19" name="18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20" name="19 Rectángulo"/>
          <p:cNvSpPr/>
          <p:nvPr/>
        </p:nvSpPr>
        <p:spPr>
          <a:xfrm>
            <a:off x="714348" y="571480"/>
            <a:ext cx="2071702" cy="461665"/>
          </a:xfrm>
          <a:prstGeom prst="rect">
            <a:avLst/>
          </a:prstGeom>
          <a:solidFill>
            <a:schemeClr val="tx2">
              <a:lumMod val="10000"/>
              <a:lumOff val="90000"/>
            </a:schemeClr>
          </a:solidFill>
        </p:spPr>
        <p:txBody>
          <a:bodyPr wrap="square">
            <a:spAutoFit/>
          </a:bodyPr>
          <a:lstStyle/>
          <a:p>
            <a:pPr algn="ctr"/>
            <a:r>
              <a:rPr lang="es-VE" sz="2400" b="1" dirty="0" smtClean="0"/>
              <a:t>Escabiosis</a:t>
            </a:r>
            <a:endParaRPr lang="es-ES" sz="2400" b="1" dirty="0"/>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1" name="10 Rectángulo"/>
          <p:cNvSpPr/>
          <p:nvPr/>
        </p:nvSpPr>
        <p:spPr>
          <a:xfrm>
            <a:off x="714348" y="1071546"/>
            <a:ext cx="7858180" cy="2031325"/>
          </a:xfrm>
          <a:prstGeom prst="rect">
            <a:avLst/>
          </a:prstGeom>
        </p:spPr>
        <p:txBody>
          <a:bodyPr wrap="square">
            <a:spAutoFit/>
          </a:bodyPr>
          <a:lstStyle/>
          <a:p>
            <a:r>
              <a:rPr lang="es-ES" dirty="0" smtClean="0"/>
              <a:t>Es una infestación en el hombre causada por 3 variedades de pedículos humanos o piojos, donde cada tipo afecta una parte diferente del cuerpo, como es el cabello, las cejas y las pestañas, el cuerpo y la zona pubiana; sus tres variedades son hematófagos y cuando se alimentan inyectan con su saliva sustancias vasodilatadores y anticoagulantes que provocan una reacción expresada en prurito intenso e inmediato, </a:t>
            </a:r>
            <a:endParaRPr lang="es-ES" dirty="0"/>
          </a:p>
        </p:txBody>
      </p:sp>
      <p:sp>
        <p:nvSpPr>
          <p:cNvPr id="12" name="11 Rectángulo"/>
          <p:cNvSpPr/>
          <p:nvPr/>
        </p:nvSpPr>
        <p:spPr>
          <a:xfrm>
            <a:off x="1500166" y="4071942"/>
            <a:ext cx="2125903" cy="461665"/>
          </a:xfrm>
          <a:prstGeom prst="rect">
            <a:avLst/>
          </a:prstGeom>
          <a:solidFill>
            <a:schemeClr val="bg1"/>
          </a:solidFill>
        </p:spPr>
        <p:txBody>
          <a:bodyPr wrap="none">
            <a:spAutoFit/>
          </a:bodyPr>
          <a:lstStyle/>
          <a:p>
            <a:r>
              <a:rPr lang="es-ES" sz="2400" b="1" dirty="0" smtClean="0"/>
              <a:t>Pediculosis</a:t>
            </a:r>
            <a:endParaRPr lang="es-ES" sz="2400" dirty="0"/>
          </a:p>
        </p:txBody>
      </p:sp>
      <p:pic>
        <p:nvPicPr>
          <p:cNvPr id="23554" name="Picture 2" descr="Resultado de imagen para pediculosis"/>
          <p:cNvPicPr>
            <a:picLocks noChangeAspect="1" noChangeArrowheads="1"/>
          </p:cNvPicPr>
          <p:nvPr/>
        </p:nvPicPr>
        <p:blipFill>
          <a:blip r:embed="rId2" cstate="print"/>
          <a:srcRect/>
          <a:stretch>
            <a:fillRect/>
          </a:stretch>
        </p:blipFill>
        <p:spPr bwMode="auto">
          <a:xfrm>
            <a:off x="5857884" y="2857496"/>
            <a:ext cx="2457456" cy="3218098"/>
          </a:xfrm>
          <a:prstGeom prst="rect">
            <a:avLst/>
          </a:prstGeom>
          <a:noFill/>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929058" y="1285860"/>
            <a:ext cx="4572000" cy="2862322"/>
          </a:xfrm>
          <a:prstGeom prst="rect">
            <a:avLst/>
          </a:prstGeom>
          <a:solidFill>
            <a:schemeClr val="bg1"/>
          </a:solidFill>
        </p:spPr>
        <p:txBody>
          <a:bodyPr>
            <a:spAutoFit/>
          </a:bodyPr>
          <a:lstStyle/>
          <a:p>
            <a:pPr algn="ctr"/>
            <a:r>
              <a:rPr lang="es-ES" dirty="0" smtClean="0"/>
              <a:t>Los niños en edad escolar son los de mayor riesgo y dentro de estos las niñas tienen una mayor predisposición, se estima que entre  5 y 15% de los niños y niñas de edad escolar están infestados por piojos, su aparición no tiene predisposición por el año, nivel socioeconómico o cultural de la persona, ni con sus hábitos higiénicos </a:t>
            </a:r>
            <a:endParaRPr lang="es-ES" dirty="0"/>
          </a:p>
        </p:txBody>
      </p:sp>
      <p:sp>
        <p:nvSpPr>
          <p:cNvPr id="13" name="12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4" name="13 Rectángulo"/>
          <p:cNvSpPr/>
          <p:nvPr/>
        </p:nvSpPr>
        <p:spPr>
          <a:xfrm>
            <a:off x="1071538" y="714356"/>
            <a:ext cx="2125903" cy="461665"/>
          </a:xfrm>
          <a:prstGeom prst="rect">
            <a:avLst/>
          </a:prstGeom>
          <a:solidFill>
            <a:schemeClr val="bg1"/>
          </a:solidFill>
        </p:spPr>
        <p:txBody>
          <a:bodyPr wrap="none">
            <a:spAutoFit/>
          </a:bodyPr>
          <a:lstStyle/>
          <a:p>
            <a:r>
              <a:rPr lang="es-ES" sz="2400" b="1" dirty="0" smtClean="0"/>
              <a:t>Pediculosis</a:t>
            </a:r>
            <a:endParaRPr lang="es-ES" sz="2400" dirty="0"/>
          </a:p>
        </p:txBody>
      </p:sp>
      <p:pic>
        <p:nvPicPr>
          <p:cNvPr id="22530" name="Picture 2" descr="Resultado de imagen para pediculosis"/>
          <p:cNvPicPr>
            <a:picLocks noChangeAspect="1" noChangeArrowheads="1"/>
          </p:cNvPicPr>
          <p:nvPr/>
        </p:nvPicPr>
        <p:blipFill>
          <a:blip r:embed="rId2" cstate="print"/>
          <a:srcRect/>
          <a:stretch>
            <a:fillRect/>
          </a:stretch>
        </p:blipFill>
        <p:spPr bwMode="auto">
          <a:xfrm>
            <a:off x="357158" y="1357298"/>
            <a:ext cx="3357586" cy="3357586"/>
          </a:xfrm>
          <a:prstGeom prst="rect">
            <a:avLst/>
          </a:prstGeom>
          <a:noFill/>
        </p:spPr>
      </p:pic>
      <p:pic>
        <p:nvPicPr>
          <p:cNvPr id="22532" name="Picture 4" descr="Resultado de imagen para piojos pubicos"/>
          <p:cNvPicPr>
            <a:picLocks noChangeAspect="1" noChangeArrowheads="1"/>
          </p:cNvPicPr>
          <p:nvPr/>
        </p:nvPicPr>
        <p:blipFill>
          <a:blip r:embed="rId3" cstate="print"/>
          <a:srcRect/>
          <a:stretch>
            <a:fillRect/>
          </a:stretch>
        </p:blipFill>
        <p:spPr bwMode="auto">
          <a:xfrm>
            <a:off x="3933825" y="4286256"/>
            <a:ext cx="4710141" cy="1895476"/>
          </a:xfrm>
          <a:prstGeom prst="rect">
            <a:avLst/>
          </a:prstGeom>
          <a:noFill/>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642910" y="1357298"/>
            <a:ext cx="8072494" cy="4524315"/>
          </a:xfrm>
          <a:prstGeom prst="rect">
            <a:avLst/>
          </a:prstGeom>
          <a:solidFill>
            <a:schemeClr val="accent1">
              <a:lumMod val="20000"/>
              <a:lumOff val="80000"/>
            </a:schemeClr>
          </a:solidFill>
        </p:spPr>
        <p:txBody>
          <a:bodyPr wrap="square">
            <a:spAutoFit/>
          </a:bodyPr>
          <a:lstStyle/>
          <a:p>
            <a:r>
              <a:rPr lang="es-ES" b="1" dirty="0" smtClean="0"/>
              <a:t>Agente infeccioso</a:t>
            </a:r>
            <a:r>
              <a:rPr lang="es-ES" dirty="0" smtClean="0"/>
              <a:t>:</a:t>
            </a:r>
          </a:p>
          <a:p>
            <a:r>
              <a:rPr lang="es-ES" dirty="0" smtClean="0"/>
              <a:t>- El </a:t>
            </a:r>
            <a:r>
              <a:rPr lang="es-ES" dirty="0" err="1" smtClean="0"/>
              <a:t>pediculus</a:t>
            </a:r>
            <a:r>
              <a:rPr lang="es-ES" dirty="0" smtClean="0"/>
              <a:t> (</a:t>
            </a:r>
            <a:r>
              <a:rPr lang="es-ES" dirty="0" err="1" smtClean="0"/>
              <a:t>capitis</a:t>
            </a:r>
            <a:r>
              <a:rPr lang="es-ES" dirty="0" smtClean="0"/>
              <a:t>): o piojo de la cabeza que afecta exclusivamente la cabeza principalmente la zona de la nuca y detrás de las orejas, donde la temperatura es más constante y el pelo sufre menos roturas. </a:t>
            </a:r>
          </a:p>
          <a:p>
            <a:r>
              <a:rPr lang="es-ES" dirty="0" smtClean="0"/>
              <a:t>- </a:t>
            </a:r>
            <a:r>
              <a:rPr lang="es-ES" dirty="0" err="1" smtClean="0"/>
              <a:t>Pthirius</a:t>
            </a:r>
            <a:r>
              <a:rPr lang="es-ES" dirty="0" smtClean="0"/>
              <a:t> pubis o piojo púbico: habitando en el pelo púbico y sus proximidades como es el abdomen, los muslos, tórax e incluso en las cejas en caso de parasitación extensa, este tipo de infestación se relaciona con malos hábitos higiénicos considerándose además una infección de transmisión sexual. </a:t>
            </a:r>
          </a:p>
          <a:p>
            <a:r>
              <a:rPr lang="es-ES" dirty="0" smtClean="0"/>
              <a:t>- </a:t>
            </a:r>
            <a:r>
              <a:rPr lang="es-ES" dirty="0" err="1" smtClean="0"/>
              <a:t>Pediculus</a:t>
            </a:r>
            <a:r>
              <a:rPr lang="es-ES" dirty="0" smtClean="0"/>
              <a:t> (</a:t>
            </a:r>
            <a:r>
              <a:rPr lang="es-ES" dirty="0" err="1" smtClean="0"/>
              <a:t>corpuris</a:t>
            </a:r>
            <a:r>
              <a:rPr lang="es-ES" dirty="0" smtClean="0"/>
              <a:t>): o piojo del cuerpo, afecta al cuerpo y es frecuente en personas en hacinamiento y suciedad, vive en las costuras de las ropas donde también ponen las liendres y es capaz de transmitir enfermedades por su capacidad de actuar como vector de algunas como el </a:t>
            </a:r>
            <a:r>
              <a:rPr lang="es-ES" dirty="0" err="1" smtClean="0"/>
              <a:t>tiphus</a:t>
            </a:r>
            <a:r>
              <a:rPr lang="es-ES" dirty="0" smtClean="0"/>
              <a:t> epidémico, la fiebre de las trincheras y la fiebre recurrente epidémica. </a:t>
            </a:r>
          </a:p>
        </p:txBody>
      </p:sp>
      <p:sp>
        <p:nvSpPr>
          <p:cNvPr id="8" name="7 Rectángulo"/>
          <p:cNvSpPr/>
          <p:nvPr/>
        </p:nvSpPr>
        <p:spPr>
          <a:xfrm>
            <a:off x="428596" y="928670"/>
            <a:ext cx="2940228" cy="369332"/>
          </a:xfrm>
          <a:prstGeom prst="rect">
            <a:avLst/>
          </a:prstGeom>
          <a:solidFill>
            <a:schemeClr val="bg1"/>
          </a:solidFill>
        </p:spPr>
        <p:txBody>
          <a:bodyPr wrap="none">
            <a:spAutoFit/>
          </a:bodyPr>
          <a:lstStyle/>
          <a:p>
            <a:r>
              <a:rPr lang="es-ES" dirty="0" smtClean="0"/>
              <a:t>Cadena epidemiológica </a:t>
            </a:r>
            <a:endParaRPr lang="es-ES" dirty="0"/>
          </a:p>
        </p:txBody>
      </p:sp>
      <p:sp>
        <p:nvSpPr>
          <p:cNvPr id="9" name="8 Rectángulo"/>
          <p:cNvSpPr/>
          <p:nvPr/>
        </p:nvSpPr>
        <p:spPr>
          <a:xfrm>
            <a:off x="4143372" y="428604"/>
            <a:ext cx="4572000" cy="584775"/>
          </a:xfrm>
          <a:prstGeom prst="rect">
            <a:avLst/>
          </a:prstGeom>
          <a:solidFill>
            <a:schemeClr val="accent1">
              <a:lumMod val="20000"/>
              <a:lumOff val="80000"/>
            </a:schemeClr>
          </a:solidFill>
          <a:ln>
            <a:solidFill>
              <a:schemeClr val="accent1"/>
            </a:solidFill>
          </a:ln>
        </p:spPr>
        <p:txBody>
          <a:bodyPr>
            <a:spAutoFit/>
          </a:bodyPr>
          <a:lstStyle/>
          <a:p>
            <a:pPr algn="ctr"/>
            <a:r>
              <a:rPr lang="es-ES" sz="1600" dirty="0" smtClean="0"/>
              <a:t>ENFERMEDADES TRANSMISIBLES POR CONTACTO DE PIEL Y MUCOSAS</a:t>
            </a:r>
            <a:endParaRPr lang="es-ES" sz="1600" dirty="0"/>
          </a:p>
        </p:txBody>
      </p:sp>
      <p:sp>
        <p:nvSpPr>
          <p:cNvPr id="11" name="10 Rectángulo"/>
          <p:cNvSpPr/>
          <p:nvPr/>
        </p:nvSpPr>
        <p:spPr>
          <a:xfrm>
            <a:off x="2000232" y="500042"/>
            <a:ext cx="2125903" cy="461665"/>
          </a:xfrm>
          <a:prstGeom prst="rect">
            <a:avLst/>
          </a:prstGeom>
          <a:solidFill>
            <a:schemeClr val="bg1"/>
          </a:solidFill>
        </p:spPr>
        <p:txBody>
          <a:bodyPr wrap="none">
            <a:spAutoFit/>
          </a:bodyPr>
          <a:lstStyle/>
          <a:p>
            <a:r>
              <a:rPr lang="es-ES" sz="2400" b="1" dirty="0" smtClean="0"/>
              <a:t>Pediculosis</a:t>
            </a:r>
            <a:endParaRPr lang="es-ES"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1301</TotalTime>
  <Words>2928</Words>
  <Application>Microsoft Office PowerPoint</Application>
  <PresentationFormat>Presentación en pantalla (4:3)</PresentationFormat>
  <Paragraphs>195</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Aspecto</vt:lpstr>
      <vt:lpstr>       ENFERMEDADES TRANSMISIBLES POR CONTACTO DE PIEL Y MUCOSAS.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Centor</cp:lastModifiedBy>
  <cp:revision>1143</cp:revision>
  <dcterms:created xsi:type="dcterms:W3CDTF">2016-06-10T09:42:30Z</dcterms:created>
  <dcterms:modified xsi:type="dcterms:W3CDTF">2016-09-07T20:47:08Z</dcterms:modified>
</cp:coreProperties>
</file>