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6" r:id="rId3"/>
    <p:sldId id="259" r:id="rId4"/>
    <p:sldId id="257" r:id="rId5"/>
    <p:sldId id="260" r:id="rId6"/>
    <p:sldId id="258" r:id="rId7"/>
    <p:sldId id="261"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4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4549943C-415A-4320-9EE9-43928C634A0C}" type="datetimeFigureOut">
              <a:rPr lang="es-ES" smtClean="0"/>
              <a:t>05/10/2016</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FFADA4A2-ED0A-40E5-9688-FA8E39E106A0}"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4549943C-415A-4320-9EE9-43928C634A0C}" type="datetimeFigureOut">
              <a:rPr lang="es-ES" smtClean="0"/>
              <a:t>05/10/2016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FADA4A2-ED0A-40E5-9688-FA8E39E106A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4549943C-415A-4320-9EE9-43928C634A0C}" type="datetimeFigureOut">
              <a:rPr lang="es-ES" smtClean="0"/>
              <a:t>05/10/2016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FADA4A2-ED0A-40E5-9688-FA8E39E106A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4549943C-415A-4320-9EE9-43928C634A0C}" type="datetimeFigureOut">
              <a:rPr lang="es-ES" smtClean="0"/>
              <a:t>05/10/2016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FADA4A2-ED0A-40E5-9688-FA8E39E106A0}" type="slidenum">
              <a:rPr lang="es-ES" smtClean="0"/>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4549943C-415A-4320-9EE9-43928C634A0C}" type="datetimeFigureOut">
              <a:rPr lang="es-ES" smtClean="0"/>
              <a:t>05/10/2016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FADA4A2-ED0A-40E5-9688-FA8E39E106A0}" type="slidenum">
              <a:rPr lang="es-ES" smtClean="0"/>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4549943C-415A-4320-9EE9-43928C634A0C}" type="datetimeFigureOut">
              <a:rPr lang="es-ES" smtClean="0"/>
              <a:t>05/10/2016</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FADA4A2-ED0A-40E5-9688-FA8E39E106A0}" type="slidenum">
              <a:rPr lang="es-ES" smtClean="0"/>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4549943C-415A-4320-9EE9-43928C634A0C}" type="datetimeFigureOut">
              <a:rPr lang="es-ES" smtClean="0"/>
              <a:t>05/10/2016</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FFADA4A2-ED0A-40E5-9688-FA8E39E106A0}"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4549943C-415A-4320-9EE9-43928C634A0C}" type="datetimeFigureOut">
              <a:rPr lang="es-ES" smtClean="0"/>
              <a:t>05/10/2016</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FFADA4A2-ED0A-40E5-9688-FA8E39E106A0}" type="slidenum">
              <a:rPr lang="es-ES" smtClean="0"/>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4549943C-415A-4320-9EE9-43928C634A0C}" type="datetimeFigureOut">
              <a:rPr lang="es-ES" smtClean="0"/>
              <a:t>05/10/2016</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FFADA4A2-ED0A-40E5-9688-FA8E39E106A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4549943C-415A-4320-9EE9-43928C634A0C}" type="datetimeFigureOut">
              <a:rPr lang="es-ES" smtClean="0"/>
              <a:t>05/10/2016</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FADA4A2-ED0A-40E5-9688-FA8E39E106A0}"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4549943C-415A-4320-9EE9-43928C634A0C}" type="datetimeFigureOut">
              <a:rPr lang="es-ES" smtClean="0"/>
              <a:t>05/10/2016</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FFADA4A2-ED0A-40E5-9688-FA8E39E106A0}" type="slidenum">
              <a:rPr lang="es-ES" smtClean="0"/>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549943C-415A-4320-9EE9-43928C634A0C}" type="datetimeFigureOut">
              <a:rPr lang="es-ES" smtClean="0"/>
              <a:t>05/10/2016</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FADA4A2-ED0A-40E5-9688-FA8E39E106A0}"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85804" y="2571752"/>
            <a:ext cx="8229600" cy="1143000"/>
          </a:xfrm>
        </p:spPr>
        <p:txBody>
          <a:bodyPr>
            <a:normAutofit fontScale="90000"/>
          </a:bodyPr>
          <a:lstStyle/>
          <a:p>
            <a:pPr algn="ctr"/>
            <a:r>
              <a:rPr lang="es-ES" dirty="0" smtClean="0"/>
              <a:t>MODELOS DE PARTICIPACION COMUNITARIA</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428728" y="428604"/>
            <a:ext cx="6072214" cy="369332"/>
          </a:xfrm>
          <a:prstGeom prst="rect">
            <a:avLst/>
          </a:prstGeom>
          <a:solidFill>
            <a:srgbClr val="FFC000"/>
          </a:solidFill>
        </p:spPr>
        <p:txBody>
          <a:bodyPr wrap="square">
            <a:spAutoFit/>
          </a:bodyPr>
          <a:lstStyle/>
          <a:p>
            <a:pPr algn="ctr"/>
            <a:r>
              <a:rPr lang="es-ES" b="1" dirty="0" smtClean="0"/>
              <a:t>MODELOS DE PARTICIPACIÓN COMUNITARIA</a:t>
            </a:r>
            <a:endParaRPr lang="es-ES" dirty="0"/>
          </a:p>
        </p:txBody>
      </p:sp>
      <p:sp>
        <p:nvSpPr>
          <p:cNvPr id="5" name="4 Rectángulo"/>
          <p:cNvSpPr/>
          <p:nvPr/>
        </p:nvSpPr>
        <p:spPr>
          <a:xfrm>
            <a:off x="857224" y="1857364"/>
            <a:ext cx="7500990" cy="2308324"/>
          </a:xfrm>
          <a:prstGeom prst="rect">
            <a:avLst/>
          </a:prstGeom>
        </p:spPr>
        <p:txBody>
          <a:bodyPr wrap="square">
            <a:spAutoFit/>
          </a:bodyPr>
          <a:lstStyle/>
          <a:p>
            <a:pPr marL="342900" indent="-342900"/>
            <a:r>
              <a:rPr lang="es-ES" b="1" dirty="0" smtClean="0"/>
              <a:t>La </a:t>
            </a:r>
            <a:r>
              <a:rPr lang="es-ES" b="1" dirty="0"/>
              <a:t>colaboración o participación colaborativa: </a:t>
            </a:r>
            <a:endParaRPr lang="es-ES" b="1" dirty="0" smtClean="0"/>
          </a:p>
          <a:p>
            <a:pPr marL="342900" indent="-342900"/>
            <a:endParaRPr lang="es-ES" b="1" dirty="0" smtClean="0"/>
          </a:p>
          <a:p>
            <a:pPr marL="342900" indent="-342900"/>
            <a:r>
              <a:rPr lang="es-ES" dirty="0" smtClean="0"/>
              <a:t>		Modalidad </a:t>
            </a:r>
            <a:r>
              <a:rPr lang="es-ES" dirty="0"/>
              <a:t>en la que se logra una participación tutelada de </a:t>
            </a:r>
            <a:r>
              <a:rPr lang="es-ES" dirty="0" smtClean="0"/>
              <a:t>la población</a:t>
            </a:r>
            <a:r>
              <a:rPr lang="es-ES" dirty="0"/>
              <a:t>, la cual no participa ni </a:t>
            </a:r>
            <a:r>
              <a:rPr lang="es-ES" dirty="0" smtClean="0"/>
              <a:t>en la </a:t>
            </a:r>
            <a:r>
              <a:rPr lang="es-ES" dirty="0"/>
              <a:t>detección ni en la definición de las soluciones, sólo brinda la colaboración que se le solicitó. La población en este caso lo que hace es sustituir funciones de menor complejidad. </a:t>
            </a:r>
            <a:endParaRPr lang="es-ES" dirty="0"/>
          </a:p>
          <a:p>
            <a:pPr marL="342900" indent="-342900"/>
            <a:endParaRPr lang="es-E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85786" y="1428736"/>
            <a:ext cx="7500990" cy="3693319"/>
          </a:xfrm>
          <a:prstGeom prst="rect">
            <a:avLst/>
          </a:prstGeom>
        </p:spPr>
        <p:txBody>
          <a:bodyPr wrap="square">
            <a:spAutoFit/>
          </a:bodyPr>
          <a:lstStyle/>
          <a:p>
            <a:pPr marL="342900" indent="-342900"/>
            <a:endParaRPr lang="es-ES" dirty="0" smtClean="0"/>
          </a:p>
          <a:p>
            <a:pPr marL="342900" indent="-342900"/>
            <a:r>
              <a:rPr lang="es-ES" b="1" dirty="0" smtClean="0"/>
              <a:t>La </a:t>
            </a:r>
            <a:r>
              <a:rPr lang="es-ES" b="1" dirty="0"/>
              <a:t>cogestión o gestión conjugada: </a:t>
            </a:r>
            <a:endParaRPr lang="es-ES" b="1" dirty="0" smtClean="0"/>
          </a:p>
          <a:p>
            <a:pPr marL="342900" indent="-342900"/>
            <a:endParaRPr lang="es-ES" b="1" dirty="0" smtClean="0"/>
          </a:p>
          <a:p>
            <a:r>
              <a:rPr lang="es-ES" dirty="0" smtClean="0"/>
              <a:t>	Permite </a:t>
            </a:r>
            <a:r>
              <a:rPr lang="es-ES" dirty="0"/>
              <a:t>a la población o su representante intervenir en las decisiones que se tomen, aunque es una manifestación de descentralización, tiene como principal obstáculo la llamada "hegemonía médica", es decir, la resistencia del personal de salud al cambio que representa compartir su poder con otros que no tienen conocimientos técnicos. Esto hace que al analizar los problemas, el personal de salud trate de imponer sus criterios y subvalore el análisis de la población. </a:t>
            </a:r>
          </a:p>
          <a:p>
            <a:pPr marL="342900" indent="-342900"/>
            <a:endParaRPr lang="es-ES" dirty="0" smtClean="0"/>
          </a:p>
          <a:p>
            <a:pPr marL="342900" indent="-342900"/>
            <a:endParaRPr lang="es-ES" dirty="0"/>
          </a:p>
        </p:txBody>
      </p:sp>
      <p:sp>
        <p:nvSpPr>
          <p:cNvPr id="5" name="4 Rectángulo"/>
          <p:cNvSpPr/>
          <p:nvPr/>
        </p:nvSpPr>
        <p:spPr>
          <a:xfrm>
            <a:off x="1571620" y="428604"/>
            <a:ext cx="6072214" cy="369332"/>
          </a:xfrm>
          <a:prstGeom prst="rect">
            <a:avLst/>
          </a:prstGeom>
          <a:solidFill>
            <a:srgbClr val="FFC000"/>
          </a:solidFill>
        </p:spPr>
        <p:txBody>
          <a:bodyPr wrap="square">
            <a:spAutoFit/>
          </a:bodyPr>
          <a:lstStyle/>
          <a:p>
            <a:pPr algn="ctr"/>
            <a:r>
              <a:rPr lang="es-ES" b="1" dirty="0" smtClean="0"/>
              <a:t>MODELOS DE PARTICIPACIÓN COMUNITARIA</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428728" y="428604"/>
            <a:ext cx="6072214" cy="369332"/>
          </a:xfrm>
          <a:prstGeom prst="rect">
            <a:avLst/>
          </a:prstGeom>
          <a:solidFill>
            <a:srgbClr val="FFC000"/>
          </a:solidFill>
        </p:spPr>
        <p:txBody>
          <a:bodyPr wrap="square">
            <a:spAutoFit/>
          </a:bodyPr>
          <a:lstStyle/>
          <a:p>
            <a:pPr algn="ctr"/>
            <a:r>
              <a:rPr lang="es-ES" b="1" dirty="0" smtClean="0"/>
              <a:t>MODELOS DE PARTICIPACIÓN COMUNITARIA </a:t>
            </a:r>
            <a:endParaRPr lang="es-ES" dirty="0"/>
          </a:p>
        </p:txBody>
      </p:sp>
      <p:sp>
        <p:nvSpPr>
          <p:cNvPr id="5" name="4 Rectángulo"/>
          <p:cNvSpPr/>
          <p:nvPr/>
        </p:nvSpPr>
        <p:spPr>
          <a:xfrm>
            <a:off x="785786" y="1285860"/>
            <a:ext cx="7500990" cy="3693319"/>
          </a:xfrm>
          <a:prstGeom prst="rect">
            <a:avLst/>
          </a:prstGeom>
        </p:spPr>
        <p:txBody>
          <a:bodyPr wrap="square">
            <a:spAutoFit/>
          </a:bodyPr>
          <a:lstStyle/>
          <a:p>
            <a:r>
              <a:rPr lang="es-ES" b="1" dirty="0" smtClean="0"/>
              <a:t>Autogestión</a:t>
            </a:r>
            <a:r>
              <a:rPr lang="es-ES" dirty="0"/>
              <a:t>: </a:t>
            </a:r>
            <a:endParaRPr lang="es-ES" dirty="0" smtClean="0"/>
          </a:p>
          <a:p>
            <a:endParaRPr lang="es-ES" dirty="0" smtClean="0"/>
          </a:p>
          <a:p>
            <a:r>
              <a:rPr lang="es-ES" dirty="0"/>
              <a:t>	</a:t>
            </a:r>
            <a:r>
              <a:rPr lang="es-ES" dirty="0" smtClean="0"/>
              <a:t>se </a:t>
            </a:r>
            <a:r>
              <a:rPr lang="es-ES" dirty="0"/>
              <a:t>refiere al conjunto de acciones que realiza el individuo sólo con ayuda familiar en diferentes niveles del sistema de salud, con vistas a mejorar o solucionar sus problemas. La autogestión incluye 4 niveles: </a:t>
            </a:r>
          </a:p>
          <a:p>
            <a:r>
              <a:rPr lang="es-ES" u="sng" dirty="0"/>
              <a:t>Primer nivel</a:t>
            </a:r>
            <a:r>
              <a:rPr lang="es-ES" dirty="0"/>
              <a:t>: acciones realizadas por el individuo para el cuidado de su propia salud (</a:t>
            </a:r>
            <a:r>
              <a:rPr lang="es-ES" dirty="0" err="1"/>
              <a:t>autocuidado</a:t>
            </a:r>
            <a:r>
              <a:rPr lang="es-ES" dirty="0"/>
              <a:t>). </a:t>
            </a:r>
          </a:p>
          <a:p>
            <a:r>
              <a:rPr lang="es-ES" u="sng" dirty="0"/>
              <a:t>Segundo nivel</a:t>
            </a:r>
            <a:r>
              <a:rPr lang="es-ES" dirty="0"/>
              <a:t>: cuidado a nivel de familia. </a:t>
            </a:r>
          </a:p>
          <a:p>
            <a:r>
              <a:rPr lang="es-ES" u="sng" dirty="0"/>
              <a:t>Tercer nivel</a:t>
            </a:r>
            <a:r>
              <a:rPr lang="es-ES" dirty="0"/>
              <a:t>: acción de las redes sociales (apoyo de la comunidad). </a:t>
            </a:r>
          </a:p>
          <a:p>
            <a:r>
              <a:rPr lang="es-ES" u="sng" dirty="0"/>
              <a:t>Cuarto nivel</a:t>
            </a:r>
            <a:r>
              <a:rPr lang="es-ES" dirty="0"/>
              <a:t>: el individuo acude a solicitar ayuda a las instituciones de salud.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142976" y="1305342"/>
            <a:ext cx="7358114" cy="3970318"/>
          </a:xfrm>
          <a:prstGeom prst="rect">
            <a:avLst/>
          </a:prstGeom>
        </p:spPr>
        <p:txBody>
          <a:bodyPr wrap="square">
            <a:spAutoFit/>
          </a:bodyPr>
          <a:lstStyle/>
          <a:p>
            <a:r>
              <a:rPr lang="es-ES" b="1" dirty="0" smtClean="0"/>
              <a:t>Negociación o participación negociada: </a:t>
            </a:r>
          </a:p>
          <a:p>
            <a:endParaRPr lang="es-ES" b="1" dirty="0" smtClean="0"/>
          </a:p>
          <a:p>
            <a:r>
              <a:rPr lang="es-ES" dirty="0" smtClean="0"/>
              <a:t>	En esta modalidad las instituciones involucradas siguen un proceso que incluye:</a:t>
            </a:r>
          </a:p>
          <a:p>
            <a:endParaRPr lang="es-ES" dirty="0" smtClean="0"/>
          </a:p>
          <a:p>
            <a:r>
              <a:rPr lang="es-ES" u="sng" dirty="0" smtClean="0"/>
              <a:t> Deliberación</a:t>
            </a:r>
            <a:r>
              <a:rPr lang="es-ES" dirty="0" smtClean="0"/>
              <a:t>: análisis conjunto de la problemática de salud de una comunidad, donde se reconoce la validez del punto de vista de la población de su percepción e interpretación de los fenómenos que se relacionan con su salud, para la elaboración de una visión conjunta. </a:t>
            </a:r>
          </a:p>
          <a:p>
            <a:endParaRPr lang="es-ES" dirty="0" smtClean="0"/>
          </a:p>
          <a:p>
            <a:r>
              <a:rPr lang="es-ES" u="sng" dirty="0" smtClean="0"/>
              <a:t>Concertación</a:t>
            </a:r>
            <a:r>
              <a:rPr lang="es-ES" dirty="0" smtClean="0"/>
              <a:t>: proceso de conseguir sobre qué debe hacerse o lo que puede hacerse para solucionar problemas sobre los que existen consenso. </a:t>
            </a:r>
            <a:endParaRPr lang="es-ES" dirty="0"/>
          </a:p>
        </p:txBody>
      </p:sp>
      <p:sp>
        <p:nvSpPr>
          <p:cNvPr id="5" name="4 Rectángulo"/>
          <p:cNvSpPr/>
          <p:nvPr/>
        </p:nvSpPr>
        <p:spPr>
          <a:xfrm>
            <a:off x="1428728" y="428604"/>
            <a:ext cx="6072214" cy="369332"/>
          </a:xfrm>
          <a:prstGeom prst="rect">
            <a:avLst/>
          </a:prstGeom>
          <a:solidFill>
            <a:srgbClr val="FFC000"/>
          </a:solidFill>
        </p:spPr>
        <p:txBody>
          <a:bodyPr wrap="square">
            <a:spAutoFit/>
          </a:bodyPr>
          <a:lstStyle/>
          <a:p>
            <a:pPr algn="ctr"/>
            <a:r>
              <a:rPr lang="es-ES" b="1" dirty="0" smtClean="0"/>
              <a:t>MODELOS DE PARTICIPACIÓN COMUNITARIA </a:t>
            </a: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857488" y="285728"/>
            <a:ext cx="6072214" cy="369332"/>
          </a:xfrm>
          <a:prstGeom prst="rect">
            <a:avLst/>
          </a:prstGeom>
          <a:solidFill>
            <a:srgbClr val="FFC000"/>
          </a:solidFill>
        </p:spPr>
        <p:txBody>
          <a:bodyPr wrap="square">
            <a:spAutoFit/>
          </a:bodyPr>
          <a:lstStyle/>
          <a:p>
            <a:pPr algn="ctr"/>
            <a:r>
              <a:rPr lang="es-ES" b="1" dirty="0" smtClean="0"/>
              <a:t>MODELOS DE PARTICIPACIÓN COMUNITARIA </a:t>
            </a:r>
            <a:endParaRPr lang="es-ES" dirty="0"/>
          </a:p>
        </p:txBody>
      </p:sp>
      <p:sp>
        <p:nvSpPr>
          <p:cNvPr id="5" name="4 Rectángulo"/>
          <p:cNvSpPr/>
          <p:nvPr/>
        </p:nvSpPr>
        <p:spPr>
          <a:xfrm>
            <a:off x="857224" y="714356"/>
            <a:ext cx="7500990" cy="923330"/>
          </a:xfrm>
          <a:prstGeom prst="rect">
            <a:avLst/>
          </a:prstGeom>
        </p:spPr>
        <p:txBody>
          <a:bodyPr wrap="square">
            <a:spAutoFit/>
          </a:bodyPr>
          <a:lstStyle/>
          <a:p>
            <a:r>
              <a:rPr lang="es-ES" b="1" dirty="0" smtClean="0"/>
              <a:t>Negociación</a:t>
            </a:r>
            <a:r>
              <a:rPr lang="es-ES" dirty="0"/>
              <a:t>: </a:t>
            </a:r>
            <a:endParaRPr lang="es-ES" dirty="0" smtClean="0"/>
          </a:p>
          <a:p>
            <a:r>
              <a:rPr lang="es-ES" dirty="0" smtClean="0"/>
              <a:t>proceso </a:t>
            </a:r>
            <a:r>
              <a:rPr lang="es-ES" dirty="0"/>
              <a:t>de discusión que busca lograr un compromiso coherente. </a:t>
            </a:r>
          </a:p>
        </p:txBody>
      </p:sp>
      <p:sp>
        <p:nvSpPr>
          <p:cNvPr id="6" name="5 Rectángulo"/>
          <p:cNvSpPr/>
          <p:nvPr/>
        </p:nvSpPr>
        <p:spPr>
          <a:xfrm>
            <a:off x="857224" y="1714488"/>
            <a:ext cx="7643866" cy="4214842"/>
          </a:xfrm>
          <a:prstGeom prst="rect">
            <a:avLst/>
          </a:prstGeom>
          <a:solidFill>
            <a:schemeClr val="bg1">
              <a:lumMod val="95000"/>
            </a:schemeClr>
          </a:solidFill>
        </p:spPr>
        <p:txBody>
          <a:bodyPr wrap="square">
            <a:spAutoFit/>
          </a:bodyPr>
          <a:lstStyle/>
          <a:p>
            <a:r>
              <a:rPr lang="es-ES" b="1" dirty="0"/>
              <a:t>En el desarrollo de las diferentes fases del trabajo comunitario es necesario tener en cuenta los niveles de integración que debe </a:t>
            </a:r>
            <a:r>
              <a:rPr lang="es-ES" b="1" dirty="0" smtClean="0"/>
              <a:t>alcanzar:</a:t>
            </a:r>
            <a:r>
              <a:rPr lang="es-ES" b="1" baseline="30000" dirty="0" smtClean="0"/>
              <a:t> </a:t>
            </a:r>
          </a:p>
          <a:p>
            <a:endParaRPr lang="es-ES" dirty="0"/>
          </a:p>
          <a:p>
            <a:r>
              <a:rPr lang="es-ES" dirty="0" smtClean="0"/>
              <a:t>-El </a:t>
            </a:r>
            <a:r>
              <a:rPr lang="es-ES" i="1" dirty="0"/>
              <a:t>macro medio, de donde se desprende las características socio sicológicas del orden de los sistemas valorativos, que reflejan las particularidades y propósitos de nuestra sociedad: instituciones, organizaciones, otros. </a:t>
            </a:r>
            <a:endParaRPr lang="es-ES" i="1" dirty="0" smtClean="0"/>
          </a:p>
          <a:p>
            <a:endParaRPr lang="es-ES" i="1" dirty="0" smtClean="0"/>
          </a:p>
          <a:p>
            <a:pPr>
              <a:buFontTx/>
              <a:buChar char="-"/>
            </a:pPr>
            <a:r>
              <a:rPr lang="es-ES" dirty="0" smtClean="0"/>
              <a:t>El </a:t>
            </a:r>
            <a:r>
              <a:rPr lang="es-ES" i="1" dirty="0"/>
              <a:t>micro medio, que incluye la familia y demás grupos tanto formales como informales. </a:t>
            </a:r>
            <a:endParaRPr lang="es-ES" i="1" dirty="0" smtClean="0"/>
          </a:p>
          <a:p>
            <a:pPr>
              <a:buFontTx/>
              <a:buChar char="-"/>
            </a:pPr>
            <a:endParaRPr lang="es-ES" i="1" dirty="0"/>
          </a:p>
          <a:p>
            <a:r>
              <a:rPr lang="es-ES" dirty="0" smtClean="0"/>
              <a:t>- </a:t>
            </a:r>
            <a:r>
              <a:rPr lang="es-ES" dirty="0"/>
              <a:t>El </a:t>
            </a:r>
            <a:r>
              <a:rPr lang="es-ES" i="1" dirty="0"/>
              <a:t>sujeto como agente portador del fenómeno social, la forma particular en que los fenómenos sociales, institucionales y grupales se reflejan en lo singular de cada individualidad.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357158" y="2500306"/>
            <a:ext cx="8229600" cy="1143000"/>
          </a:xfrm>
        </p:spPr>
        <p:txBody>
          <a:bodyPr>
            <a:normAutofit/>
          </a:bodyPr>
          <a:lstStyle/>
          <a:p>
            <a:r>
              <a:rPr lang="es-ES" sz="2400" dirty="0" smtClean="0"/>
              <a:t>http://duglastenorio.wixsite.com/vidaysalud/blank-1</a:t>
            </a:r>
            <a:endParaRPr lang="es-E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TotalTime>
  <Words>164</Words>
  <Application>Microsoft Office PowerPoint</Application>
  <PresentationFormat>Presentación en pantalla (4:3)</PresentationFormat>
  <Paragraphs>37</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Concurrencia</vt:lpstr>
      <vt:lpstr>MODELOS DE PARTICIPACION COMUNITARIA</vt:lpstr>
      <vt:lpstr>Diapositiva 2</vt:lpstr>
      <vt:lpstr>Diapositiva 3</vt:lpstr>
      <vt:lpstr>Diapositiva 4</vt:lpstr>
      <vt:lpstr>Diapositiva 5</vt:lpstr>
      <vt:lpstr>Diapositiva 6</vt:lpstr>
      <vt:lpstr>http://duglastenorio.wixsite.com/vidaysalud/blank-1</vt:lpstr>
    </vt:vector>
  </TitlesOfParts>
  <Company>http://www.centor.mx.gd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Centor</dc:creator>
  <cp:lastModifiedBy>Centor</cp:lastModifiedBy>
  <cp:revision>30</cp:revision>
  <dcterms:created xsi:type="dcterms:W3CDTF">2016-10-05T16:28:44Z</dcterms:created>
  <dcterms:modified xsi:type="dcterms:W3CDTF">2016-10-05T16:56:28Z</dcterms:modified>
</cp:coreProperties>
</file>