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81" r:id="rId5"/>
    <p:sldId id="259" r:id="rId6"/>
    <p:sldId id="261" r:id="rId7"/>
    <p:sldId id="262" r:id="rId8"/>
    <p:sldId id="263" r:id="rId9"/>
    <p:sldId id="264" r:id="rId10"/>
    <p:sldId id="266" r:id="rId11"/>
    <p:sldId id="267" r:id="rId12"/>
    <p:sldId id="323" r:id="rId13"/>
    <p:sldId id="268" r:id="rId14"/>
    <p:sldId id="342" r:id="rId15"/>
    <p:sldId id="343" r:id="rId16"/>
    <p:sldId id="269" r:id="rId17"/>
    <p:sldId id="324" r:id="rId18"/>
    <p:sldId id="325" r:id="rId19"/>
    <p:sldId id="326" r:id="rId20"/>
    <p:sldId id="329" r:id="rId21"/>
    <p:sldId id="330" r:id="rId22"/>
    <p:sldId id="344" r:id="rId23"/>
    <p:sldId id="310" r:id="rId24"/>
    <p:sldId id="331" r:id="rId25"/>
    <p:sldId id="332" r:id="rId26"/>
    <p:sldId id="333" r:id="rId27"/>
    <p:sldId id="334" r:id="rId28"/>
    <p:sldId id="345" r:id="rId29"/>
    <p:sldId id="270" r:id="rId30"/>
    <p:sldId id="335" r:id="rId31"/>
    <p:sldId id="336" r:id="rId32"/>
    <p:sldId id="337" r:id="rId33"/>
    <p:sldId id="338" r:id="rId34"/>
    <p:sldId id="271" r:id="rId35"/>
    <p:sldId id="339" r:id="rId36"/>
    <p:sldId id="340" r:id="rId37"/>
    <p:sldId id="273" r:id="rId38"/>
    <p:sldId id="276" r:id="rId39"/>
    <p:sldId id="318" r:id="rId40"/>
    <p:sldId id="341" r:id="rId41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960" y="-4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 Rectángulo redondeado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9 Rectángulo redondeado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4 Título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0" name="19 Subtítulo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19" name="18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8B3DF9E-F45C-4A4E-96D4-61CA95C1F41E}" type="datetimeFigureOut">
              <a:rPr lang="es-ES" smtClean="0"/>
              <a:pPr/>
              <a:t>15/09/2016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11" name="10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0D18390-54EE-41D3-B6CC-E8FCB4DDF3B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>
    <p:push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8B3DF9E-F45C-4A4E-96D4-61CA95C1F41E}" type="datetimeFigureOut">
              <a:rPr lang="es-ES" smtClean="0"/>
              <a:pPr/>
              <a:t>15/09/2016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0D18390-54EE-41D3-B6CC-E8FCB4DDF3B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>
    <p:push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8B3DF9E-F45C-4A4E-96D4-61CA95C1F41E}" type="datetimeFigureOut">
              <a:rPr lang="es-ES" smtClean="0"/>
              <a:pPr/>
              <a:t>15/09/2016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0D18390-54EE-41D3-B6CC-E8FCB4DDF3B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>
    <p:push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8B3DF9E-F45C-4A4E-96D4-61CA95C1F41E}" type="datetimeFigureOut">
              <a:rPr lang="es-ES" smtClean="0"/>
              <a:pPr/>
              <a:t>15/09/2016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0D18390-54EE-41D3-B6CC-E8FCB4DDF3B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>
    <p:push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Rectángulo redondeado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10 Rectángulo redondeado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8B3DF9E-F45C-4A4E-96D4-61CA95C1F41E}" type="datetimeFigureOut">
              <a:rPr lang="es-ES" smtClean="0"/>
              <a:pPr/>
              <a:t>15/09/2016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0D18390-54EE-41D3-B6CC-E8FCB4DDF3B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>
    <p:push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8B3DF9E-F45C-4A4E-96D4-61CA95C1F41E}" type="datetimeFigureOut">
              <a:rPr lang="es-ES" smtClean="0"/>
              <a:pPr/>
              <a:t>15/09/2016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0D18390-54EE-41D3-B6CC-E8FCB4DDF3B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>
    <p:push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8B3DF9E-F45C-4A4E-96D4-61CA95C1F41E}" type="datetimeFigureOut">
              <a:rPr lang="es-ES" smtClean="0"/>
              <a:pPr/>
              <a:t>15/09/2016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0D18390-54EE-41D3-B6CC-E8FCB4DDF3B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>
    <p:push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8B3DF9E-F45C-4A4E-96D4-61CA95C1F41E}" type="datetimeFigureOut">
              <a:rPr lang="es-ES" smtClean="0"/>
              <a:pPr/>
              <a:t>15/09/2016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0D18390-54EE-41D3-B6CC-E8FCB4DDF3B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>
    <p:push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 redondeado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8B3DF9E-F45C-4A4E-96D4-61CA95C1F41E}" type="datetimeFigureOut">
              <a:rPr lang="es-ES" smtClean="0"/>
              <a:pPr/>
              <a:t>15/09/2016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0D18390-54EE-41D3-B6CC-E8FCB4DDF3B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>
    <p:push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8B3DF9E-F45C-4A4E-96D4-61CA95C1F41E}" type="datetimeFigureOut">
              <a:rPr lang="es-ES" smtClean="0"/>
              <a:pPr/>
              <a:t>15/09/2016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0D18390-54EE-41D3-B6CC-E8FCB4DDF3B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>
    <p:push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 Rectángulo redondeado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10 Redondear rectángulo de esquina sencilla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8B3DF9E-F45C-4A4E-96D4-61CA95C1F41E}" type="datetimeFigureOut">
              <a:rPr lang="es-ES" smtClean="0"/>
              <a:pPr/>
              <a:t>15/09/2016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0D18390-54EE-41D3-B6CC-E8FCB4DDF3BA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s-ES" smtClean="0"/>
              <a:t>Haga clic en el icono para agregar una imagen</a:t>
            </a:r>
            <a:endParaRPr kumimoji="0" lang="en-US"/>
          </a:p>
        </p:txBody>
      </p:sp>
    </p:spTree>
  </p:cSld>
  <p:clrMapOvr>
    <a:masterClrMapping/>
  </p:clrMapOvr>
  <p:transition>
    <p:push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 redondeado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Rectángulo redondeado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12 Marcador de título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25" name="24 Marcador de fecha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A8B3DF9E-F45C-4A4E-96D4-61CA95C1F41E}" type="datetimeFigureOut">
              <a:rPr lang="es-ES" smtClean="0"/>
              <a:pPr/>
              <a:t>15/09/2016</a:t>
            </a:fld>
            <a:endParaRPr lang="es-ES"/>
          </a:p>
        </p:txBody>
      </p:sp>
      <p:sp>
        <p:nvSpPr>
          <p:cNvPr id="18" name="17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40D18390-54EE-41D3-B6CC-E8FCB4DDF3B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push dir="r"/>
  </p:transition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5786446" y="4643446"/>
            <a:ext cx="2428892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dirty="0" smtClean="0"/>
              <a:t>Dr. Douglas Tenorio</a:t>
            </a:r>
            <a:endParaRPr lang="es-ES" dirty="0"/>
          </a:p>
        </p:txBody>
      </p:sp>
      <p:sp>
        <p:nvSpPr>
          <p:cNvPr id="25602" name="AutoShape 2" descr="data:image/jpeg;base64,/9j/4AAQSkZJRgABAQAAAQABAAD/2wCEAAkGBxMSEhUQDxIWEBAVFRAPEBcVEA8QFg8VFRUWFhUSFhUYHSggGBolHRUVITEhJSkrLi4uFx8zODMtNygtLisBCgoKDg0OGhAQGi0fHR0tLS0tLS8tLS0tLS0tLSstLS0vLS0tLS0tLS0tLS0tLS0tLS0uLS0tLS0tLS0tLS0tLf/AABEIAJ8BPQMBIgACEQEDEQH/xAAcAAABBQEBAQAAAAAAAAAAAAAEAAECAwUGBwj/xAA+EAABAwIEBAUBBAoABgMAAAABAAIDBBEFEiExQVFhcQYTIjKBkUJSobEHFCMzQ2JygsHRRFNzkuHwFSQ0/8QAGQEAAwEBAQAAAAAAAAAAAAAAAAECAwQF/8QAKBEAAgICAgEDAwUBAAAAAAAAAAECEQMhEjFBBDJRE2GRUnGBofAi/9oADAMBAAIRAxEAPwD2lJJJaHIJJNdK6AGKSSSYCSSUboAkSopXTIASiVIlRuqQmMVWQpuVbgmiQPE6ny4y6xOrGm3AONiVrRBoYA22W31QohDg5rhcEahXNj0HYJSaei4tro84/SNhhIM8YlY5vpy/vIi08bcCvKalxub6drj819MyRrKqMOid7omO7xsP+F1Y8uqZFnz3FFK9r3REjIAXE2NgeAHNbnhfwvNVtc/P5UYID3HVzieV16/HQRNuGxMaDvZjRf8ABTZGBo0ADkBYfRauXwHI5GTDpqWldBSgubrlzalrjvJfj2W34Oxb9Zpg9xu9h8p5O5I4rUkYhMBw5sDXtZ9p7pD1Lih04k2aaHrDZpPREITEz6CpjtoRzdbiNQNI6h8fY5vzWLV4niP2Kz6s1RlXJqgnyrocIvwNNmbPiGKn/imoF8mIuNn1PexK2pHKq6X00VyAofD0kn/6KmR3QOIU5fClOwh1i8j7xvfutumdoE1ULpqEfgXJnbYIy1PGBoMot0RyFwxtoYx/KETdcz7EPdMSkkkAkkkkwIuTJ3JlQCSSSQB0CSSS881EkkkgBJiU6iQgBJkkkAJRKkolNAJMSnUSEySJUSpFRVCLINz2Vw2VEB1PZPJUAacVLWyiT0JIE76m6oe9aRi0S2VvCgQplLKtkSVuUKfipyNPJRp+KrwBaVCSMOFiLqSSSBnP4h4fa72G251XD1OIwMcWOeWkEg3HJemVFYxrrOcACHC/XkvEvEbbyvI2zO/NdEZOrYRRvjEac/xm/ipNrIP+c0/K4MtV0COZpwPScMIkNonZ+Gmq6Sm8Oa3mcLchx6ErB8C1UMMGZ7mtcX7cTyAXe3vrz1+qmc2jMZo0tw2HRSSSWQCSSSQA11CSVo3K020AdHce4oJlO1pyvFuF1MckWNxaM6pxWCP97K1n9TgFQ3xDSE2FRHf+sLkfEH6P2OmdMJPNzOzHNe7G8mjZc67wqYzd4vubNYDlHDXmtlG9oNHr0VQxwuxweObTm/JTEg5j62XAeGMTNK4WzRxtDnyOcAGWGwI69F3lFNFiMbahlP6dQC9xZfqLbhRO4d9DSs6VJJJcBYkkxKe6AEmKWZMSgBkkkkAK6ipJFUBFMSnUXBBJEqBUyokqkIHnly6jQ7LKnrw2+ZpBvpqPUtCtOiAdED7gHd9bLoxpVbJbKGYzHfK67SP5Tb6owVbDs4fVBjCoyLepvYqH/wALY6SEjk5oK1agI0mTsO8rWqxtdA3+MHHbQXUYcKJA/d9/LuVbLgOe2aSw5Ma1l+653KF7f+/BSTKZ8UjJDGku4+38E7YyNxa+qMw/Do4nZY2/XU/VPiJ9fwEKcbqPQ61YGmgpnTOyg5Ym6SGxu8/dCmwXIG3+Ebh1WQPLe3K4EggcuB+UZJNLQQSvYB4g8ORTR2zeW5o93MDmF4Lj742SOYJA+x9waRf4OxX0JixL2loJbz2II6heI+K/BdWJHPjjMzHEkFtj8WWmCUuG2U3Fy0cp5jD9pXwFlxYi/BQfgFQ0+qnkB/6bkZReGKt/tppDfmMv5rVNjdG7BhUkcf6ySzINQAfMcSOAaOK7Dw/4nAigNSTmnc5jW7lhHG/3Vd4dwaWGnZE8RsdclwaLkg8zxKA8Q+HM7XvaQ1zWudCGgjKdyqrlozbO6SWV4ZqXSUsL5BZ5YMw6haqyaoQkySayAK5MXfEPTYjkVl4h44sLSUzj1bZyhiUiwqgrRYIPbWw5Oq8A9b48iH8KQfBWRUeO4T9h4+EdOBxAPwEIYI3bsb9AtKfSY9fBlVPi+J4tkc4cQdk8fjKpyhtP5scY0AYco+i0RRR/cb/2rQpYmgaNA7BTKMn5/oaa+D2ZJDUdayQXjdmto4bOb0LUTdeUXQxCa6kmugCKSldMgBkkkkAJRKldRVAJMnUSgki5VvUyouVoQHW7BBhGVmwQgXRj9pJZGp8VCNWt3TYGlTjREhD0+yIXFLs0XRRH+8+ELiPv+AiYv3h7IXED6z8K4e7+BP2lVP7hdaMjdTz9KzYXAOBOyfEa/KcrCDxJ/wAK5RcpKhJ0iyq7oJzVT+tk8kwqua3jBoktIKYKIqQpCcKqYh7IeSLNflrdGRsDtQQqZWjWxuiMtgyFEwBthoBoiVRTbfKvRLsYkxTqJKQGPidA8+pnqG5C5yoYdbgg9V2878rHOGlh9F534sxuQxOboHMc0tcNDbjfmt4NtC8lczXckO2430XLQeKagGxLXDq1FjxVJ9qNhQppl8GbudGQP0XMM8Rk/wANo+q6rDgHxh+hvvlOypNPoTTXZ6pWYcyQh7SY5Rs9mh+eYVIxCSLSpbmZsJmC4/vbwWgWngnDuB/3deT+5pY8UwcMzSHNOxBuCpBZUuGFpL6V3lPOrmHWOTuOHwqmYtmvFJ/9efax1aerTyKFC+g0bZCZA09TIDlkZewvmbqCOaubVtO17dtu43CHBoKYQkmDwdAQTvunupAZyZOVG6oQ6YhOoFMkZyg5TKrsqQAlahAjK0hB9l0Q9pJYxWtVTFY3dEgNWnGivsh4BoiAuOXZoiiAesoOu95+EZT+9yDrPefhaQ938CftBX7IGoc4DM212gkgi+boEfLsgl1QIZgy4kQfbZxOjdRp2VjMQB0cC0/ULYlp2v8Ac0HkSNR8qh2CwnXKQehK35okzX1g4E/AJsrKfFADrE+UdGuC0IMJDD6Hub8grThwfMPVLJY7gWF1E8sUtjSAI/EsWzoHR8rluv0U6apdUHKyLKO1gOvVadN4cp2EOyZ3c3kuRdO0eYQNLDQBcv1YK+K/JfHZlCDJdt72KkpzH1O7lQWibe2SJVSPDdT8WF7q1X4fTuMgfcBreFtXIlLirGlboBqMMmkhLm3a/gw29Q7ryLxoXRl4c0g7EEW1vsvoOSUDU6Lxv9LGKZmCORkcrC4lp1a9tuN+KPT5ZzTTWjSUYxao8spNQXdbK1zU75Y2sb5TXg65w4gg9jwUXVB+6rVFlsbCt7CcQliZljOhNys7CvKc8CaQsabXyx5yusnwqiZYETv0+8WW7haRiZydHtTXqwqDo+Sjey87sRK9lmYpRMfd0jbj7zfczuOIWqHXSLU1KnY0clQ10kDiGnPHezSb6hdHSVcc+tsjhx2PwUJW4Xc5o7Di5vDuFlMu0G2hv+K6nGGVWtM1TN+pyZrWvI2wzjQn+XTdXsY9pzPu4chw7hYtDVlrg462012vxPdb9FiDXi3tPI8VzZYSgutFabI1NKJReOQsdzafzCzpKmaD9+zzGf8AMYL2/qb/AKW1JAL3HpdzH+RxTF5HvFxzGo+QsozrXaFKCf2A6epa8ZmODm9PyU7oerwVpPmU7vJk39Ptd3ahf190Zy1LfLPB41YfngtElL2/jyYyi49miUyYOuLjUHYjYpwgRheJ6ry2Nfe3AFcg/wAYuj0cxrwOIdlK7nHqNs0JjeMzTz/3wXiniPw5JE42zAXOW93D6rsxP/gmlZ39F4yDxrA4dQ5pCMj8UsuP2bx9Fw2AV5bE2F/lueDlaLWcRzJWqXONRCSBZr26AXz/AMthutFFPdA1s9Xo3ksDgDYi/BEFx3tdWRi4BIymwNuSaadgPqOvDQrynK30dCxpeTPw98j3uc5mQA5Rcgk9bDZDzGz3Bx1vf4RNRMY3OfG3MXADewFuJ5rlqszl5OUuublwGnYLqww5O3pGMqSo3JNQSNuKDso4XM4skDwQfTa6sYt0qbRm+hBWsCqVzUSBE2jVatPsspq1afZc+bouIQhKaK8rnbC1u6LJWfhdSS6XiAb/ADyWCT4to0VWrBJm2c4dSoJy69yeJJTLsXRiIb27LUdS29QP/hZ9MPW2/MLbn2+Vhlk00jSEbTZh1kjr7rGxTCYahuWojEg3F9LditqttdBldOP2mZxmN+Aad8VqZogkbctOpD/5XLmqL9G1Q4XkkZF01cQvV1EqxqTODwf9HbYpGySzZw03ADctz3XYOgBJJ/wiyFGytaFJtnU5VBzVamsvKNQaxCk2RWuahKhitbEWOmBQFXQB93DR34FVlxBVjaj/ANut1Fx3EEzPLbNAI537qyF1wAdLcVfJY316qllKL7rbkmtlWaVBXkGxOdo48QtdkocNNVz2cRjT8OKtpKjMS722XLkw3tAsjRsmG2rDbpwKg8tcCyRu+ljqD2UIqv731V+jhbcLnaa7NU0+jFnwZ8RzUj7DcxuN2ntyVcWJC+WVpif19p7FbgaW+3Ucjv8ABUZYmSiz2g9CNQtVl/Vv7+SJY140zNqdh+CxauIHRwzDstSrwt8dzA67dzGdR/byWZHVNecpBY7i1zS0/iuvC14dmEk12Ys+DtJu1jSeoCVDRWkbeJt2kFpudD0W+I7KTIhdbuaJOihiJALib211U3wADbXXmUoHaDsrHP0XkO7OpOLWwainbICNCQbEJSuANlRStALyBa6yqqpIcbreOLlJ0YyloJxJwsCOt1mskUp6i7UEyVduODUaMmGZ1a16B81WskVOIBjJFrwO0CwYXC63ac6BcudFRey95NiqsPhDWOtuSXHqrXHRUwGzXfK510zROnZludqe5Suh86Qeu7iZ2GU7gHAnmicarxGA0al2vVZzH6/VZ9bUEOa9zc7W8OICn6XKab8D5UqJfrF+JUvMWVPiDMxyXG51O3QJU9e1+gOvHgulRRBrh/VO09UBI+3FM2dHEDTB+VLyTyQdLMwuAc8N7my3Y44yNJW2/qBWOSXApKzUuldRSXnGo5Vb2KaSaAz54UK9nJa7moSWNbwmSZsrL68tlVJOBYE2d33RUzVnVdFm14rpjTJZcGF+hdY8L7fVWsgcCQyxLdwDfLfiRxJQFO1zd9lcIv2gmieY5gA03vlkbxa4cUZE10CNWGV2xB/0ObkZHnHqboOXNVsmDuTXfZ5E/wCUQHke4E9efXoFxyf2LRfBVg6H0nqhqxonDo7kMtYua4tP9rguT/Snjf6rQPfGbySkQMI+zm9xHwvPvCfjmaERUzT58Z1e17jma3jlcdUQw8la7Lc5VTPY6eSaHK0XqIRcOeT+1bbjb7f5q+opoKtl75rbEEtc0/mEFgXiOCpFongOG7Hel4+OK0ZKJrjnaTHJ95uh+RsVErT3piUrVPZzdVTyUrrPvJBf0u3LehRcNnephzN6a2WyJnD0TtD2nTOBcH+pvBBVOBtJ8ymd5bt7A+kreOe9S19/Anj/AEmhTv0HZWPOiyIqmRhtNGTbdwRkdW14u111lLG07JvwPCbXWPiGpK1GTNANzZZlS4E6LfCqlZMgJ/tKBcDfRX4rM2OPM5wbyJ2K5t/iqJhs4Ejm0tcF2RIo3BdERkrnm+MKXi5w7sK1Ycbgda0g1FxdrgqCmalOdV0NOdAuXocRjc4BjwT0uV1EWg2/NcnqOyootkOhQtO79m/5V807QDmNhbros+kqmujkDTm0NlzxWvwU+zKDlJrlBqkvRMy9jt+yp4lWxDc9FTxUrsbBKzC2SD0/s3c28e4WbLgcg1jLfndbwKkn0I539Rn2e0kcwbokYey38bMt26m0pOTGc67w+XfuonuPHO4ABGU3hSpt+8ZHyFybfRdZRbItc0/UTTpFpIkkkkuQsV0kxCdADFQexTJTpgZs0apLFoSsVLo1tGZm0BSQA7IN9NlJK18qrkjBWsclCAKapLfS7ZaVPVngczeXJZ9RByQuVzdb6q3CM0NM5z9L+V4pQNGZpC4cBYcQvNaLDszpZI/cAGMtt3XrHjOH9YgaSBnjcD/adDfouHpsOfDJJGBY+l4I2sf8KscKSTK5aM6jdLGR5npcPa4EhzflekeF/F8gAZUHzWaWcPe3v95cfSVjHu8qduV23R3YrcpcEA9TDpyutJQjJUyG9nqFFWslbmjcHNPLh3HBWmEDVhynfoe4XI4Hh72nzMxjaNTwzdLcV0AkMnRvErz8mHi9PRan8hctUCMpbmdtYarOljyjRoZ23RrANmaNG5WZV1NzZu3NPFHdIJSb7KXhvHUqcZYdkM5ubuh3gtP4911qNrsyDp4GOBzAEcQQCuSxnwJTzXfD+wk39OrT3aurjkzC/wAKl0ZDtNkkvA02jxbGcOmoX5Z49/Y9pvn7X/JdZh9RHlbZz3DLmIs246rp/GmHielBLGvcxwcMwJHXZc3h8LTpIxjfTkGU8O5TimXyTQX4Dq2uq3hvmBuwc0WLf6tNV6xSROF8zy7XTMGg2+F5r4PwOKOV8rZJIX3sP2mcP7gL0iGp0sLuPPQXXL6pOzXHKIRJGCPULjiucxSqhp2P8uxc/RttQBxWnV1jm6OAIO25WPJhfm7+kG4J2sOg4KcMK3J6FkmnpHNQYiDsbjujIqy6Pb4SiYPQ4hVSYA5vtcCu6OaD8mDQZh8oLJOeUW66obimp4jGCHCxNgE9+KaW215BiThNdSCoRNqsjVbVZHuoYGzSjREkKimOgV2ZefLs0RNJNdIlSWPdMmSQAkkkkCGsqy1WpimmJg7gq3NRJCqc1WmIHcxUSQXRrmqhwWkZCMqpitwvwWRVUYBD7XsC0jm3lfouncwLl/EjHuBDDlGy6scrJZymLUDDKHwkEHcHdp5ELd8OB4eGnVo1IXFzRSxOLgbm/Ndt4MxHz8125XsABPO6u9MbR2jpc9r+lg2CUs50DdGcuaHlNmDqbJF2gXNwQi6SZ2XK3bj1Q7W33V8DwdOKm6MHohPjoYPkT/iFPLbdJVYFTIA326jkeClINQnCnfmixUDTMBjII4rEqcFY77PVb8zbN+VVZaQloQH4dw1rXgEcbrtGxAbBYGHMGcEc10IK4/UyuRrAz8ZByXbu0hwWUMVcB6hZblcLtIXO18ItZX6dJxpomXYRDizTxRIqWnVcfO0tUoalw4roeFeCbN7En7cUAHpMqiWm6HzrSEaVCCc6kyRDAqYVUAV5ivp36oNiKpRcqJqkBvwHQKxVRbBXXXnPs0XR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5604" name="AutoShape 4" descr="data:image/jpeg;base64,/9j/4AAQSkZJRgABAQAAAQABAAD/2wCEAAkGBxMSEhUQDxIWEBAVFRAPEBcVEA8QFg8VFRUWFhUSFhUYHSggGBolHRUVITEhJSkrLi4uFx8zODMtNygtLisBCgoKDg0OGhAQGi0fHR0tLS0tLS8tLS0tLS0tLSstLS0vLS0tLS0tLS0tLS0tLS0tLS0uLS0tLS0tLS0tLS0tLf/AABEIAJ8BPQMBIgACEQEDEQH/xAAcAAABBQEBAQAAAAAAAAAAAAAEAAECAwUGBwj/xAA+EAABAwIEBAUBBAoABgMAAAABAAIDBBEFEiExQVFhcQYTIjKBkUJSobEHFCMzQ2JygsHRRFNzkuHwFSQ0/8QAGQEAAwEBAQAAAAAAAAAAAAAAAAECAwQF/8QAKBEAAgICAgEDAwUBAAAAAAAAAAECEQMhEjFBBDJRE2GRUnGBofAi/9oADAMBAAIRAxEAPwD2lJJJaHIJJNdK6AGKSSSYCSSUboAkSopXTIASiVIlRuqQmMVWQpuVbgmiQPE6ny4y6xOrGm3AONiVrRBoYA22W31QohDg5rhcEahXNj0HYJSaei4tro84/SNhhIM8YlY5vpy/vIi08bcCvKalxub6drj819MyRrKqMOid7omO7xsP+F1Y8uqZFnz3FFK9r3REjIAXE2NgeAHNbnhfwvNVtc/P5UYID3HVzieV16/HQRNuGxMaDvZjRf8ABTZGBo0ADkBYfRauXwHI5GTDpqWldBSgubrlzalrjvJfj2W34Oxb9Zpg9xu9h8p5O5I4rUkYhMBw5sDXtZ9p7pD1Lih04k2aaHrDZpPREITEz6CpjtoRzdbiNQNI6h8fY5vzWLV4niP2Kz6s1RlXJqgnyrocIvwNNmbPiGKn/imoF8mIuNn1PexK2pHKq6X00VyAofD0kn/6KmR3QOIU5fClOwh1i8j7xvfutumdoE1ULpqEfgXJnbYIy1PGBoMot0RyFwxtoYx/KETdcz7EPdMSkkkAkkkkwIuTJ3JlQCSSSQB0CSSS881EkkkgBJiU6iQgBJkkkAJRKkolNAJMSnUSEySJUSpFRVCLINz2Vw2VEB1PZPJUAacVLWyiT0JIE76m6oe9aRi0S2VvCgQplLKtkSVuUKfipyNPJRp+KrwBaVCSMOFiLqSSSBnP4h4fa72G251XD1OIwMcWOeWkEg3HJemVFYxrrOcACHC/XkvEvEbbyvI2zO/NdEZOrYRRvjEac/xm/ipNrIP+c0/K4MtV0COZpwPScMIkNonZ+Gmq6Sm8Oa3mcLchx6ErB8C1UMMGZ7mtcX7cTyAXe3vrz1+qmc2jMZo0tw2HRSSSWQCSSSQA11CSVo3K020AdHce4oJlO1pyvFuF1MckWNxaM6pxWCP97K1n9TgFQ3xDSE2FRHf+sLkfEH6P2OmdMJPNzOzHNe7G8mjZc67wqYzd4vubNYDlHDXmtlG9oNHr0VQxwuxweObTm/JTEg5j62XAeGMTNK4WzRxtDnyOcAGWGwI69F3lFNFiMbahlP6dQC9xZfqLbhRO4d9DSs6VJJJcBYkkxKe6AEmKWZMSgBkkkkAK6ipJFUBFMSnUXBBJEqBUyokqkIHnly6jQ7LKnrw2+ZpBvpqPUtCtOiAdED7gHd9bLoxpVbJbKGYzHfK67SP5Tb6owVbDs4fVBjCoyLepvYqH/wALY6SEjk5oK1agI0mTsO8rWqxtdA3+MHHbQXUYcKJA/d9/LuVbLgOe2aSw5Ma1l+653KF7f+/BSTKZ8UjJDGku4+38E7YyNxa+qMw/Do4nZY2/XU/VPiJ9fwEKcbqPQ61YGmgpnTOyg5Ym6SGxu8/dCmwXIG3+Ebh1WQPLe3K4EggcuB+UZJNLQQSvYB4g8ORTR2zeW5o93MDmF4Lj742SOYJA+x9waRf4OxX0JixL2loJbz2II6heI+K/BdWJHPjjMzHEkFtj8WWmCUuG2U3Fy0cp5jD9pXwFlxYi/BQfgFQ0+qnkB/6bkZReGKt/tppDfmMv5rVNjdG7BhUkcf6ySzINQAfMcSOAaOK7Dw/4nAigNSTmnc5jW7lhHG/3Vd4dwaWGnZE8RsdclwaLkg8zxKA8Q+HM7XvaQ1zWudCGgjKdyqrlozbO6SWV4ZqXSUsL5BZ5YMw6haqyaoQkySayAK5MXfEPTYjkVl4h44sLSUzj1bZyhiUiwqgrRYIPbWw5Oq8A9b48iH8KQfBWRUeO4T9h4+EdOBxAPwEIYI3bsb9AtKfSY9fBlVPi+J4tkc4cQdk8fjKpyhtP5scY0AYco+i0RRR/cb/2rQpYmgaNA7BTKMn5/oaa+D2ZJDUdayQXjdmto4bOb0LUTdeUXQxCa6kmugCKSldMgBkkkkAJRKldRVAJMnUSgki5VvUyouVoQHW7BBhGVmwQgXRj9pJZGp8VCNWt3TYGlTjREhD0+yIXFLs0XRRH+8+ELiPv+AiYv3h7IXED6z8K4e7+BP2lVP7hdaMjdTz9KzYXAOBOyfEa/KcrCDxJ/wAK5RcpKhJ0iyq7oJzVT+tk8kwqua3jBoktIKYKIqQpCcKqYh7IeSLNflrdGRsDtQQqZWjWxuiMtgyFEwBthoBoiVRTbfKvRLsYkxTqJKQGPidA8+pnqG5C5yoYdbgg9V2878rHOGlh9F534sxuQxOboHMc0tcNDbjfmt4NtC8lczXckO2430XLQeKagGxLXDq1FjxVJ9qNhQppl8GbudGQP0XMM8Rk/wANo+q6rDgHxh+hvvlOypNPoTTXZ6pWYcyQh7SY5Rs9mh+eYVIxCSLSpbmZsJmC4/vbwWgWngnDuB/3deT+5pY8UwcMzSHNOxBuCpBZUuGFpL6V3lPOrmHWOTuOHwqmYtmvFJ/9efax1aerTyKFC+g0bZCZA09TIDlkZewvmbqCOaubVtO17dtu43CHBoKYQkmDwdAQTvunupAZyZOVG6oQ6YhOoFMkZyg5TKrsqQAlahAjK0hB9l0Q9pJYxWtVTFY3dEgNWnGivsh4BoiAuOXZoiiAesoOu95+EZT+9yDrPefhaQ938CftBX7IGoc4DM212gkgi+boEfLsgl1QIZgy4kQfbZxOjdRp2VjMQB0cC0/ULYlp2v8Ac0HkSNR8qh2CwnXKQehK35okzX1g4E/AJsrKfFADrE+UdGuC0IMJDD6Hub8grThwfMPVLJY7gWF1E8sUtjSAI/EsWzoHR8rluv0U6apdUHKyLKO1gOvVadN4cp2EOyZ3c3kuRdO0eYQNLDQBcv1YK+K/JfHZlCDJdt72KkpzH1O7lQWibe2SJVSPDdT8WF7q1X4fTuMgfcBreFtXIlLirGlboBqMMmkhLm3a/gw29Q7ryLxoXRl4c0g7EEW1vsvoOSUDU6Lxv9LGKZmCORkcrC4lp1a9tuN+KPT5ZzTTWjSUYxao8spNQXdbK1zU75Y2sb5TXg65w4gg9jwUXVB+6rVFlsbCt7CcQliZljOhNys7CvKc8CaQsabXyx5yusnwqiZYETv0+8WW7haRiZydHtTXqwqDo+Sjey87sRK9lmYpRMfd0jbj7zfczuOIWqHXSLU1KnY0clQ10kDiGnPHezSb6hdHSVcc+tsjhx2PwUJW4Xc5o7Di5vDuFlMu0G2hv+K6nGGVWtM1TN+pyZrWvI2wzjQn+XTdXsY9pzPu4chw7hYtDVlrg462012vxPdb9FiDXi3tPI8VzZYSgutFabI1NKJReOQsdzafzCzpKmaD9+zzGf8AMYL2/qb/AKW1JAL3HpdzH+RxTF5HvFxzGo+QsozrXaFKCf2A6epa8ZmODm9PyU7oerwVpPmU7vJk39Ptd3ahf190Zy1LfLPB41YfngtElL2/jyYyi49miUyYOuLjUHYjYpwgRheJ6ry2Nfe3AFcg/wAYuj0cxrwOIdlK7nHqNs0JjeMzTz/3wXiniPw5JE42zAXOW93D6rsxP/gmlZ39F4yDxrA4dQ5pCMj8UsuP2bx9Fw2AV5bE2F/lueDlaLWcRzJWqXONRCSBZr26AXz/AMthutFFPdA1s9Xo3ksDgDYi/BEFx3tdWRi4BIymwNuSaadgPqOvDQrynK30dCxpeTPw98j3uc5mQA5Rcgk9bDZDzGz3Bx1vf4RNRMY3OfG3MXADewFuJ5rlqszl5OUuublwGnYLqww5O3pGMqSo3JNQSNuKDso4XM4skDwQfTa6sYt0qbRm+hBWsCqVzUSBE2jVatPsspq1afZc+bouIQhKaK8rnbC1u6LJWfhdSS6XiAb/ADyWCT4to0VWrBJm2c4dSoJy69yeJJTLsXRiIb27LUdS29QP/hZ9MPW2/MLbn2+Vhlk00jSEbTZh1kjr7rGxTCYahuWojEg3F9LditqttdBldOP2mZxmN+Aad8VqZogkbctOpD/5XLmqL9G1Q4XkkZF01cQvV1EqxqTODwf9HbYpGySzZw03ADctz3XYOgBJJ/wiyFGytaFJtnU5VBzVamsvKNQaxCk2RWuahKhitbEWOmBQFXQB93DR34FVlxBVjaj/ANut1Fx3EEzPLbNAI537qyF1wAdLcVfJY316qllKL7rbkmtlWaVBXkGxOdo48QtdkocNNVz2cRjT8OKtpKjMS722XLkw3tAsjRsmG2rDbpwKg8tcCyRu+ljqD2UIqv731V+jhbcLnaa7NU0+jFnwZ8RzUj7DcxuN2ntyVcWJC+WVpif19p7FbgaW+3Ucjv8ABUZYmSiz2g9CNQtVl/Vv7+SJY140zNqdh+CxauIHRwzDstSrwt8dzA67dzGdR/byWZHVNecpBY7i1zS0/iuvC14dmEk12Ys+DtJu1jSeoCVDRWkbeJt2kFpudD0W+I7KTIhdbuaJOihiJALib211U3wADbXXmUoHaDsrHP0XkO7OpOLWwainbICNCQbEJSuANlRStALyBa6yqqpIcbreOLlJ0YyloJxJwsCOt1mskUp6i7UEyVduODUaMmGZ1a16B81WskVOIBjJFrwO0CwYXC63ac6BcudFRey95NiqsPhDWOtuSXHqrXHRUwGzXfK510zROnZludqe5Suh86Qeu7iZ2GU7gHAnmicarxGA0al2vVZzH6/VZ9bUEOa9zc7W8OICn6XKab8D5UqJfrF+JUvMWVPiDMxyXG51O3QJU9e1+gOvHgulRRBrh/VO09UBI+3FM2dHEDTB+VLyTyQdLMwuAc8N7my3Y44yNJW2/qBWOSXApKzUuldRSXnGo5Vb2KaSaAz54UK9nJa7moSWNbwmSZsrL68tlVJOBYE2d33RUzVnVdFm14rpjTJZcGF+hdY8L7fVWsgcCQyxLdwDfLfiRxJQFO1zd9lcIv2gmieY5gA03vlkbxa4cUZE10CNWGV2xB/0ObkZHnHqboOXNVsmDuTXfZ5E/wCUQHke4E9efXoFxyf2LRfBVg6H0nqhqxonDo7kMtYua4tP9rguT/Snjf6rQPfGbySkQMI+zm9xHwvPvCfjmaERUzT58Z1e17jma3jlcdUQw8la7Lc5VTPY6eSaHK0XqIRcOeT+1bbjb7f5q+opoKtl75rbEEtc0/mEFgXiOCpFongOG7Hel4+OK0ZKJrjnaTHJ95uh+RsVErT3piUrVPZzdVTyUrrPvJBf0u3LehRcNnephzN6a2WyJnD0TtD2nTOBcH+pvBBVOBtJ8ymd5bt7A+kreOe9S19/Anj/AEmhTv0HZWPOiyIqmRhtNGTbdwRkdW14u111lLG07JvwPCbXWPiGpK1GTNANzZZlS4E6LfCqlZMgJ/tKBcDfRX4rM2OPM5wbyJ2K5t/iqJhs4Ejm0tcF2RIo3BdERkrnm+MKXi5w7sK1Ycbgda0g1FxdrgqCmalOdV0NOdAuXocRjc4BjwT0uV1EWg2/NcnqOyootkOhQtO79m/5V807QDmNhbros+kqmujkDTm0NlzxWvwU+zKDlJrlBqkvRMy9jt+yp4lWxDc9FTxUrsbBKzC2SD0/s3c28e4WbLgcg1jLfndbwKkn0I539Rn2e0kcwbokYey38bMt26m0pOTGc67w+XfuonuPHO4ABGU3hSpt+8ZHyFybfRdZRbItc0/UTTpFpIkkkkuQsV0kxCdADFQexTJTpgZs0apLFoSsVLo1tGZm0BSQA7IN9NlJK18qrkjBWsclCAKapLfS7ZaVPVngczeXJZ9RByQuVzdb6q3CM0NM5z9L+V4pQNGZpC4cBYcQvNaLDszpZI/cAGMtt3XrHjOH9YgaSBnjcD/adDfouHpsOfDJJGBY+l4I2sf8KscKSTK5aM6jdLGR5npcPa4EhzflekeF/F8gAZUHzWaWcPe3v95cfSVjHu8qduV23R3YrcpcEA9TDpyutJQjJUyG9nqFFWslbmjcHNPLh3HBWmEDVhynfoe4XI4Hh72nzMxjaNTwzdLcV0AkMnRvErz8mHi9PRan8hctUCMpbmdtYarOljyjRoZ23RrANmaNG5WZV1NzZu3NPFHdIJSb7KXhvHUqcZYdkM5ubuh3gtP4911qNrsyDp4GOBzAEcQQCuSxnwJTzXfD+wk39OrT3aurjkzC/wAKl0ZDtNkkvA02jxbGcOmoX5Z49/Y9pvn7X/JdZh9RHlbZz3DLmIs246rp/GmHielBLGvcxwcMwJHXZc3h8LTpIxjfTkGU8O5TimXyTQX4Dq2uq3hvmBuwc0WLf6tNV6xSROF8zy7XTMGg2+F5r4PwOKOV8rZJIX3sP2mcP7gL0iGp0sLuPPQXXL6pOzXHKIRJGCPULjiucxSqhp2P8uxc/RttQBxWnV1jm6OAIO25WPJhfm7+kG4J2sOg4KcMK3J6FkmnpHNQYiDsbjujIqy6Pb4SiYPQ4hVSYA5vtcCu6OaD8mDQZh8oLJOeUW66obimp4jGCHCxNgE9+KaW215BiThNdSCoRNqsjVbVZHuoYGzSjREkKimOgV2ZefLs0RNJNdIlSWPdMmSQAkkkkCGsqy1WpimmJg7gq3NRJCqc1WmIHcxUSQXRrmqhwWkZCMqpitwvwWRVUYBD7XsC0jm3lfouncwLl/EjHuBDDlGy6scrJZymLUDDKHwkEHcHdp5ELd8OB4eGnVo1IXFzRSxOLgbm/Ndt4MxHz8125XsABPO6u9MbR2jpc9r+lg2CUs50DdGcuaHlNmDqbJF2gXNwQi6SZ2XK3bj1Q7W33V8DwdOKm6MHohPjoYPkT/iFPLbdJVYFTIA326jkeClINQnCnfmixUDTMBjII4rEqcFY77PVb8zbN+VVZaQloQH4dw1rXgEcbrtGxAbBYGHMGcEc10IK4/UyuRrAz8ZByXbu0hwWUMVcB6hZblcLtIXO18ItZX6dJxpomXYRDizTxRIqWnVcfO0tUoalw4roeFeCbN7En7cUAHpMqiWm6HzrSEaVCCc6kyRDAqYVUAV5ivp36oNiKpRcqJqkBvwHQKxVRbBXXXnPs0XR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5606" name="AutoShape 6" descr="data:image/jpeg;base64,/9j/4AAQSkZJRgABAQAAAQABAAD/2wCEAAkGBxMSEhUQDxIWEBAVFRAPEBcVEA8QFg8VFRUWFhUSFhUYHSggGBolHRUVITEhJSkrLi4uFx8zODMtNygtLisBCgoKDg0OGhAQGi0fHR0tLS0tLS8tLS0tLS0tLSstLS0vLS0tLS0tLS0tLS0tLS0tLS0uLS0tLS0tLS0tLS0tLf/AABEIAJ8BPQMBIgACEQEDEQH/xAAcAAABBQEBAQAAAAAAAAAAAAAEAAECAwUGBwj/xAA+EAABAwIEBAUBBAoABgMAAAABAAIDBBEFEiExQVFhcQYTIjKBkUJSobEHFCMzQ2JygsHRRFNzkuHwFSQ0/8QAGQEAAwEBAQAAAAAAAAAAAAAAAAECAwQF/8QAKBEAAgICAgEDAwUBAAAAAAAAAAECEQMhEjFBBDJRE2GRUnGBofAi/9oADAMBAAIRAxEAPwD2lJJJaHIJJNdK6AGKSSSYCSSUboAkSopXTIASiVIlRuqQmMVWQpuVbgmiQPE6ny4y6xOrGm3AONiVrRBoYA22W31QohDg5rhcEahXNj0HYJSaei4tro84/SNhhIM8YlY5vpy/vIi08bcCvKalxub6drj819MyRrKqMOid7omO7xsP+F1Y8uqZFnz3FFK9r3REjIAXE2NgeAHNbnhfwvNVtc/P5UYID3HVzieV16/HQRNuGxMaDvZjRf8ABTZGBo0ADkBYfRauXwHI5GTDpqWldBSgubrlzalrjvJfj2W34Oxb9Zpg9xu9h8p5O5I4rUkYhMBw5sDXtZ9p7pD1Lih04k2aaHrDZpPREITEz6CpjtoRzdbiNQNI6h8fY5vzWLV4niP2Kz6s1RlXJqgnyrocIvwNNmbPiGKn/imoF8mIuNn1PexK2pHKq6X00VyAofD0kn/6KmR3QOIU5fClOwh1i8j7xvfutumdoE1ULpqEfgXJnbYIy1PGBoMot0RyFwxtoYx/KETdcz7EPdMSkkkAkkkkwIuTJ3JlQCSSSQB0CSSS881EkkkgBJiU6iQgBJkkkAJRKkolNAJMSnUSEySJUSpFRVCLINz2Vw2VEB1PZPJUAacVLWyiT0JIE76m6oe9aRi0S2VvCgQplLKtkSVuUKfipyNPJRp+KrwBaVCSMOFiLqSSSBnP4h4fa72G251XD1OIwMcWOeWkEg3HJemVFYxrrOcACHC/XkvEvEbbyvI2zO/NdEZOrYRRvjEac/xm/ipNrIP+c0/K4MtV0COZpwPScMIkNonZ+Gmq6Sm8Oa3mcLchx6ErB8C1UMMGZ7mtcX7cTyAXe3vrz1+qmc2jMZo0tw2HRSSSWQCSSSQA11CSVo3K020AdHce4oJlO1pyvFuF1MckWNxaM6pxWCP97K1n9TgFQ3xDSE2FRHf+sLkfEH6P2OmdMJPNzOzHNe7G8mjZc67wqYzd4vubNYDlHDXmtlG9oNHr0VQxwuxweObTm/JTEg5j62XAeGMTNK4WzRxtDnyOcAGWGwI69F3lFNFiMbahlP6dQC9xZfqLbhRO4d9DSs6VJJJcBYkkxKe6AEmKWZMSgBkkkkAK6ipJFUBFMSnUXBBJEqBUyokqkIHnly6jQ7LKnrw2+ZpBvpqPUtCtOiAdED7gHd9bLoxpVbJbKGYzHfK67SP5Tb6owVbDs4fVBjCoyLepvYqH/wALY6SEjk5oK1agI0mTsO8rWqxtdA3+MHHbQXUYcKJA/d9/LuVbLgOe2aSw5Ma1l+653KF7f+/BSTKZ8UjJDGku4+38E7YyNxa+qMw/Do4nZY2/XU/VPiJ9fwEKcbqPQ61YGmgpnTOyg5Ym6SGxu8/dCmwXIG3+Ebh1WQPLe3K4EggcuB+UZJNLQQSvYB4g8ORTR2zeW5o93MDmF4Lj742SOYJA+x9waRf4OxX0JixL2loJbz2II6heI+K/BdWJHPjjMzHEkFtj8WWmCUuG2U3Fy0cp5jD9pXwFlxYi/BQfgFQ0+qnkB/6bkZReGKt/tppDfmMv5rVNjdG7BhUkcf6ySzINQAfMcSOAaOK7Dw/4nAigNSTmnc5jW7lhHG/3Vd4dwaWGnZE8RsdclwaLkg8zxKA8Q+HM7XvaQ1zWudCGgjKdyqrlozbO6SWV4ZqXSUsL5BZ5YMw6haqyaoQkySayAK5MXfEPTYjkVl4h44sLSUzj1bZyhiUiwqgrRYIPbWw5Oq8A9b48iH8KQfBWRUeO4T9h4+EdOBxAPwEIYI3bsb9AtKfSY9fBlVPi+J4tkc4cQdk8fjKpyhtP5scY0AYco+i0RRR/cb/2rQpYmgaNA7BTKMn5/oaa+D2ZJDUdayQXjdmto4bOb0LUTdeUXQxCa6kmugCKSldMgBkkkkAJRKldRVAJMnUSgki5VvUyouVoQHW7BBhGVmwQgXRj9pJZGp8VCNWt3TYGlTjREhD0+yIXFLs0XRRH+8+ELiPv+AiYv3h7IXED6z8K4e7+BP2lVP7hdaMjdTz9KzYXAOBOyfEa/KcrCDxJ/wAK5RcpKhJ0iyq7oJzVT+tk8kwqua3jBoktIKYKIqQpCcKqYh7IeSLNflrdGRsDtQQqZWjWxuiMtgyFEwBthoBoiVRTbfKvRLsYkxTqJKQGPidA8+pnqG5C5yoYdbgg9V2878rHOGlh9F534sxuQxOboHMc0tcNDbjfmt4NtC8lczXckO2430XLQeKagGxLXDq1FjxVJ9qNhQppl8GbudGQP0XMM8Rk/wANo+q6rDgHxh+hvvlOypNPoTTXZ6pWYcyQh7SY5Rs9mh+eYVIxCSLSpbmZsJmC4/vbwWgWngnDuB/3deT+5pY8UwcMzSHNOxBuCpBZUuGFpL6V3lPOrmHWOTuOHwqmYtmvFJ/9efax1aerTyKFC+g0bZCZA09TIDlkZewvmbqCOaubVtO17dtu43CHBoKYQkmDwdAQTvunupAZyZOVG6oQ6YhOoFMkZyg5TKrsqQAlahAjK0hB9l0Q9pJYxWtVTFY3dEgNWnGivsh4BoiAuOXZoiiAesoOu95+EZT+9yDrPefhaQ938CftBX7IGoc4DM212gkgi+boEfLsgl1QIZgy4kQfbZxOjdRp2VjMQB0cC0/ULYlp2v8Ac0HkSNR8qh2CwnXKQehK35okzX1g4E/AJsrKfFADrE+UdGuC0IMJDD6Hub8grThwfMPVLJY7gWF1E8sUtjSAI/EsWzoHR8rluv0U6apdUHKyLKO1gOvVadN4cp2EOyZ3c3kuRdO0eYQNLDQBcv1YK+K/JfHZlCDJdt72KkpzH1O7lQWibe2SJVSPDdT8WF7q1X4fTuMgfcBreFtXIlLirGlboBqMMmkhLm3a/gw29Q7ryLxoXRl4c0g7EEW1vsvoOSUDU6Lxv9LGKZmCORkcrC4lp1a9tuN+KPT5ZzTTWjSUYxao8spNQXdbK1zU75Y2sb5TXg65w4gg9jwUXVB+6rVFlsbCt7CcQliZljOhNys7CvKc8CaQsabXyx5yusnwqiZYETv0+8WW7haRiZydHtTXqwqDo+Sjey87sRK9lmYpRMfd0jbj7zfczuOIWqHXSLU1KnY0clQ10kDiGnPHezSb6hdHSVcc+tsjhx2PwUJW4Xc5o7Di5vDuFlMu0G2hv+K6nGGVWtM1TN+pyZrWvI2wzjQn+XTdXsY9pzPu4chw7hYtDVlrg462012vxPdb9FiDXi3tPI8VzZYSgutFabI1NKJReOQsdzafzCzpKmaD9+zzGf8AMYL2/qb/AKW1JAL3HpdzH+RxTF5HvFxzGo+QsozrXaFKCf2A6epa8ZmODm9PyU7oerwVpPmU7vJk39Ptd3ahf190Zy1LfLPB41YfngtElL2/jyYyi49miUyYOuLjUHYjYpwgRheJ6ry2Nfe3AFcg/wAYuj0cxrwOIdlK7nHqNs0JjeMzTz/3wXiniPw5JE42zAXOW93D6rsxP/gmlZ39F4yDxrA4dQ5pCMj8UsuP2bx9Fw2AV5bE2F/lueDlaLWcRzJWqXONRCSBZr26AXz/AMthutFFPdA1s9Xo3ksDgDYi/BEFx3tdWRi4BIymwNuSaadgPqOvDQrynK30dCxpeTPw98j3uc5mQA5Rcgk9bDZDzGz3Bx1vf4RNRMY3OfG3MXADewFuJ5rlqszl5OUuublwGnYLqww5O3pGMqSo3JNQSNuKDso4XM4skDwQfTa6sYt0qbRm+hBWsCqVzUSBE2jVatPsspq1afZc+bouIQhKaK8rnbC1u6LJWfhdSS6XiAb/ADyWCT4to0VWrBJm2c4dSoJy69yeJJTLsXRiIb27LUdS29QP/hZ9MPW2/MLbn2+Vhlk00jSEbTZh1kjr7rGxTCYahuWojEg3F9LditqttdBldOP2mZxmN+Aad8VqZogkbctOpD/5XLmqL9G1Q4XkkZF01cQvV1EqxqTODwf9HbYpGySzZw03ADctz3XYOgBJJ/wiyFGytaFJtnU5VBzVamsvKNQaxCk2RWuahKhitbEWOmBQFXQB93DR34FVlxBVjaj/ANut1Fx3EEzPLbNAI537qyF1wAdLcVfJY316qllKL7rbkmtlWaVBXkGxOdo48QtdkocNNVz2cRjT8OKtpKjMS722XLkw3tAsjRsmG2rDbpwKg8tcCyRu+ljqD2UIqv731V+jhbcLnaa7NU0+jFnwZ8RzUj7DcxuN2ntyVcWJC+WVpif19p7FbgaW+3Ucjv8ABUZYmSiz2g9CNQtVl/Vv7+SJY140zNqdh+CxauIHRwzDstSrwt8dzA67dzGdR/byWZHVNecpBY7i1zS0/iuvC14dmEk12Ys+DtJu1jSeoCVDRWkbeJt2kFpudD0W+I7KTIhdbuaJOihiJALib211U3wADbXXmUoHaDsrHP0XkO7OpOLWwainbICNCQbEJSuANlRStALyBa6yqqpIcbreOLlJ0YyloJxJwsCOt1mskUp6i7UEyVduODUaMmGZ1a16B81WskVOIBjJFrwO0CwYXC63ac6BcudFRey95NiqsPhDWOtuSXHqrXHRUwGzXfK510zROnZludqe5Suh86Qeu7iZ2GU7gHAnmicarxGA0al2vVZzH6/VZ9bUEOa9zc7W8OICn6XKab8D5UqJfrF+JUvMWVPiDMxyXG51O3QJU9e1+gOvHgulRRBrh/VO09UBI+3FM2dHEDTB+VLyTyQdLMwuAc8N7my3Y44yNJW2/qBWOSXApKzUuldRSXnGo5Vb2KaSaAz54UK9nJa7moSWNbwmSZsrL68tlVJOBYE2d33RUzVnVdFm14rpjTJZcGF+hdY8L7fVWsgcCQyxLdwDfLfiRxJQFO1zd9lcIv2gmieY5gA03vlkbxa4cUZE10CNWGV2xB/0ObkZHnHqboOXNVsmDuTXfZ5E/wCUQHke4E9efXoFxyf2LRfBVg6H0nqhqxonDo7kMtYua4tP9rguT/Snjf6rQPfGbySkQMI+zm9xHwvPvCfjmaERUzT58Z1e17jma3jlcdUQw8la7Lc5VTPY6eSaHK0XqIRcOeT+1bbjb7f5q+opoKtl75rbEEtc0/mEFgXiOCpFongOG7Hel4+OK0ZKJrjnaTHJ95uh+RsVErT3piUrVPZzdVTyUrrPvJBf0u3LehRcNnephzN6a2WyJnD0TtD2nTOBcH+pvBBVOBtJ8ymd5bt7A+kreOe9S19/Anj/AEmhTv0HZWPOiyIqmRhtNGTbdwRkdW14u111lLG07JvwPCbXWPiGpK1GTNANzZZlS4E6LfCqlZMgJ/tKBcDfRX4rM2OPM5wbyJ2K5t/iqJhs4Ejm0tcF2RIo3BdERkrnm+MKXi5w7sK1Ycbgda0g1FxdrgqCmalOdV0NOdAuXocRjc4BjwT0uV1EWg2/NcnqOyootkOhQtO79m/5V807QDmNhbros+kqmujkDTm0NlzxWvwU+zKDlJrlBqkvRMy9jt+yp4lWxDc9FTxUrsbBKzC2SD0/s3c28e4WbLgcg1jLfndbwKkn0I539Rn2e0kcwbokYey38bMt26m0pOTGc67w+XfuonuPHO4ABGU3hSpt+8ZHyFybfRdZRbItc0/UTTpFpIkkkkuQsV0kxCdADFQexTJTpgZs0apLFoSsVLo1tGZm0BSQA7IN9NlJK18qrkjBWsclCAKapLfS7ZaVPVngczeXJZ9RByQuVzdb6q3CM0NM5z9L+V4pQNGZpC4cBYcQvNaLDszpZI/cAGMtt3XrHjOH9YgaSBnjcD/adDfouHpsOfDJJGBY+l4I2sf8KscKSTK5aM6jdLGR5npcPa4EhzflekeF/F8gAZUHzWaWcPe3v95cfSVjHu8qduV23R3YrcpcEA9TDpyutJQjJUyG9nqFFWslbmjcHNPLh3HBWmEDVhynfoe4XI4Hh72nzMxjaNTwzdLcV0AkMnRvErz8mHi9PRan8hctUCMpbmdtYarOljyjRoZ23RrANmaNG5WZV1NzZu3NPFHdIJSb7KXhvHUqcZYdkM5ubuh3gtP4911qNrsyDp4GOBzAEcQQCuSxnwJTzXfD+wk39OrT3aurjkzC/wAKl0ZDtNkkvA02jxbGcOmoX5Z49/Y9pvn7X/JdZh9RHlbZz3DLmIs246rp/GmHielBLGvcxwcMwJHXZc3h8LTpIxjfTkGU8O5TimXyTQX4Dq2uq3hvmBuwc0WLf6tNV6xSROF8zy7XTMGg2+F5r4PwOKOV8rZJIX3sP2mcP7gL0iGp0sLuPPQXXL6pOzXHKIRJGCPULjiucxSqhp2P8uxc/RttQBxWnV1jm6OAIO25WPJhfm7+kG4J2sOg4KcMK3J6FkmnpHNQYiDsbjujIqy6Pb4SiYPQ4hVSYA5vtcCu6OaD8mDQZh8oLJOeUW66obimp4jGCHCxNgE9+KaW215BiThNdSCoRNqsjVbVZHuoYGzSjREkKimOgV2ZefLs0RNJNdIlSWPdMmSQAkkkkCGsqy1WpimmJg7gq3NRJCqc1WmIHcxUSQXRrmqhwWkZCMqpitwvwWRVUYBD7XsC0jm3lfouncwLl/EjHuBDDlGy6scrJZymLUDDKHwkEHcHdp5ELd8OB4eGnVo1IXFzRSxOLgbm/Ndt4MxHz8125XsABPO6u9MbR2jpc9r+lg2CUs50DdGcuaHlNmDqbJF2gXNwQi6SZ2XK3bj1Q7W33V8DwdOKm6MHohPjoYPkT/iFPLbdJVYFTIA326jkeClINQnCnfmixUDTMBjII4rEqcFY77PVb8zbN+VVZaQloQH4dw1rXgEcbrtGxAbBYGHMGcEc10IK4/UyuRrAz8ZByXbu0hwWUMVcB6hZblcLtIXO18ItZX6dJxpomXYRDizTxRIqWnVcfO0tUoalw4roeFeCbN7En7cUAHpMqiWm6HzrSEaVCCc6kyRDAqYVUAV5ivp36oNiKpRcqJqkBvwHQKxVRbBXXXnPs0XR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42910" y="2132856"/>
            <a:ext cx="7772400" cy="1357322"/>
          </a:xfrm>
        </p:spPr>
        <p:txBody>
          <a:bodyPr>
            <a:normAutofit fontScale="90000"/>
          </a:bodyPr>
          <a:lstStyle/>
          <a:p>
            <a:r>
              <a:rPr lang="es-ES" dirty="0"/>
              <a:t/>
            </a:r>
            <a:br>
              <a:rPr lang="es-ES" dirty="0"/>
            </a:br>
            <a:r>
              <a:rPr lang="es-ES" dirty="0"/>
              <a:t> </a:t>
            </a: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> </a:t>
            </a:r>
            <a:br>
              <a:rPr lang="es-ES" dirty="0" smtClean="0"/>
            </a:br>
            <a:r>
              <a:rPr lang="es-ES" dirty="0" smtClean="0"/>
              <a:t> INFECCIONES DE TRANSMISION SEXUAL </a:t>
            </a:r>
            <a:r>
              <a:rPr lang="es-ES" b="1" dirty="0" smtClean="0"/>
              <a:t/>
            </a:r>
            <a:br>
              <a:rPr lang="es-ES" b="1" dirty="0" smtClean="0"/>
            </a:br>
            <a:r>
              <a:rPr lang="es-ES" b="1" dirty="0"/>
              <a:t/>
            </a:r>
            <a:br>
              <a:rPr lang="es-ES" b="1" dirty="0"/>
            </a:br>
            <a:endParaRPr lang="es-ES" dirty="0"/>
          </a:p>
        </p:txBody>
      </p:sp>
      <p:pic>
        <p:nvPicPr>
          <p:cNvPr id="37890" name="Picture 2" descr="Resultado de imagen para IT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07244" y="2857496"/>
            <a:ext cx="3964806" cy="2643206"/>
          </a:xfrm>
          <a:prstGeom prst="rect">
            <a:avLst/>
          </a:prstGeom>
          <a:noFill/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Resultado de imagen para vih sida"/>
          <p:cNvPicPr>
            <a:picLocks noChangeAspect="1" noChangeArrowheads="1"/>
          </p:cNvPicPr>
          <p:nvPr/>
        </p:nvPicPr>
        <p:blipFill>
          <a:blip r:embed="rId2" cstate="print"/>
          <a:srcRect l="55100" t="18442" r="-225" b="6010"/>
          <a:stretch>
            <a:fillRect/>
          </a:stretch>
        </p:blipFill>
        <p:spPr bwMode="auto">
          <a:xfrm>
            <a:off x="4786314" y="1214422"/>
            <a:ext cx="4143404" cy="4929222"/>
          </a:xfrm>
          <a:prstGeom prst="rect">
            <a:avLst/>
          </a:prstGeom>
          <a:noFill/>
        </p:spPr>
      </p:pic>
      <p:sp>
        <p:nvSpPr>
          <p:cNvPr id="9" name="8 Rectángulo"/>
          <p:cNvSpPr/>
          <p:nvPr/>
        </p:nvSpPr>
        <p:spPr>
          <a:xfrm>
            <a:off x="571472" y="1259468"/>
            <a:ext cx="7000924" cy="38358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s-ES" b="1" dirty="0" smtClean="0"/>
              <a:t>Reservorio</a:t>
            </a:r>
            <a:r>
              <a:rPr lang="es-ES" dirty="0" smtClean="0"/>
              <a:t>: el hombre como exclusivo de la enfermedad</a:t>
            </a:r>
          </a:p>
        </p:txBody>
      </p:sp>
      <p:sp>
        <p:nvSpPr>
          <p:cNvPr id="6" name="5 Rectángulo"/>
          <p:cNvSpPr/>
          <p:nvPr/>
        </p:nvSpPr>
        <p:spPr>
          <a:xfrm>
            <a:off x="6804248" y="611396"/>
            <a:ext cx="1785950" cy="369332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s-VE" b="1" dirty="0" smtClean="0"/>
              <a:t>ITS</a:t>
            </a:r>
            <a:endParaRPr lang="es-ES" b="1" dirty="0"/>
          </a:p>
        </p:txBody>
      </p:sp>
      <p:sp>
        <p:nvSpPr>
          <p:cNvPr id="7" name="6 CuadroTexto"/>
          <p:cNvSpPr txBox="1"/>
          <p:nvPr/>
        </p:nvSpPr>
        <p:spPr>
          <a:xfrm>
            <a:off x="683568" y="548680"/>
            <a:ext cx="2376264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/>
              <a:t>VIH-SIDA</a:t>
            </a:r>
            <a:endParaRPr lang="es-ES" b="1" dirty="0"/>
          </a:p>
        </p:txBody>
      </p:sp>
      <p:sp>
        <p:nvSpPr>
          <p:cNvPr id="10" name="9 CuadroTexto"/>
          <p:cNvSpPr txBox="1"/>
          <p:nvPr/>
        </p:nvSpPr>
        <p:spPr>
          <a:xfrm>
            <a:off x="3347864" y="692696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CADENA EPIDEMIOLOGICA</a:t>
            </a:r>
            <a:endParaRPr lang="es-ES" dirty="0"/>
          </a:p>
        </p:txBody>
      </p:sp>
      <p:sp>
        <p:nvSpPr>
          <p:cNvPr id="12" name="11 Rectángulo"/>
          <p:cNvSpPr/>
          <p:nvPr/>
        </p:nvSpPr>
        <p:spPr>
          <a:xfrm>
            <a:off x="539552" y="2276872"/>
            <a:ext cx="4032448" cy="258532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s-ES" b="1" dirty="0" smtClean="0"/>
              <a:t>Periodo de transmisibilidad</a:t>
            </a:r>
            <a:r>
              <a:rPr lang="es-ES" dirty="0" smtClean="0"/>
              <a:t>: </a:t>
            </a:r>
            <a:r>
              <a:rPr lang="es-ES" dirty="0" err="1" smtClean="0"/>
              <a:t>espués</a:t>
            </a:r>
            <a:r>
              <a:rPr lang="es-ES" dirty="0" smtClean="0"/>
              <a:t> de iniciarse la infección por VIH y se extiende durante toda la vida. La transmisión es mayor en el periodo inicial que sigue a la infección como cuando se agrava la deficiencia inmunitaria y los síntomas clínicos. </a:t>
            </a:r>
            <a:endParaRPr lang="es-ES" dirty="0"/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Resultado de imagen para vih sid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43570" y="2357430"/>
            <a:ext cx="3209925" cy="2390775"/>
          </a:xfrm>
          <a:prstGeom prst="rect">
            <a:avLst/>
          </a:prstGeom>
          <a:noFill/>
        </p:spPr>
      </p:pic>
      <p:sp>
        <p:nvSpPr>
          <p:cNvPr id="15" name="14 Rectángulo"/>
          <p:cNvSpPr/>
          <p:nvPr/>
        </p:nvSpPr>
        <p:spPr>
          <a:xfrm>
            <a:off x="357158" y="1772816"/>
            <a:ext cx="5400600" cy="369331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s-ES" b="1" dirty="0" smtClean="0"/>
              <a:t>Medidas sobre el agente y reservorio:</a:t>
            </a:r>
          </a:p>
          <a:p>
            <a:r>
              <a:rPr lang="es-ES" b="1" dirty="0" smtClean="0"/>
              <a:t> </a:t>
            </a:r>
          </a:p>
          <a:p>
            <a:r>
              <a:rPr lang="es-ES" dirty="0" smtClean="0"/>
              <a:t>- Diagnostico de certeza</a:t>
            </a:r>
          </a:p>
          <a:p>
            <a:r>
              <a:rPr lang="es-ES" dirty="0" smtClean="0"/>
              <a:t>- Notificación inmediata de seropositivos al VIH o enfermos de SIDA </a:t>
            </a:r>
          </a:p>
          <a:p>
            <a:r>
              <a:rPr lang="es-ES" dirty="0" smtClean="0"/>
              <a:t>- Aislamiento no es necesario</a:t>
            </a:r>
          </a:p>
          <a:p>
            <a:r>
              <a:rPr lang="es-ES" dirty="0" smtClean="0"/>
              <a:t>- Tratamiento específicos con </a:t>
            </a:r>
            <a:r>
              <a:rPr lang="es-ES" dirty="0" err="1" smtClean="0"/>
              <a:t>antiretrovíricos</a:t>
            </a:r>
            <a:r>
              <a:rPr lang="es-ES" dirty="0" smtClean="0"/>
              <a:t> de acuerdo con la valoración </a:t>
            </a:r>
            <a:r>
              <a:rPr lang="es-ES" dirty="0" err="1" smtClean="0"/>
              <a:t>paraclínica</a:t>
            </a:r>
            <a:r>
              <a:rPr lang="es-ES" dirty="0" smtClean="0"/>
              <a:t>.</a:t>
            </a:r>
          </a:p>
          <a:p>
            <a:pPr>
              <a:buFontTx/>
              <a:buChar char="-"/>
            </a:pPr>
            <a:r>
              <a:rPr lang="es-ES" dirty="0" smtClean="0"/>
              <a:t>Historia epidemiológica dirigida a la investigación de contactos, sospechosos y asociados para su posible control.</a:t>
            </a:r>
          </a:p>
          <a:p>
            <a:pPr>
              <a:buFontTx/>
              <a:buChar char="-"/>
            </a:pPr>
            <a:r>
              <a:rPr lang="es-ES" dirty="0" smtClean="0"/>
              <a:t>Educación sanitaria </a:t>
            </a:r>
          </a:p>
          <a:p>
            <a:endParaRPr lang="es-ES" dirty="0" smtClean="0"/>
          </a:p>
        </p:txBody>
      </p:sp>
      <p:sp>
        <p:nvSpPr>
          <p:cNvPr id="6" name="5 Rectángulo"/>
          <p:cNvSpPr/>
          <p:nvPr/>
        </p:nvSpPr>
        <p:spPr>
          <a:xfrm>
            <a:off x="6804248" y="611396"/>
            <a:ext cx="1785950" cy="369332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s-VE" b="1" dirty="0" smtClean="0"/>
              <a:t>ITS</a:t>
            </a:r>
            <a:endParaRPr lang="es-ES" b="1" dirty="0"/>
          </a:p>
        </p:txBody>
      </p:sp>
      <p:sp>
        <p:nvSpPr>
          <p:cNvPr id="7" name="6 CuadroTexto"/>
          <p:cNvSpPr txBox="1"/>
          <p:nvPr/>
        </p:nvSpPr>
        <p:spPr>
          <a:xfrm>
            <a:off x="683568" y="548680"/>
            <a:ext cx="2376264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/>
              <a:t>VIH-SIDA</a:t>
            </a:r>
            <a:endParaRPr lang="es-ES" b="1" dirty="0"/>
          </a:p>
        </p:txBody>
      </p:sp>
      <p:sp>
        <p:nvSpPr>
          <p:cNvPr id="8" name="7 CuadroTexto"/>
          <p:cNvSpPr txBox="1"/>
          <p:nvPr/>
        </p:nvSpPr>
        <p:spPr>
          <a:xfrm>
            <a:off x="3347864" y="692696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CADENA EPIDEMIOLOGICA</a:t>
            </a:r>
            <a:endParaRPr lang="es-ES" dirty="0"/>
          </a:p>
        </p:txBody>
      </p:sp>
      <p:sp>
        <p:nvSpPr>
          <p:cNvPr id="9" name="8 Rectángulo"/>
          <p:cNvSpPr/>
          <p:nvPr/>
        </p:nvSpPr>
        <p:spPr>
          <a:xfrm>
            <a:off x="611560" y="1052736"/>
            <a:ext cx="27190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 smtClean="0"/>
              <a:t>Medidas de control </a:t>
            </a: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 Rectángulo"/>
          <p:cNvSpPr/>
          <p:nvPr/>
        </p:nvSpPr>
        <p:spPr>
          <a:xfrm>
            <a:off x="357158" y="1556792"/>
            <a:ext cx="5400600" cy="1200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s-ES" b="1" dirty="0" smtClean="0"/>
              <a:t>Medidas de control sobre la vía de transmisión: </a:t>
            </a:r>
          </a:p>
          <a:p>
            <a:r>
              <a:rPr lang="es-ES" dirty="0" smtClean="0"/>
              <a:t>- desinfección concurrente que se realizará a los equipos contaminados o secreciones. </a:t>
            </a:r>
          </a:p>
        </p:txBody>
      </p:sp>
      <p:sp>
        <p:nvSpPr>
          <p:cNvPr id="6" name="5 Rectángulo"/>
          <p:cNvSpPr/>
          <p:nvPr/>
        </p:nvSpPr>
        <p:spPr>
          <a:xfrm>
            <a:off x="6804248" y="611396"/>
            <a:ext cx="1785950" cy="369332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s-VE" b="1" dirty="0" smtClean="0"/>
              <a:t>ITS</a:t>
            </a:r>
            <a:endParaRPr lang="es-ES" b="1" dirty="0"/>
          </a:p>
        </p:txBody>
      </p:sp>
      <p:sp>
        <p:nvSpPr>
          <p:cNvPr id="7" name="6 CuadroTexto"/>
          <p:cNvSpPr txBox="1"/>
          <p:nvPr/>
        </p:nvSpPr>
        <p:spPr>
          <a:xfrm>
            <a:off x="683568" y="548680"/>
            <a:ext cx="2376264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/>
              <a:t>VIH-SIDA</a:t>
            </a:r>
            <a:endParaRPr lang="es-ES" b="1" dirty="0"/>
          </a:p>
        </p:txBody>
      </p:sp>
      <p:sp>
        <p:nvSpPr>
          <p:cNvPr id="8" name="7 CuadroTexto"/>
          <p:cNvSpPr txBox="1"/>
          <p:nvPr/>
        </p:nvSpPr>
        <p:spPr>
          <a:xfrm>
            <a:off x="3347864" y="692696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CADENA EPIDEMIOLOGICA</a:t>
            </a:r>
            <a:endParaRPr lang="es-ES" dirty="0"/>
          </a:p>
        </p:txBody>
      </p:sp>
      <p:sp>
        <p:nvSpPr>
          <p:cNvPr id="9" name="8 Rectángulo"/>
          <p:cNvSpPr/>
          <p:nvPr/>
        </p:nvSpPr>
        <p:spPr>
          <a:xfrm>
            <a:off x="611560" y="1052736"/>
            <a:ext cx="27190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 smtClean="0"/>
              <a:t>Medidas de control </a:t>
            </a:r>
          </a:p>
        </p:txBody>
      </p:sp>
      <p:sp>
        <p:nvSpPr>
          <p:cNvPr id="10" name="9 Rectángulo"/>
          <p:cNvSpPr/>
          <p:nvPr/>
        </p:nvSpPr>
        <p:spPr>
          <a:xfrm>
            <a:off x="357158" y="2852936"/>
            <a:ext cx="5472608" cy="258532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s-ES" b="1" dirty="0" smtClean="0"/>
              <a:t>Medidas sobre el huésped susceptible: </a:t>
            </a:r>
          </a:p>
          <a:p>
            <a:r>
              <a:rPr lang="es-ES" dirty="0" smtClean="0"/>
              <a:t>- Realizar actividades de promoción de salud en toda la población sus grupos de riesgo en materia de educación sexual- </a:t>
            </a:r>
          </a:p>
          <a:p>
            <a:r>
              <a:rPr lang="es-ES" dirty="0" smtClean="0"/>
              <a:t>- Investigar a los contactos y respetar la confidencialidad </a:t>
            </a:r>
          </a:p>
          <a:p>
            <a:r>
              <a:rPr lang="es-ES" dirty="0" smtClean="0"/>
              <a:t>- Mantener adecuada vigilancia epidemiológica en los bancos de sangre y en los grupos de riesgo. </a:t>
            </a:r>
          </a:p>
        </p:txBody>
      </p:sp>
      <p:pic>
        <p:nvPicPr>
          <p:cNvPr id="26626" name="Picture 2" descr="Resultado de imagen para vih sida"/>
          <p:cNvPicPr>
            <a:picLocks noChangeAspect="1" noChangeArrowheads="1"/>
          </p:cNvPicPr>
          <p:nvPr/>
        </p:nvPicPr>
        <p:blipFill>
          <a:blip r:embed="rId2" cstate="print"/>
          <a:srcRect l="11667" r="16666"/>
          <a:stretch>
            <a:fillRect/>
          </a:stretch>
        </p:blipFill>
        <p:spPr bwMode="auto">
          <a:xfrm>
            <a:off x="5715008" y="2143116"/>
            <a:ext cx="3071834" cy="3095625"/>
          </a:xfrm>
          <a:prstGeom prst="rect">
            <a:avLst/>
          </a:prstGeom>
          <a:noFill/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2143108" y="1142984"/>
            <a:ext cx="5214974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s-ES" dirty="0" smtClean="0"/>
              <a:t> ITS trasmitida por la espiroqueta treponema </a:t>
            </a:r>
            <a:r>
              <a:rPr lang="es-ES" dirty="0" err="1" smtClean="0"/>
              <a:t>pallidum</a:t>
            </a:r>
            <a:r>
              <a:rPr lang="es-ES" dirty="0" smtClean="0"/>
              <a:t>. </a:t>
            </a:r>
          </a:p>
        </p:txBody>
      </p:sp>
      <p:sp>
        <p:nvSpPr>
          <p:cNvPr id="8" name="7 Rectángulo"/>
          <p:cNvSpPr/>
          <p:nvPr/>
        </p:nvSpPr>
        <p:spPr>
          <a:xfrm>
            <a:off x="755576" y="1000108"/>
            <a:ext cx="1138453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es-ES" sz="2400" b="1" dirty="0" smtClean="0"/>
              <a:t>Sífilis</a:t>
            </a:r>
            <a:endParaRPr lang="es-ES" sz="2400" dirty="0"/>
          </a:p>
        </p:txBody>
      </p:sp>
      <p:sp>
        <p:nvSpPr>
          <p:cNvPr id="10" name="9 Rectángulo"/>
          <p:cNvSpPr/>
          <p:nvPr/>
        </p:nvSpPr>
        <p:spPr>
          <a:xfrm>
            <a:off x="6804248" y="611396"/>
            <a:ext cx="1785950" cy="369332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s-VE" b="1" dirty="0" smtClean="0"/>
              <a:t>ITS</a:t>
            </a:r>
            <a:endParaRPr lang="es-ES" b="1" dirty="0"/>
          </a:p>
        </p:txBody>
      </p:sp>
      <p:pic>
        <p:nvPicPr>
          <p:cNvPr id="25602" name="Picture 2" descr="Resultado de imagen para sífili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2428868"/>
            <a:ext cx="4095779" cy="3071834"/>
          </a:xfrm>
          <a:prstGeom prst="rect">
            <a:avLst/>
          </a:prstGeom>
          <a:noFill/>
        </p:spPr>
      </p:pic>
      <p:pic>
        <p:nvPicPr>
          <p:cNvPr id="25604" name="Picture 4" descr="Resultado de imagen para sífilis en vulv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29322" y="2054507"/>
            <a:ext cx="2428892" cy="3731947"/>
          </a:xfrm>
          <a:prstGeom prst="rect">
            <a:avLst/>
          </a:prstGeom>
          <a:noFill/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611560" y="1664507"/>
            <a:ext cx="7920880" cy="369331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s-ES" b="1" dirty="0" err="1" smtClean="0"/>
              <a:t>Clinica</a:t>
            </a:r>
            <a:endParaRPr lang="es-ES" b="1" dirty="0" smtClean="0"/>
          </a:p>
          <a:p>
            <a:r>
              <a:rPr lang="es-ES" dirty="0" smtClean="0"/>
              <a:t>- </a:t>
            </a:r>
            <a:r>
              <a:rPr lang="es-ES" b="1" dirty="0" smtClean="0"/>
              <a:t>Lesión primaria</a:t>
            </a:r>
            <a:r>
              <a:rPr lang="es-ES" dirty="0" smtClean="0"/>
              <a:t>, chancro o lesión ulcerada: única, tamaño variable, indolora, bordes definidos e inflamados, localizada casi siempre en genitales externos. Aparece casi siempre después de las 3 semanas del contacto y desaparece de 1 a 4 semanas. </a:t>
            </a:r>
          </a:p>
          <a:p>
            <a:r>
              <a:rPr lang="es-ES" dirty="0" smtClean="0"/>
              <a:t>-</a:t>
            </a:r>
            <a:r>
              <a:rPr lang="es-ES" b="1" dirty="0" smtClean="0"/>
              <a:t>Erupción secundaria </a:t>
            </a:r>
            <a:r>
              <a:rPr lang="es-ES" dirty="0" smtClean="0"/>
              <a:t>que afecta a la piel y las membranas mucosas, que aparece de 4 a 6 semanas después, es una erupción </a:t>
            </a:r>
            <a:r>
              <a:rPr lang="es-ES" dirty="0" err="1" smtClean="0"/>
              <a:t>maculopapulosa</a:t>
            </a:r>
            <a:r>
              <a:rPr lang="es-ES" dirty="0" smtClean="0"/>
              <a:t> simétrica en las palmas de las manos y las plantas de los pies. </a:t>
            </a:r>
          </a:p>
          <a:p>
            <a:r>
              <a:rPr lang="es-ES" dirty="0" smtClean="0"/>
              <a:t>Presenta </a:t>
            </a:r>
            <a:r>
              <a:rPr lang="es-ES" dirty="0" err="1" smtClean="0"/>
              <a:t>linfadenopatía</a:t>
            </a:r>
            <a:r>
              <a:rPr lang="es-ES" dirty="0" smtClean="0"/>
              <a:t> generalizada. </a:t>
            </a:r>
          </a:p>
          <a:p>
            <a:r>
              <a:rPr lang="es-ES" dirty="0" smtClean="0"/>
              <a:t>- Largos periodos de latencia, donde las manifestaciones aparecen y desaparecen regularmente durante varias semanas a 12 meses, y después es clínicamente latente durante semanas o años. </a:t>
            </a:r>
          </a:p>
        </p:txBody>
      </p:sp>
      <p:sp>
        <p:nvSpPr>
          <p:cNvPr id="8" name="7 Rectángulo"/>
          <p:cNvSpPr/>
          <p:nvPr/>
        </p:nvSpPr>
        <p:spPr>
          <a:xfrm>
            <a:off x="755576" y="1043444"/>
            <a:ext cx="896399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es-ES" b="1" dirty="0" smtClean="0"/>
              <a:t>Sífilis</a:t>
            </a:r>
            <a:endParaRPr lang="es-ES" dirty="0"/>
          </a:p>
        </p:txBody>
      </p:sp>
      <p:sp>
        <p:nvSpPr>
          <p:cNvPr id="10" name="9 Rectángulo"/>
          <p:cNvSpPr/>
          <p:nvPr/>
        </p:nvSpPr>
        <p:spPr>
          <a:xfrm>
            <a:off x="6804248" y="611396"/>
            <a:ext cx="1785950" cy="369332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s-VE" b="1" dirty="0" smtClean="0"/>
              <a:t>ITS</a:t>
            </a:r>
            <a:endParaRPr lang="es-ES" b="1" dirty="0"/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Resultado de imagen para sífilis en vulv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3341748"/>
            <a:ext cx="3643338" cy="3087103"/>
          </a:xfrm>
          <a:prstGeom prst="rect">
            <a:avLst/>
          </a:prstGeom>
          <a:noFill/>
        </p:spPr>
      </p:pic>
      <p:pic>
        <p:nvPicPr>
          <p:cNvPr id="52228" name="Picture 4" descr="Resultado de imagen para sífilis"/>
          <p:cNvPicPr>
            <a:picLocks noChangeAspect="1" noChangeArrowheads="1"/>
          </p:cNvPicPr>
          <p:nvPr/>
        </p:nvPicPr>
        <p:blipFill>
          <a:blip r:embed="rId3" cstate="print"/>
          <a:srcRect l="13958" t="6611" r="5768" b="5360"/>
          <a:stretch>
            <a:fillRect/>
          </a:stretch>
        </p:blipFill>
        <p:spPr bwMode="auto">
          <a:xfrm>
            <a:off x="714348" y="500042"/>
            <a:ext cx="3786214" cy="2763660"/>
          </a:xfrm>
          <a:prstGeom prst="rect">
            <a:avLst/>
          </a:prstGeom>
          <a:noFill/>
        </p:spPr>
      </p:pic>
      <p:pic>
        <p:nvPicPr>
          <p:cNvPr id="52230" name="Picture 6" descr="Resultado de imagen para sífili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8" y="357166"/>
            <a:ext cx="2428892" cy="3238523"/>
          </a:xfrm>
          <a:prstGeom prst="rect">
            <a:avLst/>
          </a:prstGeom>
          <a:noFill/>
        </p:spPr>
      </p:pic>
      <p:pic>
        <p:nvPicPr>
          <p:cNvPr id="52232" name="Picture 8" descr="Resultado de imagen para sífilis 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29124" y="3714751"/>
            <a:ext cx="4071946" cy="2701059"/>
          </a:xfrm>
          <a:prstGeom prst="rect">
            <a:avLst/>
          </a:prstGeom>
          <a:noFill/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2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2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22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2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22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22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22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2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2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22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22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22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2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>
            <a:off x="755576" y="571480"/>
            <a:ext cx="1103187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es-ES" sz="2400" b="1" dirty="0" smtClean="0"/>
              <a:t>sífilis</a:t>
            </a:r>
            <a:endParaRPr lang="es-ES" sz="2400" dirty="0"/>
          </a:p>
        </p:txBody>
      </p:sp>
      <p:sp>
        <p:nvSpPr>
          <p:cNvPr id="9" name="8 Rectángulo"/>
          <p:cNvSpPr/>
          <p:nvPr/>
        </p:nvSpPr>
        <p:spPr>
          <a:xfrm>
            <a:off x="683568" y="1196752"/>
            <a:ext cx="5400600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s-ES" b="1" dirty="0" smtClean="0"/>
              <a:t>Cadena epidemiológica</a:t>
            </a:r>
          </a:p>
          <a:p>
            <a:r>
              <a:rPr lang="es-ES" b="1" dirty="0" smtClean="0"/>
              <a:t> Agente infeccioso</a:t>
            </a:r>
            <a:r>
              <a:rPr lang="es-ES" dirty="0" smtClean="0"/>
              <a:t>: treponema </a:t>
            </a:r>
            <a:r>
              <a:rPr lang="es-ES" dirty="0" err="1" smtClean="0"/>
              <a:t>pallidum</a:t>
            </a:r>
            <a:r>
              <a:rPr lang="es-ES" dirty="0" smtClean="0"/>
              <a:t> </a:t>
            </a:r>
          </a:p>
        </p:txBody>
      </p:sp>
      <p:sp>
        <p:nvSpPr>
          <p:cNvPr id="17410" name="AutoShape 2" descr="Resultado de imagen para leptospirosis bacteria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7412" name="AutoShape 4" descr="Resultado de imagen para leptospirosis bacteria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1" name="10 Rectángulo"/>
          <p:cNvSpPr/>
          <p:nvPr/>
        </p:nvSpPr>
        <p:spPr>
          <a:xfrm>
            <a:off x="6804248" y="611396"/>
            <a:ext cx="1785950" cy="369332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s-VE" b="1" dirty="0" smtClean="0"/>
              <a:t>ITS</a:t>
            </a:r>
            <a:endParaRPr lang="es-ES" b="1" dirty="0"/>
          </a:p>
        </p:txBody>
      </p:sp>
      <p:sp>
        <p:nvSpPr>
          <p:cNvPr id="12" name="11 Rectángulo"/>
          <p:cNvSpPr/>
          <p:nvPr/>
        </p:nvSpPr>
        <p:spPr>
          <a:xfrm>
            <a:off x="357158" y="2071678"/>
            <a:ext cx="6000792" cy="369331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s-ES" b="1" dirty="0" smtClean="0"/>
              <a:t>Reservorio</a:t>
            </a:r>
            <a:r>
              <a:rPr lang="es-ES" dirty="0" smtClean="0"/>
              <a:t>: es exclusivamente humano,</a:t>
            </a:r>
          </a:p>
          <a:p>
            <a:r>
              <a:rPr lang="es-ES" b="1" dirty="0" smtClean="0"/>
              <a:t>Puerta de salida:  </a:t>
            </a:r>
            <a:r>
              <a:rPr lang="es-ES" dirty="0" smtClean="0"/>
              <a:t>meato uretral e introito vaginal, así como las lesiones cutáneas. Y en el caso de la sífilis congénita, las fosas nasales ya que el moco es rico en treponemas. </a:t>
            </a:r>
          </a:p>
          <a:p>
            <a:r>
              <a:rPr lang="es-ES" b="1" dirty="0" smtClean="0"/>
              <a:t>Vía de transmisión fundamental</a:t>
            </a:r>
            <a:r>
              <a:rPr lang="es-ES" dirty="0" smtClean="0"/>
              <a:t>: es por contacto de piel y mucosas sobre todo por contacto sexual, o por secreciones orgánicas como el semen ,secreciones vaginales y sangre, también es posible por transfusión sanguínea durante la fase temprana de la enfermedad, y por vía </a:t>
            </a:r>
            <a:r>
              <a:rPr lang="es-ES" dirty="0" err="1" smtClean="0"/>
              <a:t>transplacentaria</a:t>
            </a:r>
            <a:r>
              <a:rPr lang="es-ES" dirty="0" smtClean="0"/>
              <a:t> al feto, después del 4to mes del embarazo, en una mujer infectada. </a:t>
            </a:r>
            <a:endParaRPr lang="es-ES" dirty="0"/>
          </a:p>
        </p:txBody>
      </p:sp>
      <p:pic>
        <p:nvPicPr>
          <p:cNvPr id="24580" name="Picture 4" descr="Resultado de imagen para treponem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00826" y="1214422"/>
            <a:ext cx="2071702" cy="4979049"/>
          </a:xfrm>
          <a:prstGeom prst="rect">
            <a:avLst/>
          </a:prstGeom>
          <a:noFill/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>
            <a:off x="755576" y="571480"/>
            <a:ext cx="1103187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es-ES" sz="2400" b="1" dirty="0" smtClean="0"/>
              <a:t>sífilis</a:t>
            </a:r>
            <a:endParaRPr lang="es-ES" sz="2400" dirty="0"/>
          </a:p>
        </p:txBody>
      </p:sp>
      <p:sp>
        <p:nvSpPr>
          <p:cNvPr id="9" name="8 Rectángulo"/>
          <p:cNvSpPr/>
          <p:nvPr/>
        </p:nvSpPr>
        <p:spPr>
          <a:xfrm>
            <a:off x="683568" y="1196752"/>
            <a:ext cx="3240360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s-ES" b="1" dirty="0" smtClean="0"/>
              <a:t>Cadena epidemiológica</a:t>
            </a:r>
            <a:r>
              <a:rPr lang="es-ES" dirty="0" smtClean="0"/>
              <a:t> </a:t>
            </a:r>
          </a:p>
        </p:txBody>
      </p:sp>
      <p:sp>
        <p:nvSpPr>
          <p:cNvPr id="17410" name="AutoShape 2" descr="Resultado de imagen para leptospirosis bacteria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7412" name="AutoShape 4" descr="Resultado de imagen para leptospirosis bacteria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1" name="10 Rectángulo"/>
          <p:cNvSpPr/>
          <p:nvPr/>
        </p:nvSpPr>
        <p:spPr>
          <a:xfrm>
            <a:off x="6804248" y="611396"/>
            <a:ext cx="1785950" cy="369332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s-VE" b="1" dirty="0" smtClean="0"/>
              <a:t>ITS</a:t>
            </a:r>
            <a:endParaRPr lang="es-ES" b="1" dirty="0"/>
          </a:p>
        </p:txBody>
      </p:sp>
      <p:sp>
        <p:nvSpPr>
          <p:cNvPr id="12" name="11 Rectángulo"/>
          <p:cNvSpPr/>
          <p:nvPr/>
        </p:nvSpPr>
        <p:spPr>
          <a:xfrm>
            <a:off x="1403648" y="2060848"/>
            <a:ext cx="7056784" cy="258532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s-ES" b="1" dirty="0" smtClean="0"/>
              <a:t>Puerta de entrada</a:t>
            </a:r>
            <a:r>
              <a:rPr lang="es-ES" dirty="0" smtClean="0"/>
              <a:t>: es a través del meato uretral, introito vaginal, y menos frecuente por ano, boca, y punciones para extraer sangre </a:t>
            </a:r>
          </a:p>
          <a:p>
            <a:endParaRPr lang="es-ES" dirty="0" smtClean="0"/>
          </a:p>
          <a:p>
            <a:r>
              <a:rPr lang="es-ES" b="1" dirty="0" smtClean="0"/>
              <a:t>Huésped susceptible: </a:t>
            </a:r>
            <a:r>
              <a:rPr lang="es-ES" dirty="0" smtClean="0"/>
              <a:t>es el humano sano. Periodo de incubación: 10 días a 3 meses generalmente 3 semanas </a:t>
            </a:r>
          </a:p>
          <a:p>
            <a:endParaRPr lang="es-ES" dirty="0" smtClean="0"/>
          </a:p>
          <a:p>
            <a:r>
              <a:rPr lang="es-ES" b="1" dirty="0" smtClean="0"/>
              <a:t>Periodo de transmisibilidad</a:t>
            </a:r>
            <a:r>
              <a:rPr lang="es-ES" dirty="0" smtClean="0"/>
              <a:t>: Mientras existan lesiones </a:t>
            </a:r>
            <a:r>
              <a:rPr lang="es-ES" dirty="0" err="1" smtClean="0"/>
              <a:t>muco</a:t>
            </a:r>
            <a:r>
              <a:rPr lang="es-ES" dirty="0" smtClean="0"/>
              <a:t> cutáneas húmedas de la sífilis primaria y secundaria. </a:t>
            </a:r>
            <a:endParaRPr lang="es-ES" dirty="0"/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>
            <a:off x="755576" y="571480"/>
            <a:ext cx="1103187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es-ES" sz="2400" b="1" dirty="0" smtClean="0"/>
              <a:t>sífilis</a:t>
            </a:r>
            <a:endParaRPr lang="es-ES" sz="2400" dirty="0"/>
          </a:p>
        </p:txBody>
      </p:sp>
      <p:sp>
        <p:nvSpPr>
          <p:cNvPr id="9" name="8 Rectángulo"/>
          <p:cNvSpPr/>
          <p:nvPr/>
        </p:nvSpPr>
        <p:spPr>
          <a:xfrm>
            <a:off x="2771800" y="1196752"/>
            <a:ext cx="3240360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s-ES" b="1" dirty="0" smtClean="0"/>
              <a:t>Medidas de Control</a:t>
            </a:r>
            <a:r>
              <a:rPr lang="es-ES" dirty="0" smtClean="0"/>
              <a:t> </a:t>
            </a:r>
          </a:p>
        </p:txBody>
      </p:sp>
      <p:sp>
        <p:nvSpPr>
          <p:cNvPr id="17410" name="AutoShape 2" descr="Resultado de imagen para leptospirosis bacteria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7412" name="AutoShape 4" descr="Resultado de imagen para leptospirosis bacteria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1" name="10 Rectángulo"/>
          <p:cNvSpPr/>
          <p:nvPr/>
        </p:nvSpPr>
        <p:spPr>
          <a:xfrm>
            <a:off x="6804248" y="611396"/>
            <a:ext cx="1785950" cy="369332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s-VE" b="1" dirty="0" smtClean="0"/>
              <a:t>ITS</a:t>
            </a:r>
            <a:endParaRPr lang="es-ES" b="1" dirty="0"/>
          </a:p>
        </p:txBody>
      </p:sp>
      <p:sp>
        <p:nvSpPr>
          <p:cNvPr id="12" name="11 Rectángulo"/>
          <p:cNvSpPr/>
          <p:nvPr/>
        </p:nvSpPr>
        <p:spPr>
          <a:xfrm>
            <a:off x="971600" y="1988840"/>
            <a:ext cx="7416824" cy="286232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s-ES" b="1" dirty="0" smtClean="0"/>
              <a:t>Medidas de control Sobre el agente y el reservorio </a:t>
            </a:r>
          </a:p>
          <a:p>
            <a:r>
              <a:rPr lang="es-ES" dirty="0" smtClean="0"/>
              <a:t>- Diagnostico de certeza: mediante estudios serológicos </a:t>
            </a:r>
          </a:p>
          <a:p>
            <a:r>
              <a:rPr lang="es-ES" dirty="0" smtClean="0"/>
              <a:t>- Notificación inmediata de todos los casos </a:t>
            </a:r>
          </a:p>
          <a:p>
            <a:r>
              <a:rPr lang="es-ES" dirty="0" smtClean="0"/>
              <a:t>- Aislamientos: se orienta no tener relacione sexuales mientras no se complete el tratamiento</a:t>
            </a:r>
          </a:p>
          <a:p>
            <a:r>
              <a:rPr lang="es-ES" dirty="0" smtClean="0"/>
              <a:t>- Tratamiento específico: penicilina </a:t>
            </a:r>
            <a:r>
              <a:rPr lang="es-ES" dirty="0" err="1" smtClean="0"/>
              <a:t>benzatinica</a:t>
            </a:r>
            <a:endParaRPr lang="es-ES" dirty="0" smtClean="0"/>
          </a:p>
          <a:p>
            <a:r>
              <a:rPr lang="es-ES" dirty="0" smtClean="0"/>
              <a:t>- La historia sanitaria epidemiológica: dirigida a la investigación de contactos, sospechosos y asociados.</a:t>
            </a:r>
          </a:p>
          <a:p>
            <a:r>
              <a:rPr lang="es-ES" dirty="0" smtClean="0"/>
              <a:t>- Educación sanitaria que incluya orientaciones acerca de la infecciones de transmisión sexual. </a:t>
            </a: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>
            <a:off x="755576" y="571480"/>
            <a:ext cx="1103187" cy="461665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es-ES" sz="2400" b="1" dirty="0" smtClean="0"/>
              <a:t>sífilis</a:t>
            </a:r>
            <a:endParaRPr lang="es-ES" sz="2400" dirty="0"/>
          </a:p>
        </p:txBody>
      </p:sp>
      <p:sp>
        <p:nvSpPr>
          <p:cNvPr id="9" name="8 Rectángulo"/>
          <p:cNvSpPr/>
          <p:nvPr/>
        </p:nvSpPr>
        <p:spPr>
          <a:xfrm>
            <a:off x="2771800" y="1196752"/>
            <a:ext cx="3240360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s-ES" b="1" dirty="0" smtClean="0"/>
              <a:t>Medidas de Control</a:t>
            </a:r>
            <a:r>
              <a:rPr lang="es-ES" dirty="0" smtClean="0"/>
              <a:t> </a:t>
            </a:r>
          </a:p>
        </p:txBody>
      </p:sp>
      <p:sp>
        <p:nvSpPr>
          <p:cNvPr id="17410" name="AutoShape 2" descr="Resultado de imagen para leptospirosis bacteria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7412" name="AutoShape 4" descr="Resultado de imagen para leptospirosis bacteria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1" name="10 Rectángulo"/>
          <p:cNvSpPr/>
          <p:nvPr/>
        </p:nvSpPr>
        <p:spPr>
          <a:xfrm>
            <a:off x="6804248" y="611396"/>
            <a:ext cx="1785950" cy="369332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s-VE" b="1" dirty="0" smtClean="0"/>
              <a:t>ITS</a:t>
            </a:r>
            <a:endParaRPr lang="es-ES" b="1" dirty="0"/>
          </a:p>
        </p:txBody>
      </p:sp>
      <p:sp>
        <p:nvSpPr>
          <p:cNvPr id="12" name="11 Rectángulo"/>
          <p:cNvSpPr/>
          <p:nvPr/>
        </p:nvSpPr>
        <p:spPr>
          <a:xfrm>
            <a:off x="971600" y="1988840"/>
            <a:ext cx="7416824" cy="1200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s-ES" b="1" dirty="0" smtClean="0"/>
              <a:t>Sobre la vía de transmisión </a:t>
            </a:r>
          </a:p>
          <a:p>
            <a:pPr>
              <a:buFontTx/>
              <a:buChar char="-"/>
            </a:pPr>
            <a:r>
              <a:rPr lang="es-ES" dirty="0" smtClean="0"/>
              <a:t>El control higiénico del ambiente tiene poca importancia. </a:t>
            </a:r>
          </a:p>
          <a:p>
            <a:r>
              <a:rPr lang="es-ES" dirty="0" smtClean="0"/>
              <a:t>- La desinfección concurrente no es necesaria en los casos debidamente tratados. </a:t>
            </a:r>
          </a:p>
        </p:txBody>
      </p:sp>
      <p:sp>
        <p:nvSpPr>
          <p:cNvPr id="10" name="9 Rectángulo"/>
          <p:cNvSpPr/>
          <p:nvPr/>
        </p:nvSpPr>
        <p:spPr>
          <a:xfrm>
            <a:off x="971600" y="3356992"/>
            <a:ext cx="7344816" cy="20313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s-ES" b="1" dirty="0" smtClean="0"/>
              <a:t>Sobre el huésped susceptible </a:t>
            </a:r>
          </a:p>
          <a:p>
            <a:r>
              <a:rPr lang="es-ES" dirty="0" smtClean="0"/>
              <a:t>- Realizar actividades de promoción de salud y prevención para toda la población y grupos de riesgo, en relación con la educación sexual. </a:t>
            </a:r>
          </a:p>
          <a:p>
            <a:r>
              <a:rPr lang="es-ES" dirty="0" smtClean="0"/>
              <a:t>- Fomentar la utilización del condón o preservativo </a:t>
            </a:r>
          </a:p>
          <a:p>
            <a:r>
              <a:rPr lang="es-ES" dirty="0" smtClean="0"/>
              <a:t>- Búsqueda de contactos, sospechosos y asociados para aplicarles tratamiento. </a:t>
            </a: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Rectángulo"/>
          <p:cNvSpPr/>
          <p:nvPr/>
        </p:nvSpPr>
        <p:spPr>
          <a:xfrm>
            <a:off x="785786" y="1571612"/>
            <a:ext cx="3604390" cy="341632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txBody>
          <a:bodyPr wrap="square">
            <a:spAutoFit/>
          </a:bodyPr>
          <a:lstStyle/>
          <a:p>
            <a:pPr algn="ctr"/>
            <a:endParaRPr lang="es-ES" dirty="0" smtClean="0"/>
          </a:p>
          <a:p>
            <a:pPr algn="ctr"/>
            <a:r>
              <a:rPr lang="es-ES" dirty="0" smtClean="0"/>
              <a:t> Las infecciones de transmisión sexual son un conjunto de enfermedades infecciosas agrupadas por tener en común la misma vía de transmisión, o sea, de persona a persona a través de un contacto intimo que se produce casi exclusivamente durante las relaciones sexuales. </a:t>
            </a:r>
            <a:endParaRPr lang="es-ES" dirty="0"/>
          </a:p>
        </p:txBody>
      </p:sp>
      <p:sp>
        <p:nvSpPr>
          <p:cNvPr id="14" name="13 Rectángulo"/>
          <p:cNvSpPr/>
          <p:nvPr/>
        </p:nvSpPr>
        <p:spPr>
          <a:xfrm>
            <a:off x="1428728" y="755412"/>
            <a:ext cx="5904656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s-ES" dirty="0" smtClean="0"/>
              <a:t>INFECCIONES DE TRANSMISION SEXUAL</a:t>
            </a:r>
            <a:endParaRPr lang="es-ES" dirty="0"/>
          </a:p>
        </p:txBody>
      </p:sp>
      <p:sp>
        <p:nvSpPr>
          <p:cNvPr id="38914" name="AutoShape 2" descr="data:image/jpeg;base64,/9j/4AAQSkZJRgABAQAAAQABAAD/2wCEAAkGBxMTEhUSExIVFhUXGBgXFhcXFRcVFRUVFxYXFxcXFRUYHSggGBolHRUVITEhJSkrLi4uFx8zODMtNygtLisBCgoKDg0OGhAQGi0lICUtLS0tLS0tLS0tLS0tLS0tLS0tLS0tLS0tLS0tLS0tLS0tLS0tLS0tLS0tLS0tLS0tLf/AABEIAJ8BPgMBIgACEQEDEQH/xAAcAAACAgMBAQAAAAAAAAAAAAAFBgMEAQIHAAj/xAA6EAABAwIEBAMGBAUEAwAAAAABAAIRAwQFEiExBkFRcRMiYTKBkaGx8AdCwdEUI1Jy4TOCkvFDYoP/xAAZAQADAQEBAAAAAAAAAAAAAAACAwQBAAX/xAApEQACAwACAQQCAQQDAAAAAAAAAQIDESExEgQyQVETIsFxgdHwFFJh/9oADAMBAAIRAxEAPwDt68vLyE08tgtVkLkcZXl5eRGENwdD2Xztxwf5tQcy8z2X0VW2Xz7+IzSLxwA3+9FPZ2VUCthLT4gGwB1XZrJ3kbHQfRcqwmy1mZj4z69V1OzP8pvYLz73rPWojiCTHadlSq3TJj70UF1cHLlafggRoVHExIHWY/77JaQYffeMa6NI566qtX4jpMJE7TvzQo4dWcMrQGgQJO8eiH1uE3g5nOLjMjfL9UyKQEtGKz4opvdlkAdeXxRSldNMlrgfmk2lgsDcj5iY5zyWlrYVaRJaYB256c+fzXNBJDtXY1wlU6bCNjp0P6Klg1V2U5zJ22VsOLdUtoYvolqNPRRkaKxTfIVd79YQNBJkZb6LLaZ5rcvhQ1roNB9ESRzZkUvcvEgEBBLziSk0wXLFTiKkW7x0TYw4FymMQMaysOqJbpcS0yNCD1HMK3bYs1y1xATDtNbPCpWN81xgaK69yFo0VeKaALXHo35rmFxIPbkurY87yu9T8guZ41SPiRy3TqH8CPUr5Kdl7QA66pywN4FekGa6iT1ISrb0I1A57+5NnBdqX3dMcgR/lUvkk6R9EWfsjsFZUNAQAFMqI9EMuzy8vLyIE8sFZWCsONSo3FbuUZQMNEy8vBeRAnlkLCyFxxleXl5EYR1Fw/8AES2z3TnDdpE+oXcKi5dx3Y+G81ObiFNcVen7FXBbQOeCDoZ0j76ptw4kUsp3GiFYRVzhtVrRzBA6jnCOsozBGx3XmT9x7MPaSW1s0wXDqrTmtGwj4aLzjDQFRr1oW7gUYab1aoHP/PuUHjoVd4hyEntsqD8YDPbDgOsSPkhxseoxwY25Xe/dSm18sAf9Jfw/FGP9h4PbkjtnegiCiTa7AlX9GHW+unp9VXuQRp99UXaRyVW9tzuN/wBNP2WiumU6Fb4LbMNdVRqyHZB39yka0ieywJmlWrvqhuJPMED3/H/Kt1AoHsJ0KKKMesVsUwwn3zsqbMCOzSZ779/ROzbdnPVWrei0awEz8mAfh0R7bhmuNQQOs6j6ovTw6pTGYjXoNQfie6aswWtWOYkeiz8mm/gwC4fyI315R96QmNtSRKG1rcbt+G/vHRWLatrrz+saoGdmAvGmkiPUD5pP4itP5hIGggTymNk63mpHQOJ+CA4sMxJOwGnfmUVbxg3LULlKnAnkPqnP8KrbPdSeWp7pRykkAbarpX4U2cPc6OQCrRBPo61SUi0YFuqonnM8vLy8iMPLBWVqVhxgrQhbrBQsJHgVtK0BWViZ2GyyFgLZEjDywVlaPctbORHVfC5r+Jt5LABvJTZxDi4ptMHVc5uqnjB7zqQfkVFdYXelq2Ra4Mtj4QPvTKykAdkP4coBtMD0RhrVC+WenuIr3ASzi2KNZOYhrBu4mJ7JruGyEp4tgrajhnEtGscp6rl2OreoVK/FjnZW0KYguDAX9Ttol7iDG7qhcvt6zWhzHZXAaxIB0cDroV1W1wigGwWNI6dUrcQcMW7nFzaYzbk6ySqoTrXaEWVXTeQlgq0mOL5a7LU3BGk+k/oU0YNjTyQyqIeOfJ3+UuPwoNJAke8q1h2HXAe1whwnUOn67grJpSXA+tTh7jo+H3x5o66CyUr2BLQJYTr/ALmzyI5j1R+m7yKdBWR1gW6EOJCzR1C1uzrstsP3RJGSjiKmIXTWaEhLd1jmsBY4llzzBknWBqeyR7+5IdlBg841j0lOhXoqVighyGPgGJzO6Dl36IrRvqrgDAHpK5jReQDlkfU+9SYtUdTrEUqz3M0yu1aTIBIInSDI9yb/AMdPonfrXDtHTmX7wfM0j1Bn5bq/Qvg4aFINpib6TaLvENXOwuqD+g5iAJ5mACjlpiLXjxGHQauadxG/r2SZ0+JXX6hWLRrpvlSVGAEHSVTsTJEbHVGBSBASTLOwbdUtQlDiqvE+v0CeLpkuASRx1T3hHV7hV3tKNm2WtfyK7T+HWH5LdriNXarj9hR0t6Q1LiJ7E6r6DwmkG02NHIBVw5Z59+qIRatlqFsqkeezy8vLyIw8sFZWCsONV4rKwsNNAt2hagKQBCka2eCyvLBKME84oVi18GNKv1nwEjcVX+h1U908Q+mGsU+KMZknVRcGOztqzsUpY1eZnHVOPA9qTaF7dySpLFkNPRo5sSGfCmw2PuETahGEnkUXpqcqZiqFWuLeVfLVo9i7AYzwC1rERuhF5aGdP3TLWdG6GXlfksxFcJyFe4w8ak6n9VTZSqtP7cx6pjY6SZGuymo22YyQj3B2v5IcGpOyku3OnYI0PZUdKlyUz2aLlyLfYIut1i3HNZrU1IxhCOKCnmCxxAwMb4gEmYOnpukTFMrzIbBXT723zAtKTb/BsrjA06eibXNIntqbQs2dOHdk22FsxwBMIbTsIdA5orhlu4GOS2bfwZXFLsPUralk9lu3KFTbgrcxqUhldz6EdCiVraAoza2obsleTNniKuE2ZaACIjYI0GaLQNUp2S2L3SlWb5hKTeLqcnuSnS7bMHokzHZq3DaTe59yKHZ0+VhJwPTa+u1zh7IAb3XcLX2R2XJeF8P8IeIfuF0HBcaZUGhCdRPlknrq8SSGRpWwUFJ6mBV6Z5LRsvLy8iBPLy8vLTjCwVssLDjVoW6wFlYjWeUb3LZxVDEroMaSUMpYjYx1grG8baw5BqSuecU3pIKKGr4lRzz7kq8T1YBUEpeUj0IQ8UJN/V1MrsvBtsKdowDm2VwjEa0mF23gHEW1bSnrq0QR6hFen4oZ6dpyZPh9Uiq5p6lH6ZS3Vflut9xKYablIWNFsFZIlRMcpAUSFNFK+oIDcUSm005Qy5tvRbKv5KaLs4YDo0dUQo0tNFt4Gqu0KK5QHWWpI0tbUuIAGpRpuBN/M4ntor2EWQY3MRq75BWa4VldKS1njX+slKeRfAAq4HQGuQ/8nfuoauBsI8hLSOuoP7ItcFYt9kzwj9AK+zvyYl3li5jocI++XVAcUtZldRvrRtRuVw7HmOySMXsjTMHY7O5H0U868PT9N6lWcPsRqttBkD79FZs3aondW0rShZ6pfJXiL9mSUbtmmFSsqAACJ0XaLsJrP/Dei3da1CpPE0UL3IJARXJFUKT61UNuHOA1iPimu4qw0lDcKsmvLnuGsrPgJZ5LSSpWIty7o0pLwbH3sdM8058Sw22qAf0n6LklGqnVR/Um9XP9kd74a4qa8AOOqcqFwHCQV8zWOLlh0K6VwlxaTDXFOjNx7IZVqXR1hrluhlneB4BBV1r1TGekso4TLy1DlsmAHl5eXlxxgLBK0zLR9SEGhYerVICTeIr7NIB0RXFcSHsgpOxKtuorrN4RZTX8lLCHyHdylbiupqQmHA6ktd3KV+LXblKh7h76OfXT/MVdwrFq1EzTeWzvGx9yqkSSpG01c8zGSLU9R0bh+8qPIqOcSeq6RaVZA7LnXDlI06Ace6c8LutB2ledYueD1KW3HkN8lu1yrUashbF2yFDfEvUXrFdsqBr1irXA0Tk+BXg/Lg1qQNVJgjPFqwfZbqfXoF6lYOfq45W+u57BSC6yDLTGVvX8x961LGmzZy2LjHv7+hnNZomSNN9dlo9wc0EGQdikbEbZxGYTP1aUW4Bui6jUomZovhpP9DxnaPcS4e4J8LvJ+OEFvpPxw809CdVVL68bRpVKrjDWCSfl+qsXD4O0JO46uzUtzQpDMXPZn1gNY0h5knqWtEeqKUsWg0wc5KIXHFIf/p0SWxOZxy/KD6KpcVnVTly6Hl6nnKF4ZWysYXAhp0cPv3osy58PMAJnY9Akwm5dl1lMa/YgbeYYWHdruZiZHqQoG240Vqm85y4nVTEAwdieXIn06LHH6GQufUiIUoW7XLJ0Veq9CxyWlk1J0XnKpTfqpnO0S2bmAzHq8M05lWcIdDBCCY1c6P1gN3VTh/GXObC7xeCvOKfIfx5mei5nUQuUX9m6k4grpGJ3UNklI+KYiHEghPr0j9RJTloADjKauHKxDglyplJ0TPwvbkmUdnQiHZ0W2xd9KnmHJFME44pVNCYKVr50UXdlyuzxJzKroJ9ooa9zg6xLeT6stL1rxIKuseuO8G4++ACdF0/D70PAKfCzeGIsqzkLLyjpvUiemIaKNWrAlL+KYxuApMavxEApVuXqCyz4RbXX8smNwSTqhd4/2ipwVQuj5HnupmURQP4ZryKg9SgHFvPVY4ZxDLWewncrPE8GSnpZIHdQiTqjGA2ni1Wt+KE3DYcnT8NqGZ7ndFTN5HSeK/bBnv6ZyClT6KfAKjgIdvsUW8ACTGqp2hyvfoJOoUEnqPRp4kMFg7QjorkQhuGFzyQBJ0+KbMNsIgmPU8h6Dr3RVwcuhl1sa1rKVtZOdrEDqf06ojSsWNgxJ6n9ByRFzR0VDGbzw2EN9o6N9PVVeEYLWef+adslFfIMxS/82QctXfsoLNs+Z2wEn9AqFvSkydequOphsCTG5E6KP8zb1l7rUI+KNbqoS1z3f7R193RacIYi2gK/jgsc94I0nyBgAd5eU5lk1M7yeTfqta9u14g7iSD0XRk1LzRsoKUPCXyG8fumi3dWY4OGkEGQSTAj4pYrWsN2mBJ9TuSo8DpONW4tJlj6RqtHSoxzYI7yPgitdwcGnkR9QmWy80mLoh+FuPf+Pj+QUwB1MTsRH9pH2FjPNPKScw02+BWLdhDHsPJ2nYiP2UOH1yZHULJPxzBjW6RULjUtO4KneC+GhV8SowQ8bjf1CtYY8HbcooT8uBM45ygj/DggA7/1fv1Q28tiw+k78ii5dAW9sJmRIO4OxTHBSBr9RKH9AEDqFHd1YBRi9wnTNT/48/8AaUrY48hh3B+aTKLT5LI2xmtQn8R3ZggHfdbcKiOazdYUalPPrO6lwCllMJvHjhBN7PS1xVXhiShB3TVxg6GBJPiI61wIm+S/SpCU38POAgJQw8TumnC6eUSssDgMmLvmkQOiRLXh8uqZiOacaLi4K9QtglqTignFPsjweyyAJmw7FPDcBKEueGNlUrWtmJf8EKb7OaT4OrWV2HCQUQY9IOB3+UgE6JxoV5EquuzUR2V4zndncF7Q4mZUFy/VaYI6aTT6LNfWVA+y1Hg/RVKgmk/3qZp0Kiaf5bx3WMKPZyatXNOu4g8/1RSrf+I1Bca0rO7laW1aNFb46kyfckz17S5pw/C5/meEq1HSmb8N9Kz+y6T/AEaMXuTOj1fTdT4bw9Ue5tSofDbyH539m8u6iF34ThUEEtMwdim7hfFadzL/APyDdp5Dq30U9UVJ8jpzlBai9h+GtYIDQ0dOZ/uPNXTUA0C2qFVHPVnt4RJzN6yevUDW5zsN0p1rkve559w9OivYnemp5AfKPmeqotpKO+zyeLo9H0tXgtl2zNA8zt+qrXteAVbrENBKG2dPO4uOw0Hf7+qjnvSKo/8AZhDDKEMzO6Zj3PL6LWfKXnnss1KegAJ+OnwVa4rlxFNmriQ1o9SU5S1KKQPzpHglUnE6eVriBSqNeQCWgnKQHHYHREruiGvqtGzXmOzgHx7pIROnRbQ8MDQB3md1JGpPcqjicNru6VGh49S3yn5ZVTOHjWSRt87dX1/IDc3zHUiR8e6EM8lRzZ9R2P2UduYB+iW8euMj6buoIJ+BH6qRvS1dheSdx+ygsxkcRy3Clw6uHNCmuaPMI48PRUvotvqSJ5q7ZmQEJe/yA/FXMLqy3RWRZHKPAXhVMWwSlcsy1AQeTm6OH79irtuQVNlhM7FeTXQgYhgVS3EEZmcnDbsRyKFW1sAZAXVXQRG45jkl/FOG2uBdR8rv6T7J7dEmVf0MjZ9nIONrrzBiVaTJKI8S1HG4e1wgtcWkdCNFBZUJTF+sRXukEcPoTHROFhb6AKhhGH6CR6pmt6IaEiUh6WHqNIBSeJzVd9wJhB8exPK3KNzohS1mt4SX+IGpU8Nmw9oq7bnpsEDw+mWMn87t0Uo1YC1mIPW9ZMOG4zlEOKTKNXVWqlaANVibXRzimVeEboOoN7K9XckTgHEyHGkT2T1V3WWRyRkHqNBstKI8rx6KVoWtFup7Jb6GLs5BxIIrO7oax6LcYCK7u6BtK9GtbBEdjybL7aqdfw3oHM9/JIds0ucGjcmF2ThrDxQotbzI1Srn4rA6+XpcxF8DXZD8FxR9tXZVbsDqP6mncLfFHSInshjSTUY3q4fUKWLzkqxNYzuvih7A5uxEhAMVvfyNP9x/RQ/xz6TSwahw0nkVScwuaI0M/wDaK31GrF2dT6bwlr6+CzSCnOglVLZ2qxf3OUbpCfBTjbwpX9wSco3JhXrOmGNA+fVDsKp53Gqdtm/Qn79UVe0NEoM3kOeL9SK+rBoUXBrQ+5LjqGNJ7EnKD8JS9xLiUeVu50A5orwpbVKNN5eYdViRza1swJ6nMZTKZftr+DLa3+JpdsYMRxinn8INdUkx5R9ED4mrubQFZhJ8F4PrlcQ1zT8Wn3LNWuKdUcp1B9RuJW2MQbe7pxp4bnt9wn9vgqoyc09J5UxrcXH/AH7A9DE/G3UfEFhnomJzN87e43HvEoBhdfKYTnaVMzQpkiif68oWOGr/AG1TbnkJAvKJtrss/I7zN7O5e4yE32dxLQuT+DJrckbXdUhrgNVLg1SAPVROE68vqs2phxhMrnzjE2Q/Xga7fXUK7CG4VUkIlKtR58uyMhLvGuP/AMLQdkP81wIb6f8AsjeKXzKNN1R5gN+Z5Aeq5DxLfuuSXOOp26AcgEMpYbGOiHlLnFx1JMk9SUx4JZTB5c1rY4X6Jow+0gAdEuc9HRjhbs6EAKPFr0MEK49wa2Uo4pdZnxKXFaa2E7StILigj3eLVLz7LFLXvA2nA3OnxVG4JYBTG51KNIFsK21fMc3LkrYfqgttVgR0V2hcc1jRuhWlW1W91X2Q91aP1VzD255dy5IHwEuTmOH3jqNZr556rsVhdirTa4cwuL3TJCdfw9xaWmi7lt2VF0PKPl9E1cvGWfY9A8ltS9r3LRxWaI1URUjlXHLP55S9RolxAA1TPxv/AKzlHwfSa+qJCurllek1sdsGDg/hkMirU9rkOidKj4WKYDQqtZ+qklJyesojFLhFS880qpb1Iq0+YDm/VXXjc81jBrDxa4nZvmPr0Qt4hkeWO9U53DoNlu1/mjktiMje6iZTIYep0HoCp/kpZva1gWud0KFXYNZwY06E6no0bq3WGSkWN3OnvKxhtHwxlOp5lC228DjxsgpRohrQAIAEDshmL3eUIjVqQEt3DDWqZfyjV3boO6ZJ4sArWvWVsItw+obh/wD8weQ/q7nl/lMlhU8yFXRyjy6ctOiI4LSy0szjJe+B6Bo/z8kdTXQyyXG/2KuNUs2aN2nM39QoLqo99PyggljmGdiXNLY+aI3rZ1VMEgQmKecIGXSEKkS0iRBGh78034LX0S7xRRyVZH5hm9+xV3ALmQh3k6S2JLxpa5mNqjemdf7XRPwMfNQ4VdzSPUBGqnmERIMg+vVK1IeBWfSmWmCOx+/khfZkfbgxWF1npNPeSpAYMqhg7cst5HUIi1siFh3HQ1YJTAYCDM80QcY1QDh25yk0zz1HoUsfi3xWaTP4OkSH1BNR22WnOwPU6+5X1SUo6eZbBxngB484r/iq/h0jNGmYEbPeNC7tyCFW75iduqA4fpyTHh9IEALJhRWIKWVKAi1s3RU7QbK64wElhlDG7qGkBKrqoPmRXGKsmEqYhWnyDrCbCIuTwuWBzuLz7LZ7SsioXOLuu3ZbVh4dJlIbnUqB74CPszo3qV4ED3qS2rx2Qh1WSrTH5dVrRiYV8cuIaNyfkm6wLaTBPNKfDVDO7OfsKzjFc1H5QSA36pDWvBqeI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38916" name="AutoShape 4" descr="data:image/jpeg;base64,/9j/4AAQSkZJRgABAQAAAQABAAD/2wCEAAkGBxMTEhUSExIVFhUXGBgXFhcXFRcVFRUVFxYXFxcXFRUYHSggGBolHRUVITEhJSkrLi4uFx8zODMtNygtLisBCgoKDg0OGhAQGi0lICUtLS0tLS0tLS0tLS0tLS0tLS0tLS0tLS0tLS0tLS0tLS0tLS0tLS0tLS0tLS0tLS0tLf/AABEIAJ8BPgMBIgACEQEDEQH/xAAcAAACAgMBAQAAAAAAAAAAAAAFBgMEAQIHAAj/xAA6EAABAwIEBAMGBAUEAwAAAAABAAIRAwQFEiExBkFRcRMiYTKBkaGx8AdCwdEUI1Jy4TOCkvFDYoP/xAAZAQADAQEBAAAAAAAAAAAAAAACAwQBAAX/xAApEQACAwACAQQCAQQDAAAAAAAAAQIDESExEgQyQVETIsFxgdHwFFJh/9oADAMBAAIRAxEAPwDt68vLyE08tgtVkLkcZXl5eRGENwdD2Xztxwf5tQcy8z2X0VW2Xz7+IzSLxwA3+9FPZ2VUCthLT4gGwB1XZrJ3kbHQfRcqwmy1mZj4z69V1OzP8pvYLz73rPWojiCTHadlSq3TJj70UF1cHLlafggRoVHExIHWY/77JaQYffeMa6NI566qtX4jpMJE7TvzQo4dWcMrQGgQJO8eiH1uE3g5nOLjMjfL9UyKQEtGKz4opvdlkAdeXxRSldNMlrgfmk2lgsDcj5iY5zyWlrYVaRJaYB256c+fzXNBJDtXY1wlU6bCNjp0P6Klg1V2U5zJ22VsOLdUtoYvolqNPRRkaKxTfIVd79YQNBJkZb6LLaZ5rcvhQ1roNB9ESRzZkUvcvEgEBBLziSk0wXLFTiKkW7x0TYw4FymMQMaysOqJbpcS0yNCD1HMK3bYs1y1xATDtNbPCpWN81xgaK69yFo0VeKaALXHo35rmFxIPbkurY87yu9T8guZ41SPiRy3TqH8CPUr5Kdl7QA66pywN4FekGa6iT1ISrb0I1A57+5NnBdqX3dMcgR/lUvkk6R9EWfsjsFZUNAQAFMqI9EMuzy8vLyIE8sFZWCsONSo3FbuUZQMNEy8vBeRAnlkLCyFxxleXl5EYR1Fw/8AES2z3TnDdpE+oXcKi5dx3Y+G81ObiFNcVen7FXBbQOeCDoZ0j76ptw4kUsp3GiFYRVzhtVrRzBA6jnCOsozBGx3XmT9x7MPaSW1s0wXDqrTmtGwj4aLzjDQFRr1oW7gUYab1aoHP/PuUHjoVd4hyEntsqD8YDPbDgOsSPkhxseoxwY25Xe/dSm18sAf9Jfw/FGP9h4PbkjtnegiCiTa7AlX9GHW+unp9VXuQRp99UXaRyVW9tzuN/wBNP2WiumU6Fb4LbMNdVRqyHZB39yka0ieywJmlWrvqhuJPMED3/H/Kt1AoHsJ0KKKMesVsUwwn3zsqbMCOzSZ779/ROzbdnPVWrei0awEz8mAfh0R7bhmuNQQOs6j6ovTw6pTGYjXoNQfie6aswWtWOYkeiz8mm/gwC4fyI315R96QmNtSRKG1rcbt+G/vHRWLatrrz+saoGdmAvGmkiPUD5pP4itP5hIGggTymNk63mpHQOJ+CA4sMxJOwGnfmUVbxg3LULlKnAnkPqnP8KrbPdSeWp7pRykkAbarpX4U2cPc6OQCrRBPo61SUi0YFuqonnM8vLy8iMPLBWVqVhxgrQhbrBQsJHgVtK0BWViZ2GyyFgLZEjDywVlaPctbORHVfC5r+Jt5LABvJTZxDi4ptMHVc5uqnjB7zqQfkVFdYXelq2Ra4Mtj4QPvTKykAdkP4coBtMD0RhrVC+WenuIr3ASzi2KNZOYhrBu4mJ7JruGyEp4tgrajhnEtGscp6rl2OreoVK/FjnZW0KYguDAX9Ttol7iDG7qhcvt6zWhzHZXAaxIB0cDroV1W1wigGwWNI6dUrcQcMW7nFzaYzbk6ySqoTrXaEWVXTeQlgq0mOL5a7LU3BGk+k/oU0YNjTyQyqIeOfJ3+UuPwoNJAke8q1h2HXAe1whwnUOn67grJpSXA+tTh7jo+H3x5o66CyUr2BLQJYTr/ALmzyI5j1R+m7yKdBWR1gW6EOJCzR1C1uzrstsP3RJGSjiKmIXTWaEhLd1jmsBY4llzzBknWBqeyR7+5IdlBg841j0lOhXoqVighyGPgGJzO6Dl36IrRvqrgDAHpK5jReQDlkfU+9SYtUdTrEUqz3M0yu1aTIBIInSDI9yb/AMdPonfrXDtHTmX7wfM0j1Bn5bq/Qvg4aFINpib6TaLvENXOwuqD+g5iAJ5mACjlpiLXjxGHQauadxG/r2SZ0+JXX6hWLRrpvlSVGAEHSVTsTJEbHVGBSBASTLOwbdUtQlDiqvE+v0CeLpkuASRx1T3hHV7hV3tKNm2WtfyK7T+HWH5LdriNXarj9hR0t6Q1LiJ7E6r6DwmkG02NHIBVw5Z59+qIRatlqFsqkeezy8vLyIw8sFZWCsONV4rKwsNNAt2hagKQBCka2eCyvLBKME84oVi18GNKv1nwEjcVX+h1U908Q+mGsU+KMZknVRcGOztqzsUpY1eZnHVOPA9qTaF7dySpLFkNPRo5sSGfCmw2PuETahGEnkUXpqcqZiqFWuLeVfLVo9i7AYzwC1rERuhF5aGdP3TLWdG6GXlfksxFcJyFe4w8ak6n9VTZSqtP7cx6pjY6SZGuymo22YyQj3B2v5IcGpOyku3OnYI0PZUdKlyUz2aLlyLfYIut1i3HNZrU1IxhCOKCnmCxxAwMb4gEmYOnpukTFMrzIbBXT723zAtKTb/BsrjA06eibXNIntqbQs2dOHdk22FsxwBMIbTsIdA5orhlu4GOS2bfwZXFLsPUralk9lu3KFTbgrcxqUhldz6EdCiVraAoza2obsleTNniKuE2ZaACIjYI0GaLQNUp2S2L3SlWb5hKTeLqcnuSnS7bMHokzHZq3DaTe59yKHZ0+VhJwPTa+u1zh7IAb3XcLX2R2XJeF8P8IeIfuF0HBcaZUGhCdRPlknrq8SSGRpWwUFJ6mBV6Z5LRsvLy8iBPLy8vLTjCwVssLDjVoW6wFlYjWeUb3LZxVDEroMaSUMpYjYx1grG8baw5BqSuecU3pIKKGr4lRzz7kq8T1YBUEpeUj0IQ8UJN/V1MrsvBtsKdowDm2VwjEa0mF23gHEW1bSnrq0QR6hFen4oZ6dpyZPh9Uiq5p6lH6ZS3Vflut9xKYablIWNFsFZIlRMcpAUSFNFK+oIDcUSm005Qy5tvRbKv5KaLs4YDo0dUQo0tNFt4Gqu0KK5QHWWpI0tbUuIAGpRpuBN/M4ntor2EWQY3MRq75BWa4VldKS1njX+slKeRfAAq4HQGuQ/8nfuoauBsI8hLSOuoP7ItcFYt9kzwj9AK+zvyYl3li5jocI++XVAcUtZldRvrRtRuVw7HmOySMXsjTMHY7O5H0U868PT9N6lWcPsRqttBkD79FZs3aondW0rShZ6pfJXiL9mSUbtmmFSsqAACJ0XaLsJrP/Dei3da1CpPE0UL3IJARXJFUKT61UNuHOA1iPimu4qw0lDcKsmvLnuGsrPgJZ5LSSpWIty7o0pLwbH3sdM8058Sw22qAf0n6LklGqnVR/Um9XP9kd74a4qa8AOOqcqFwHCQV8zWOLlh0K6VwlxaTDXFOjNx7IZVqXR1hrluhlneB4BBV1r1TGekso4TLy1DlsmAHl5eXlxxgLBK0zLR9SEGhYerVICTeIr7NIB0RXFcSHsgpOxKtuorrN4RZTX8lLCHyHdylbiupqQmHA6ktd3KV+LXblKh7h76OfXT/MVdwrFq1EzTeWzvGx9yqkSSpG01c8zGSLU9R0bh+8qPIqOcSeq6RaVZA7LnXDlI06Ace6c8LutB2ledYueD1KW3HkN8lu1yrUashbF2yFDfEvUXrFdsqBr1irXA0Tk+BXg/Lg1qQNVJgjPFqwfZbqfXoF6lYOfq45W+u57BSC6yDLTGVvX8x961LGmzZy2LjHv7+hnNZomSNN9dlo9wc0EGQdikbEbZxGYTP1aUW4Bui6jUomZovhpP9DxnaPcS4e4J8LvJ+OEFvpPxw809CdVVL68bRpVKrjDWCSfl+qsXD4O0JO46uzUtzQpDMXPZn1gNY0h5knqWtEeqKUsWg0wc5KIXHFIf/p0SWxOZxy/KD6KpcVnVTly6Hl6nnKF4ZWysYXAhp0cPv3osy58PMAJnY9Akwm5dl1lMa/YgbeYYWHdruZiZHqQoG240Vqm85y4nVTEAwdieXIn06LHH6GQufUiIUoW7XLJ0Veq9CxyWlk1J0XnKpTfqpnO0S2bmAzHq8M05lWcIdDBCCY1c6P1gN3VTh/GXObC7xeCvOKfIfx5mei5nUQuUX9m6k4grpGJ3UNklI+KYiHEghPr0j9RJTloADjKauHKxDglyplJ0TPwvbkmUdnQiHZ0W2xd9KnmHJFME44pVNCYKVr50UXdlyuzxJzKroJ9ooa9zg6xLeT6stL1rxIKuseuO8G4++ACdF0/D70PAKfCzeGIsqzkLLyjpvUiemIaKNWrAlL+KYxuApMavxEApVuXqCyz4RbXX8smNwSTqhd4/2ipwVQuj5HnupmURQP4ZryKg9SgHFvPVY4ZxDLWewncrPE8GSnpZIHdQiTqjGA2ni1Wt+KE3DYcnT8NqGZ7ndFTN5HSeK/bBnv6ZyClT6KfAKjgIdvsUW8ACTGqp2hyvfoJOoUEnqPRp4kMFg7QjorkQhuGFzyQBJ0+KbMNsIgmPU8h6Dr3RVwcuhl1sa1rKVtZOdrEDqf06ojSsWNgxJ6n9ByRFzR0VDGbzw2EN9o6N9PVVeEYLWef+adslFfIMxS/82QctXfsoLNs+Z2wEn9AqFvSkydequOphsCTG5E6KP8zb1l7rUI+KNbqoS1z3f7R193RacIYi2gK/jgsc94I0nyBgAd5eU5lk1M7yeTfqta9u14g7iSD0XRk1LzRsoKUPCXyG8fumi3dWY4OGkEGQSTAj4pYrWsN2mBJ9TuSo8DpONW4tJlj6RqtHSoxzYI7yPgitdwcGnkR9QmWy80mLoh+FuPf+Pj+QUwB1MTsRH9pH2FjPNPKScw02+BWLdhDHsPJ2nYiP2UOH1yZHULJPxzBjW6RULjUtO4KneC+GhV8SowQ8bjf1CtYY8HbcooT8uBM45ygj/DggA7/1fv1Q28tiw+k78ii5dAW9sJmRIO4OxTHBSBr9RKH9AEDqFHd1YBRi9wnTNT/48/8AaUrY48hh3B+aTKLT5LI2xmtQn8R3ZggHfdbcKiOazdYUalPPrO6lwCllMJvHjhBN7PS1xVXhiShB3TVxg6GBJPiI61wIm+S/SpCU38POAgJQw8TumnC6eUSssDgMmLvmkQOiRLXh8uqZiOacaLi4K9QtglqTignFPsjweyyAJmw7FPDcBKEueGNlUrWtmJf8EKb7OaT4OrWV2HCQUQY9IOB3+UgE6JxoV5EquuzUR2V4zndncF7Q4mZUFy/VaYI6aTT6LNfWVA+y1Hg/RVKgmk/3qZp0Kiaf5bx3WMKPZyatXNOu4g8/1RSrf+I1Bca0rO7laW1aNFb46kyfckz17S5pw/C5/meEq1HSmb8N9Kz+y6T/AEaMXuTOj1fTdT4bw9Ue5tSofDbyH539m8u6iF34ThUEEtMwdim7hfFadzL/APyDdp5Dq30U9UVJ8jpzlBai9h+GtYIDQ0dOZ/uPNXTUA0C2qFVHPVnt4RJzN6yevUDW5zsN0p1rkve559w9OivYnemp5AfKPmeqotpKO+zyeLo9H0tXgtl2zNA8zt+qrXteAVbrENBKG2dPO4uOw0Hf7+qjnvSKo/8AZhDDKEMzO6Zj3PL6LWfKXnnss1KegAJ+OnwVa4rlxFNmriQ1o9SU5S1KKQPzpHglUnE6eVriBSqNeQCWgnKQHHYHREruiGvqtGzXmOzgHx7pIROnRbQ8MDQB3md1JGpPcqjicNru6VGh49S3yn5ZVTOHjWSRt87dX1/IDc3zHUiR8e6EM8lRzZ9R2P2UduYB+iW8euMj6buoIJ+BH6qRvS1dheSdx+ygsxkcRy3Clw6uHNCmuaPMI48PRUvotvqSJ5q7ZmQEJe/yA/FXMLqy3RWRZHKPAXhVMWwSlcsy1AQeTm6OH79irtuQVNlhM7FeTXQgYhgVS3EEZmcnDbsRyKFW1sAZAXVXQRG45jkl/FOG2uBdR8rv6T7J7dEmVf0MjZ9nIONrrzBiVaTJKI8S1HG4e1wgtcWkdCNFBZUJTF+sRXukEcPoTHROFhb6AKhhGH6CR6pmt6IaEiUh6WHqNIBSeJzVd9wJhB8exPK3KNzohS1mt4SX+IGpU8Nmw9oq7bnpsEDw+mWMn87t0Uo1YC1mIPW9ZMOG4zlEOKTKNXVWqlaANVibXRzimVeEboOoN7K9XckTgHEyHGkT2T1V3WWRyRkHqNBstKI8rx6KVoWtFup7Jb6GLs5BxIIrO7oax6LcYCK7u6BtK9GtbBEdjybL7aqdfw3oHM9/JIds0ucGjcmF2ThrDxQotbzI1Srn4rA6+XpcxF8DXZD8FxR9tXZVbsDqP6mncLfFHSInshjSTUY3q4fUKWLzkqxNYzuvih7A5uxEhAMVvfyNP9x/RQ/xz6TSwahw0nkVScwuaI0M/wDaK31GrF2dT6bwlr6+CzSCnOglVLZ2qxf3OUbpCfBTjbwpX9wSco3JhXrOmGNA+fVDsKp53Gqdtm/Qn79UVe0NEoM3kOeL9SK+rBoUXBrQ+5LjqGNJ7EnKD8JS9xLiUeVu50A5orwpbVKNN5eYdViRza1swJ6nMZTKZftr+DLa3+JpdsYMRxinn8INdUkx5R9ED4mrubQFZhJ8F4PrlcQ1zT8Wn3LNWuKdUcp1B9RuJW2MQbe7pxp4bnt9wn9vgqoyc09J5UxrcXH/AH7A9DE/G3UfEFhnomJzN87e43HvEoBhdfKYTnaVMzQpkiif68oWOGr/AG1TbnkJAvKJtrss/I7zN7O5e4yE32dxLQuT+DJrckbXdUhrgNVLg1SAPVROE68vqs2phxhMrnzjE2Q/Xga7fXUK7CG4VUkIlKtR58uyMhLvGuP/AMLQdkP81wIb6f8AsjeKXzKNN1R5gN+Z5Aeq5DxLfuuSXOOp26AcgEMpYbGOiHlLnFx1JMk9SUx4JZTB5c1rY4X6Jow+0gAdEuc9HRjhbs6EAKPFr0MEK49wa2Uo4pdZnxKXFaa2E7StILigj3eLVLz7LFLXvA2nA3OnxVG4JYBTG51KNIFsK21fMc3LkrYfqgttVgR0V2hcc1jRuhWlW1W91X2Q91aP1VzD255dy5IHwEuTmOH3jqNZr556rsVhdirTa4cwuL3TJCdfw9xaWmi7lt2VF0PKPl9E1cvGWfY9A8ltS9r3LRxWaI1URUjlXHLP55S9RolxAA1TPxv/AKzlHwfSa+qJCurllek1sdsGDg/hkMirU9rkOidKj4WKYDQqtZ+qklJyesojFLhFS880qpb1Iq0+YDm/VXXjc81jBrDxa4nZvmPr0Qt4hkeWO9U53DoNlu1/mjktiMje6iZTIYep0HoCp/kpZva1gWud0KFXYNZwY06E6no0bq3WGSkWN3OnvKxhtHwxlOp5lC228DjxsgpRohrQAIAEDshmL3eUIjVqQEt3DDWqZfyjV3boO6ZJ4sArWvWVsItw+obh/wD8weQ/q7nl/lMlhU8yFXRyjy6ctOiI4LSy0szjJe+B6Bo/z8kdTXQyyXG/2KuNUs2aN2nM39QoLqo99PyggljmGdiXNLY+aI3rZ1VMEgQmKecIGXSEKkS0iRBGh78034LX0S7xRRyVZH5hm9+xV3ALmQh3k6S2JLxpa5mNqjemdf7XRPwMfNQ4VdzSPUBGqnmERIMg+vVK1IeBWfSmWmCOx+/khfZkfbgxWF1npNPeSpAYMqhg7cst5HUIi1siFh3HQ1YJTAYCDM80QcY1QDh25yk0zz1HoUsfi3xWaTP4OkSH1BNR22WnOwPU6+5X1SUo6eZbBxngB484r/iq/h0jNGmYEbPeNC7tyCFW75iduqA4fpyTHh9IEALJhRWIKWVKAi1s3RU7QbK64wElhlDG7qGkBKrqoPmRXGKsmEqYhWnyDrCbCIuTwuWBzuLz7LZ7SsioXOLuu3ZbVh4dJlIbnUqB74CPszo3qV4ED3qS2rx2Qh1WSrTH5dVrRiYV8cuIaNyfkm6wLaTBPNKfDVDO7OfsKzjFc1H5QSA36pDWvBqeI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36866" name="Picture 2" descr="Resultado de imagen para IT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29190" y="1285860"/>
            <a:ext cx="3333750" cy="5000625"/>
          </a:xfrm>
          <a:prstGeom prst="rect">
            <a:avLst/>
          </a:prstGeom>
          <a:noFill/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/>
        </p:nvSpPr>
        <p:spPr>
          <a:xfrm>
            <a:off x="2771800" y="1196752"/>
            <a:ext cx="3240360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s-ES" b="1" dirty="0" smtClean="0"/>
              <a:t>GONORREA</a:t>
            </a:r>
            <a:r>
              <a:rPr lang="es-ES" dirty="0" smtClean="0"/>
              <a:t> </a:t>
            </a:r>
          </a:p>
        </p:txBody>
      </p:sp>
      <p:sp>
        <p:nvSpPr>
          <p:cNvPr id="17410" name="AutoShape 2" descr="Resultado de imagen para leptospirosis bacteria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7412" name="AutoShape 4" descr="Resultado de imagen para leptospirosis bacteria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1" name="10 Rectángulo"/>
          <p:cNvSpPr/>
          <p:nvPr/>
        </p:nvSpPr>
        <p:spPr>
          <a:xfrm>
            <a:off x="6804248" y="611396"/>
            <a:ext cx="1785950" cy="369332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s-VE" b="1" dirty="0" smtClean="0"/>
              <a:t>ITS</a:t>
            </a:r>
            <a:endParaRPr lang="es-ES" b="1" dirty="0"/>
          </a:p>
        </p:txBody>
      </p:sp>
      <p:sp>
        <p:nvSpPr>
          <p:cNvPr id="12" name="11 Rectángulo"/>
          <p:cNvSpPr/>
          <p:nvPr/>
        </p:nvSpPr>
        <p:spPr>
          <a:xfrm>
            <a:off x="5214942" y="2428868"/>
            <a:ext cx="3600432" cy="23083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s-ES" b="1" dirty="0" smtClean="0"/>
              <a:t>Blenorragia o gonorrea </a:t>
            </a:r>
          </a:p>
          <a:p>
            <a:pPr algn="ctr"/>
            <a:r>
              <a:rPr lang="es-ES" dirty="0" smtClean="0"/>
              <a:t>Es una enfermedad infecciosa bacteriana de transmisión sexual que afecta el epitelio cilíndrico y de transición de la uretra, </a:t>
            </a:r>
            <a:r>
              <a:rPr lang="es-ES" dirty="0" err="1" smtClean="0"/>
              <a:t>endocervix</a:t>
            </a:r>
            <a:r>
              <a:rPr lang="es-ES" dirty="0" smtClean="0"/>
              <a:t>, faringe, ano y conjuntiva.</a:t>
            </a:r>
          </a:p>
        </p:txBody>
      </p:sp>
      <p:pic>
        <p:nvPicPr>
          <p:cNvPr id="19460" name="Picture 4" descr="Resultado de imagen para gonorre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928802"/>
            <a:ext cx="4524375" cy="2857500"/>
          </a:xfrm>
          <a:prstGeom prst="rect">
            <a:avLst/>
          </a:prstGeom>
          <a:noFill/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AutoShape 2" descr="Resultado de imagen para leptospirosis bacteria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7412" name="AutoShape 4" descr="Resultado de imagen para leptospirosis bacteria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1" name="10 Rectángulo"/>
          <p:cNvSpPr/>
          <p:nvPr/>
        </p:nvSpPr>
        <p:spPr>
          <a:xfrm>
            <a:off x="6804248" y="611396"/>
            <a:ext cx="1785950" cy="369332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s-VE" b="1" dirty="0" smtClean="0"/>
              <a:t>ITS</a:t>
            </a:r>
            <a:endParaRPr lang="es-ES" b="1" dirty="0"/>
          </a:p>
        </p:txBody>
      </p:sp>
      <p:sp>
        <p:nvSpPr>
          <p:cNvPr id="12" name="11 Rectángulo"/>
          <p:cNvSpPr/>
          <p:nvPr/>
        </p:nvSpPr>
        <p:spPr>
          <a:xfrm>
            <a:off x="285720" y="1124744"/>
            <a:ext cx="6286544" cy="507831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s-ES" b="1" dirty="0" smtClean="0"/>
              <a:t>En el hombre </a:t>
            </a:r>
          </a:p>
          <a:p>
            <a:r>
              <a:rPr lang="es-ES" dirty="0" smtClean="0"/>
              <a:t>1 Secreción purulenta de la uretra </a:t>
            </a:r>
          </a:p>
          <a:p>
            <a:r>
              <a:rPr lang="es-ES" dirty="0" smtClean="0"/>
              <a:t>2 Disuria que aparece de 2 a7 días después de la exposición. </a:t>
            </a:r>
          </a:p>
          <a:p>
            <a:endParaRPr lang="es-ES" dirty="0" smtClean="0"/>
          </a:p>
          <a:p>
            <a:r>
              <a:rPr lang="es-ES" b="1" dirty="0" smtClean="0"/>
              <a:t>En la mujer: </a:t>
            </a:r>
          </a:p>
          <a:p>
            <a:r>
              <a:rPr lang="es-ES" dirty="0" smtClean="0"/>
              <a:t>1 Uretritis </a:t>
            </a:r>
          </a:p>
          <a:p>
            <a:r>
              <a:rPr lang="es-ES" dirty="0" smtClean="0"/>
              <a:t>2 Cervicitis inicial a los pocos días del contagio, que muy a menudo pasa inadvertida aunque en alrededor del 20 % de las infecciones puede haber: </a:t>
            </a:r>
          </a:p>
          <a:p>
            <a:r>
              <a:rPr lang="es-ES" dirty="0" smtClean="0"/>
              <a:t>- Endometritis </a:t>
            </a:r>
          </a:p>
          <a:p>
            <a:r>
              <a:rPr lang="es-ES" dirty="0" smtClean="0"/>
              <a:t>- Salpingitis </a:t>
            </a:r>
          </a:p>
          <a:p>
            <a:r>
              <a:rPr lang="es-ES" dirty="0" smtClean="0"/>
              <a:t>- Peritonitis pelviana </a:t>
            </a:r>
          </a:p>
          <a:p>
            <a:r>
              <a:rPr lang="es-ES" dirty="0" smtClean="0"/>
              <a:t>- Riesgo de infecundidad </a:t>
            </a:r>
          </a:p>
          <a:p>
            <a:r>
              <a:rPr lang="es-ES" dirty="0" smtClean="0"/>
              <a:t>- Embarazo ectópico </a:t>
            </a:r>
          </a:p>
          <a:p>
            <a:endParaRPr lang="es-ES" dirty="0" smtClean="0"/>
          </a:p>
          <a:p>
            <a:r>
              <a:rPr lang="es-ES" dirty="0" smtClean="0"/>
              <a:t>En hombre y mujeres homosexuales surgen a veces infecciones faringes y ano réctales.</a:t>
            </a:r>
          </a:p>
        </p:txBody>
      </p:sp>
      <p:sp>
        <p:nvSpPr>
          <p:cNvPr id="10" name="9 Rectángulo"/>
          <p:cNvSpPr/>
          <p:nvPr/>
        </p:nvSpPr>
        <p:spPr>
          <a:xfrm>
            <a:off x="2771800" y="548680"/>
            <a:ext cx="3240360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s-ES" b="1" dirty="0" smtClean="0"/>
              <a:t>GONORREA</a:t>
            </a:r>
            <a:r>
              <a:rPr lang="es-ES" dirty="0" smtClean="0"/>
              <a:t> </a:t>
            </a: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Resultado de imagen para gonorre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29190" y="500042"/>
            <a:ext cx="3738587" cy="2865017"/>
          </a:xfrm>
          <a:prstGeom prst="rect">
            <a:avLst/>
          </a:prstGeom>
          <a:noFill/>
        </p:spPr>
      </p:pic>
      <p:sp>
        <p:nvSpPr>
          <p:cNvPr id="53250" name="AutoShape 2" descr="Resultado de imagen para gonorre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53252" name="Picture 4" descr="Resultado de imagen para gonorre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00" y="642918"/>
            <a:ext cx="2857500" cy="2638426"/>
          </a:xfrm>
          <a:prstGeom prst="rect">
            <a:avLst/>
          </a:prstGeom>
          <a:noFill/>
        </p:spPr>
      </p:pic>
      <p:pic>
        <p:nvPicPr>
          <p:cNvPr id="53254" name="Picture 6" descr="Resultado de imagen para gonorrea en la muje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628" y="3500438"/>
            <a:ext cx="3390900" cy="2552700"/>
          </a:xfrm>
          <a:prstGeom prst="rect">
            <a:avLst/>
          </a:prstGeom>
          <a:noFill/>
        </p:spPr>
      </p:pic>
      <p:pic>
        <p:nvPicPr>
          <p:cNvPr id="53256" name="Picture 8" descr="Resultado de imagen para gonorrea en la conjuntiva"/>
          <p:cNvPicPr>
            <a:picLocks noChangeAspect="1" noChangeArrowheads="1"/>
          </p:cNvPicPr>
          <p:nvPr/>
        </p:nvPicPr>
        <p:blipFill>
          <a:blip r:embed="rId5" cstate="print"/>
          <a:srcRect l="25313" t="20655" r="28281" b="13105"/>
          <a:stretch>
            <a:fillRect/>
          </a:stretch>
        </p:blipFill>
        <p:spPr bwMode="auto">
          <a:xfrm>
            <a:off x="785787" y="3333750"/>
            <a:ext cx="3143271" cy="2952769"/>
          </a:xfrm>
          <a:prstGeom prst="rect">
            <a:avLst/>
          </a:prstGeom>
          <a:noFill/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32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32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32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3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32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32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32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3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32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32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32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3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>
            <a:off x="1043608" y="1556792"/>
            <a:ext cx="7056784" cy="397031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s-ES" b="1" dirty="0" smtClean="0"/>
              <a:t>Cadena epidemiológica </a:t>
            </a:r>
          </a:p>
          <a:p>
            <a:endParaRPr lang="es-ES" b="1" dirty="0" smtClean="0"/>
          </a:p>
          <a:p>
            <a:r>
              <a:rPr lang="es-ES" b="1" dirty="0" smtClean="0"/>
              <a:t>Agente infeccioso</a:t>
            </a:r>
            <a:r>
              <a:rPr lang="es-ES" dirty="0" smtClean="0"/>
              <a:t>: gonococo-</a:t>
            </a:r>
            <a:r>
              <a:rPr lang="es-ES" dirty="0" err="1" smtClean="0"/>
              <a:t>neisseria</a:t>
            </a:r>
            <a:r>
              <a:rPr lang="es-ES" dirty="0" smtClean="0"/>
              <a:t> </a:t>
            </a:r>
            <a:r>
              <a:rPr lang="es-ES" dirty="0" err="1" smtClean="0"/>
              <a:t>gonorrhoeae</a:t>
            </a:r>
            <a:r>
              <a:rPr lang="es-ES" dirty="0" smtClean="0"/>
              <a:t>,  bacteria diplococo intracelular </a:t>
            </a:r>
            <a:r>
              <a:rPr lang="es-ES" dirty="0" err="1" smtClean="0"/>
              <a:t>Gram</a:t>
            </a:r>
            <a:r>
              <a:rPr lang="es-ES" dirty="0" smtClean="0"/>
              <a:t>. Negativo.</a:t>
            </a:r>
          </a:p>
          <a:p>
            <a:r>
              <a:rPr lang="es-ES" b="1" dirty="0" smtClean="0"/>
              <a:t>Reservorio</a:t>
            </a:r>
            <a:r>
              <a:rPr lang="es-ES" dirty="0" smtClean="0"/>
              <a:t>: exclusivamente humano. </a:t>
            </a:r>
          </a:p>
          <a:p>
            <a:r>
              <a:rPr lang="es-ES" b="1" dirty="0" smtClean="0"/>
              <a:t>Puerta de salida</a:t>
            </a:r>
            <a:r>
              <a:rPr lang="es-ES" dirty="0" smtClean="0"/>
              <a:t>: meato uretral e introito vaginal. </a:t>
            </a:r>
          </a:p>
          <a:p>
            <a:r>
              <a:rPr lang="es-ES" b="1" dirty="0" smtClean="0"/>
              <a:t>Vía de trasmisión</a:t>
            </a:r>
            <a:r>
              <a:rPr lang="es-ES" dirty="0" smtClean="0"/>
              <a:t>: contacto de piel y mucosas al contacto sexual. </a:t>
            </a:r>
          </a:p>
          <a:p>
            <a:r>
              <a:rPr lang="es-ES" b="1" dirty="0" smtClean="0"/>
              <a:t>Puerta de entrada</a:t>
            </a:r>
            <a:r>
              <a:rPr lang="es-ES" dirty="0" smtClean="0"/>
              <a:t>: meato uretral e introito vaginal.</a:t>
            </a:r>
          </a:p>
          <a:p>
            <a:r>
              <a:rPr lang="es-ES" b="1" dirty="0" smtClean="0"/>
              <a:t>Huésped susceptible: </a:t>
            </a:r>
            <a:r>
              <a:rPr lang="es-ES" dirty="0" smtClean="0"/>
              <a:t>hombre sano. </a:t>
            </a:r>
          </a:p>
          <a:p>
            <a:r>
              <a:rPr lang="es-ES" b="1" dirty="0" smtClean="0"/>
              <a:t>Periodo de incubación</a:t>
            </a:r>
            <a:r>
              <a:rPr lang="es-ES" dirty="0" smtClean="0"/>
              <a:t>: por lo general de 2-7 días y a veces más cuando se presentan síntomas. </a:t>
            </a:r>
          </a:p>
          <a:p>
            <a:r>
              <a:rPr lang="es-ES" b="1" dirty="0" smtClean="0"/>
              <a:t>Periodo de transmisibilidad</a:t>
            </a:r>
            <a:r>
              <a:rPr lang="es-ES" dirty="0" smtClean="0"/>
              <a:t>: puede durar de meses a años si no se trata el enfermo. </a:t>
            </a:r>
            <a:endParaRPr lang="es-ES" dirty="0"/>
          </a:p>
        </p:txBody>
      </p:sp>
      <p:sp>
        <p:nvSpPr>
          <p:cNvPr id="9" name="8 Rectángulo"/>
          <p:cNvSpPr/>
          <p:nvPr/>
        </p:nvSpPr>
        <p:spPr>
          <a:xfrm>
            <a:off x="6804248" y="611396"/>
            <a:ext cx="1785950" cy="369332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s-VE" b="1" dirty="0" smtClean="0"/>
              <a:t>ITS</a:t>
            </a:r>
            <a:endParaRPr lang="es-ES" b="1" dirty="0"/>
          </a:p>
        </p:txBody>
      </p:sp>
      <p:sp>
        <p:nvSpPr>
          <p:cNvPr id="10" name="9 Rectángulo"/>
          <p:cNvSpPr/>
          <p:nvPr/>
        </p:nvSpPr>
        <p:spPr>
          <a:xfrm>
            <a:off x="2699792" y="908720"/>
            <a:ext cx="3240360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s-ES" b="1" dirty="0" smtClean="0"/>
              <a:t>GONORREA</a:t>
            </a:r>
            <a:r>
              <a:rPr lang="es-ES" dirty="0" smtClean="0"/>
              <a:t> </a:t>
            </a: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>
            <a:off x="428596" y="1428736"/>
            <a:ext cx="4643470" cy="452431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s-ES" b="1" dirty="0" smtClean="0"/>
              <a:t>Medidas de control </a:t>
            </a:r>
          </a:p>
          <a:p>
            <a:endParaRPr lang="es-ES" b="1" dirty="0" smtClean="0"/>
          </a:p>
          <a:p>
            <a:r>
              <a:rPr lang="es-ES" b="1" dirty="0" smtClean="0"/>
              <a:t>Están dirigidas a: </a:t>
            </a:r>
          </a:p>
          <a:p>
            <a:r>
              <a:rPr lang="es-ES" dirty="0" smtClean="0"/>
              <a:t>- La educación sexual de la población </a:t>
            </a:r>
          </a:p>
          <a:p>
            <a:r>
              <a:rPr lang="es-ES" dirty="0" smtClean="0"/>
              <a:t>- Interrumpir la cadena de transmisión </a:t>
            </a:r>
          </a:p>
          <a:p>
            <a:r>
              <a:rPr lang="es-ES" dirty="0" smtClean="0"/>
              <a:t>- Descubrir y tratar nuevos enfermos </a:t>
            </a:r>
          </a:p>
          <a:p>
            <a:endParaRPr lang="es-ES" dirty="0" smtClean="0"/>
          </a:p>
          <a:p>
            <a:r>
              <a:rPr lang="es-ES" b="1" dirty="0" smtClean="0"/>
              <a:t>Sobre el agente y reservorio se debe realizar: </a:t>
            </a:r>
          </a:p>
          <a:p>
            <a:r>
              <a:rPr lang="es-ES" dirty="0" smtClean="0"/>
              <a:t>- Diagnóstico de certeza a través del cultivo de las secreciones </a:t>
            </a:r>
          </a:p>
          <a:p>
            <a:r>
              <a:rPr lang="es-ES" dirty="0" smtClean="0"/>
              <a:t>- Notificación inmediata de los casos. </a:t>
            </a:r>
          </a:p>
          <a:p>
            <a:r>
              <a:rPr lang="es-ES" dirty="0" smtClean="0"/>
              <a:t>- En esta entidad el aislamiento no es necesario en pacientes bajo tratamiento específico </a:t>
            </a:r>
          </a:p>
        </p:txBody>
      </p:sp>
      <p:sp>
        <p:nvSpPr>
          <p:cNvPr id="9" name="8 Rectángulo"/>
          <p:cNvSpPr/>
          <p:nvPr/>
        </p:nvSpPr>
        <p:spPr>
          <a:xfrm>
            <a:off x="6804248" y="611396"/>
            <a:ext cx="1785950" cy="369332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s-VE" b="1" dirty="0" smtClean="0"/>
              <a:t>ITS</a:t>
            </a:r>
            <a:endParaRPr lang="es-ES" b="1" dirty="0"/>
          </a:p>
        </p:txBody>
      </p:sp>
      <p:sp>
        <p:nvSpPr>
          <p:cNvPr id="10" name="9 Rectángulo"/>
          <p:cNvSpPr/>
          <p:nvPr/>
        </p:nvSpPr>
        <p:spPr>
          <a:xfrm>
            <a:off x="2699792" y="908720"/>
            <a:ext cx="3240360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s-ES" b="1" dirty="0" smtClean="0"/>
              <a:t>GONORREA</a:t>
            </a:r>
            <a:r>
              <a:rPr lang="es-ES" dirty="0" smtClean="0"/>
              <a:t> </a:t>
            </a:r>
          </a:p>
        </p:txBody>
      </p:sp>
      <p:pic>
        <p:nvPicPr>
          <p:cNvPr id="16386" name="Picture 2" descr="Resultado de imagen para condon"/>
          <p:cNvPicPr>
            <a:picLocks noChangeAspect="1" noChangeArrowheads="1"/>
          </p:cNvPicPr>
          <p:nvPr/>
        </p:nvPicPr>
        <p:blipFill>
          <a:blip r:embed="rId2" cstate="print"/>
          <a:srcRect l="19141" t="-1641" r="19921"/>
          <a:stretch>
            <a:fillRect/>
          </a:stretch>
        </p:blipFill>
        <p:spPr bwMode="auto">
          <a:xfrm>
            <a:off x="5072066" y="1428736"/>
            <a:ext cx="3714776" cy="4424364"/>
          </a:xfrm>
          <a:prstGeom prst="rect">
            <a:avLst/>
          </a:prstGeom>
          <a:noFill/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>
            <a:off x="571472" y="1214422"/>
            <a:ext cx="7056784" cy="20313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s-ES" b="1" dirty="0" smtClean="0"/>
              <a:t>El tratamiento específico debe ser: </a:t>
            </a:r>
          </a:p>
          <a:p>
            <a:r>
              <a:rPr lang="es-ES" dirty="0" smtClean="0"/>
              <a:t>- Corto </a:t>
            </a:r>
          </a:p>
          <a:p>
            <a:r>
              <a:rPr lang="es-ES" dirty="0" smtClean="0"/>
              <a:t>- Preferentemente en dosis única </a:t>
            </a:r>
          </a:p>
          <a:p>
            <a:r>
              <a:rPr lang="es-ES" dirty="0" smtClean="0"/>
              <a:t>- Intensivo </a:t>
            </a:r>
          </a:p>
          <a:p>
            <a:r>
              <a:rPr lang="es-ES" dirty="0" smtClean="0"/>
              <a:t>- Suficiente para garantizar la eliminación de la fuente de infección. </a:t>
            </a:r>
          </a:p>
          <a:p>
            <a:r>
              <a:rPr lang="es-ES" dirty="0" smtClean="0"/>
              <a:t>- Lograr la curación en el menor tiempo posible </a:t>
            </a:r>
          </a:p>
        </p:txBody>
      </p:sp>
      <p:sp>
        <p:nvSpPr>
          <p:cNvPr id="9" name="8 Rectángulo"/>
          <p:cNvSpPr/>
          <p:nvPr/>
        </p:nvSpPr>
        <p:spPr>
          <a:xfrm>
            <a:off x="6804248" y="611396"/>
            <a:ext cx="1785950" cy="369332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s-VE" b="1" dirty="0" smtClean="0"/>
              <a:t>ITS</a:t>
            </a:r>
            <a:endParaRPr lang="es-ES" b="1" dirty="0"/>
          </a:p>
        </p:txBody>
      </p:sp>
      <p:sp>
        <p:nvSpPr>
          <p:cNvPr id="10" name="9 Rectángulo"/>
          <p:cNvSpPr/>
          <p:nvPr/>
        </p:nvSpPr>
        <p:spPr>
          <a:xfrm>
            <a:off x="2000232" y="642918"/>
            <a:ext cx="3240360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s-ES" b="1" dirty="0" smtClean="0"/>
              <a:t>GONORREA</a:t>
            </a:r>
            <a:r>
              <a:rPr lang="es-ES" dirty="0" smtClean="0"/>
              <a:t> 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785786" y="3714752"/>
            <a:ext cx="640871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err="1" smtClean="0"/>
              <a:t>Antibioticoterapia</a:t>
            </a:r>
            <a:r>
              <a:rPr lang="es-ES" dirty="0" smtClean="0"/>
              <a:t>:</a:t>
            </a:r>
          </a:p>
          <a:p>
            <a:r>
              <a:rPr lang="es-ES" dirty="0" err="1" smtClean="0"/>
              <a:t>Ciprofloxacina</a:t>
            </a:r>
            <a:endParaRPr lang="es-ES" dirty="0" smtClean="0"/>
          </a:p>
          <a:p>
            <a:r>
              <a:rPr lang="es-ES" dirty="0" err="1" smtClean="0"/>
              <a:t>Doxiciclina</a:t>
            </a:r>
            <a:endParaRPr lang="es-ES" dirty="0" smtClean="0"/>
          </a:p>
          <a:p>
            <a:r>
              <a:rPr lang="es-ES" dirty="0" smtClean="0"/>
              <a:t>Penicilina </a:t>
            </a:r>
            <a:r>
              <a:rPr lang="es-ES" dirty="0" err="1" smtClean="0"/>
              <a:t>procainica</a:t>
            </a:r>
            <a:endParaRPr lang="es-ES" dirty="0" smtClean="0"/>
          </a:p>
          <a:p>
            <a:r>
              <a:rPr lang="es-ES" dirty="0" smtClean="0"/>
              <a:t>Tetraciclinas</a:t>
            </a:r>
          </a:p>
          <a:p>
            <a:r>
              <a:rPr lang="es-ES" dirty="0" err="1" smtClean="0"/>
              <a:t>Ceftriaxona</a:t>
            </a:r>
            <a:endParaRPr lang="es-ES" dirty="0" smtClean="0"/>
          </a:p>
        </p:txBody>
      </p:sp>
      <p:pic>
        <p:nvPicPr>
          <p:cNvPr id="15362" name="Picture 2" descr="Resultado de imagen para tratamiento gonorre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86182" y="3214686"/>
            <a:ext cx="4714888" cy="3143259"/>
          </a:xfrm>
          <a:prstGeom prst="rect">
            <a:avLst/>
          </a:prstGeom>
          <a:noFill/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>
            <a:off x="1043608" y="1556792"/>
            <a:ext cx="7056784" cy="397031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s-ES" b="1" dirty="0" smtClean="0"/>
              <a:t>Medidas de control sobre la vía de transmisión: </a:t>
            </a:r>
          </a:p>
          <a:p>
            <a:r>
              <a:rPr lang="es-ES" dirty="0" smtClean="0"/>
              <a:t>- El control higiénico del ambiente es poco importante </a:t>
            </a:r>
          </a:p>
          <a:p>
            <a:r>
              <a:rPr lang="es-ES" dirty="0" smtClean="0"/>
              <a:t>- La desinfección concurrente consiste en la eliminación cuidadosa de los exudados de las lesiones y de los artículos contaminados. </a:t>
            </a:r>
          </a:p>
          <a:p>
            <a:endParaRPr lang="es-ES" dirty="0" smtClean="0"/>
          </a:p>
          <a:p>
            <a:r>
              <a:rPr lang="es-ES" b="1" dirty="0" smtClean="0"/>
              <a:t>Medidas de control sobre el huésped susceptible </a:t>
            </a:r>
          </a:p>
          <a:p>
            <a:r>
              <a:rPr lang="es-ES" dirty="0" smtClean="0"/>
              <a:t>- Realizar actividades de promoción de salud para toda la población y los grupos de riesgo, sobre educación sexual, además de fomentar la utilización del condón o preservativo. </a:t>
            </a:r>
          </a:p>
          <a:p>
            <a:r>
              <a:rPr lang="es-ES" dirty="0" smtClean="0"/>
              <a:t>- Búsqueda de contactos para aplicarles tratamiento </a:t>
            </a:r>
          </a:p>
          <a:p>
            <a:r>
              <a:rPr lang="es-ES" dirty="0" smtClean="0"/>
              <a:t>- En los recién nacidos, instilación de nitrato de plata al 1% en los ojos. </a:t>
            </a:r>
          </a:p>
        </p:txBody>
      </p:sp>
      <p:sp>
        <p:nvSpPr>
          <p:cNvPr id="9" name="8 Rectángulo"/>
          <p:cNvSpPr/>
          <p:nvPr/>
        </p:nvSpPr>
        <p:spPr>
          <a:xfrm>
            <a:off x="6804248" y="611396"/>
            <a:ext cx="1785950" cy="369332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s-VE" b="1" dirty="0" smtClean="0"/>
              <a:t>ITS</a:t>
            </a:r>
            <a:endParaRPr lang="es-ES" b="1" dirty="0"/>
          </a:p>
        </p:txBody>
      </p:sp>
      <p:sp>
        <p:nvSpPr>
          <p:cNvPr id="10" name="9 Rectángulo"/>
          <p:cNvSpPr/>
          <p:nvPr/>
        </p:nvSpPr>
        <p:spPr>
          <a:xfrm>
            <a:off x="2699792" y="908720"/>
            <a:ext cx="3240360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s-ES" b="1" dirty="0" smtClean="0"/>
              <a:t>GONORREA</a:t>
            </a:r>
            <a:r>
              <a:rPr lang="es-ES" dirty="0" smtClean="0"/>
              <a:t> </a:t>
            </a: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>
            <a:off x="5286380" y="2143116"/>
            <a:ext cx="2956888" cy="258532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s-ES" dirty="0" smtClean="0"/>
              <a:t>Se caracteriza por la infección del epitelio de la piel y de las mucosas, una forma </a:t>
            </a:r>
            <a:r>
              <a:rPr lang="es-ES" dirty="0" err="1" smtClean="0"/>
              <a:t>subclínica</a:t>
            </a:r>
            <a:r>
              <a:rPr lang="es-ES" dirty="0" smtClean="0"/>
              <a:t> conocida como </a:t>
            </a:r>
            <a:r>
              <a:rPr lang="es-ES" dirty="0" err="1" smtClean="0"/>
              <a:t>condiloma</a:t>
            </a:r>
            <a:r>
              <a:rPr lang="es-ES" dirty="0" smtClean="0"/>
              <a:t> plano y una lesión clínica conocida como el </a:t>
            </a:r>
            <a:r>
              <a:rPr lang="es-ES" dirty="0" err="1" smtClean="0"/>
              <a:t>condiloma</a:t>
            </a:r>
            <a:r>
              <a:rPr lang="es-ES" dirty="0" smtClean="0"/>
              <a:t> acuminado.  </a:t>
            </a:r>
          </a:p>
        </p:txBody>
      </p:sp>
      <p:sp>
        <p:nvSpPr>
          <p:cNvPr id="9" name="8 Rectángulo"/>
          <p:cNvSpPr/>
          <p:nvPr/>
        </p:nvSpPr>
        <p:spPr>
          <a:xfrm>
            <a:off x="6804248" y="611396"/>
            <a:ext cx="1785950" cy="369332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s-VE" b="1" dirty="0" smtClean="0"/>
              <a:t>ITS</a:t>
            </a:r>
            <a:endParaRPr lang="es-ES" b="1" dirty="0"/>
          </a:p>
        </p:txBody>
      </p:sp>
      <p:sp>
        <p:nvSpPr>
          <p:cNvPr id="10" name="9 Rectángulo"/>
          <p:cNvSpPr/>
          <p:nvPr/>
        </p:nvSpPr>
        <p:spPr>
          <a:xfrm>
            <a:off x="827584" y="836712"/>
            <a:ext cx="5256584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s-ES" b="1" dirty="0" smtClean="0"/>
              <a:t>VPH: VIRUS DEL PAPILOMA HUMANO</a:t>
            </a:r>
            <a:r>
              <a:rPr lang="es-ES" dirty="0" smtClean="0"/>
              <a:t> </a:t>
            </a:r>
          </a:p>
        </p:txBody>
      </p:sp>
      <p:pic>
        <p:nvPicPr>
          <p:cNvPr id="13314" name="Picture 2" descr="Resultado de imagen para papiloma"/>
          <p:cNvPicPr>
            <a:picLocks noChangeAspect="1" noChangeArrowheads="1"/>
          </p:cNvPicPr>
          <p:nvPr/>
        </p:nvPicPr>
        <p:blipFill>
          <a:blip r:embed="rId2" cstate="print"/>
          <a:srcRect l="10938" r="12499" b="4166"/>
          <a:stretch>
            <a:fillRect/>
          </a:stretch>
        </p:blipFill>
        <p:spPr bwMode="auto">
          <a:xfrm>
            <a:off x="591661" y="1500174"/>
            <a:ext cx="4337529" cy="4071966"/>
          </a:xfrm>
          <a:prstGeom prst="rect">
            <a:avLst/>
          </a:prstGeom>
          <a:noFill/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>
            <a:off x="428596" y="1643050"/>
            <a:ext cx="3742706" cy="397031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s-ES" dirty="0" smtClean="0"/>
              <a:t>Esta infección es más frecuente en personas con varios compañeros sexuales y además esta asociada a otras infecciones sexualmente transmisibles. Existen más de 100 tipos de virus del papiloma humano. </a:t>
            </a:r>
          </a:p>
          <a:p>
            <a:pPr algn="ctr"/>
            <a:r>
              <a:rPr lang="es-ES" dirty="0" smtClean="0"/>
              <a:t>La mayoría son inofensivos, de los cuales aproximadamente 30 pueden infectar el tracto genital produciendo verrugas claras o </a:t>
            </a:r>
            <a:r>
              <a:rPr lang="es-ES" dirty="0" err="1" smtClean="0"/>
              <a:t>condilomas</a:t>
            </a:r>
            <a:r>
              <a:rPr lang="es-ES" dirty="0" smtClean="0"/>
              <a:t> acuminados.</a:t>
            </a:r>
          </a:p>
        </p:txBody>
      </p:sp>
      <p:sp>
        <p:nvSpPr>
          <p:cNvPr id="9" name="8 Rectángulo"/>
          <p:cNvSpPr/>
          <p:nvPr/>
        </p:nvSpPr>
        <p:spPr>
          <a:xfrm>
            <a:off x="6804248" y="611396"/>
            <a:ext cx="1785950" cy="369332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s-VE" b="1" dirty="0" smtClean="0"/>
              <a:t>ITS</a:t>
            </a:r>
            <a:endParaRPr lang="es-ES" b="1" dirty="0"/>
          </a:p>
        </p:txBody>
      </p:sp>
      <p:sp>
        <p:nvSpPr>
          <p:cNvPr id="10" name="9 Rectángulo"/>
          <p:cNvSpPr/>
          <p:nvPr/>
        </p:nvSpPr>
        <p:spPr>
          <a:xfrm>
            <a:off x="827584" y="836712"/>
            <a:ext cx="5256584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s-ES" b="1" dirty="0" smtClean="0"/>
              <a:t>VPH: VIRUS DEL PAPILOMA HUMANO</a:t>
            </a:r>
            <a:r>
              <a:rPr lang="es-ES" dirty="0" smtClean="0"/>
              <a:t> </a:t>
            </a:r>
          </a:p>
        </p:txBody>
      </p:sp>
      <p:pic>
        <p:nvPicPr>
          <p:cNvPr id="54274" name="Picture 2" descr="Resultado de imagen para condiloma acuminad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49032" y="2071678"/>
            <a:ext cx="4546920" cy="3071834"/>
          </a:xfrm>
          <a:prstGeom prst="rect">
            <a:avLst/>
          </a:prstGeom>
          <a:noFill/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 descr="Resultado de imagen para condiloma acuminado"/>
          <p:cNvPicPr>
            <a:picLocks noChangeAspect="1" noChangeArrowheads="1"/>
          </p:cNvPicPr>
          <p:nvPr/>
        </p:nvPicPr>
        <p:blipFill>
          <a:blip r:embed="rId2" cstate="print"/>
          <a:srcRect t="6690" r="2272"/>
          <a:stretch>
            <a:fillRect/>
          </a:stretch>
        </p:blipFill>
        <p:spPr bwMode="auto">
          <a:xfrm>
            <a:off x="5000628" y="1571612"/>
            <a:ext cx="3357586" cy="4138394"/>
          </a:xfrm>
          <a:prstGeom prst="rect">
            <a:avLst/>
          </a:prstGeom>
          <a:noFill/>
        </p:spPr>
      </p:pic>
      <p:sp>
        <p:nvSpPr>
          <p:cNvPr id="7" name="6 Rectángulo"/>
          <p:cNvSpPr/>
          <p:nvPr/>
        </p:nvSpPr>
        <p:spPr>
          <a:xfrm>
            <a:off x="1071538" y="1500174"/>
            <a:ext cx="3357586" cy="4247317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algn="ctr"/>
            <a:r>
              <a:rPr lang="es-ES" b="1" dirty="0" err="1" smtClean="0"/>
              <a:t>Condilomas</a:t>
            </a:r>
            <a:r>
              <a:rPr lang="es-ES" b="1" dirty="0" smtClean="0"/>
              <a:t> Acuminados</a:t>
            </a:r>
          </a:p>
          <a:p>
            <a:pPr algn="ctr"/>
            <a:endParaRPr lang="es-ES" b="1" dirty="0" smtClean="0"/>
          </a:p>
          <a:p>
            <a:pPr algn="ctr"/>
            <a:r>
              <a:rPr lang="es-ES" dirty="0" smtClean="0"/>
              <a:t> Son lesiones visibles que aparecen unas veces en forma de tumores con el aspecto de una coliflor y el mismo color de la piel, otras veces se manifiestan como pápulas planas y lisas difíciles de ver, las lesiones pueden ser únicas o múltiples y no producen síntomas aunque algunos pacientes refieren a veces prurito, quemazón y dolor.</a:t>
            </a:r>
          </a:p>
        </p:txBody>
      </p:sp>
      <p:sp>
        <p:nvSpPr>
          <p:cNvPr id="13" name="12 Rectángulo"/>
          <p:cNvSpPr/>
          <p:nvPr/>
        </p:nvSpPr>
        <p:spPr>
          <a:xfrm>
            <a:off x="6500826" y="845090"/>
            <a:ext cx="1785950" cy="369332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s-VE" b="1" dirty="0" smtClean="0"/>
              <a:t>ITS</a:t>
            </a:r>
            <a:endParaRPr lang="es-ES" b="1" dirty="0"/>
          </a:p>
        </p:txBody>
      </p:sp>
      <p:sp>
        <p:nvSpPr>
          <p:cNvPr id="14" name="13 Rectángulo"/>
          <p:cNvSpPr/>
          <p:nvPr/>
        </p:nvSpPr>
        <p:spPr>
          <a:xfrm>
            <a:off x="571472" y="836712"/>
            <a:ext cx="5256584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s-ES" b="1" dirty="0" smtClean="0"/>
              <a:t>VPH: VIRUS DEL PAPILOMA HUMANO</a:t>
            </a:r>
            <a:r>
              <a:rPr lang="es-ES" dirty="0" smtClean="0"/>
              <a:t> </a:t>
            </a: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 Rectángulo"/>
          <p:cNvSpPr/>
          <p:nvPr/>
        </p:nvSpPr>
        <p:spPr>
          <a:xfrm>
            <a:off x="6804248" y="476672"/>
            <a:ext cx="1785950" cy="369332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s-VE" b="1" dirty="0" smtClean="0"/>
              <a:t>ITS</a:t>
            </a:r>
            <a:endParaRPr lang="es-ES" b="1" dirty="0"/>
          </a:p>
        </p:txBody>
      </p:sp>
      <p:sp>
        <p:nvSpPr>
          <p:cNvPr id="7" name="6 Rectángulo"/>
          <p:cNvSpPr/>
          <p:nvPr/>
        </p:nvSpPr>
        <p:spPr>
          <a:xfrm>
            <a:off x="5290972" y="1285860"/>
            <a:ext cx="3424432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b="1" dirty="0" smtClean="0"/>
              <a:t>Los agentes causales abarcan desde ectoparásitos hasta virus incluyendo hongos, bacterias y protozoos, algunas transmitidas por virus nunca curan de manera definitiva, sino, que el agente causal permanece en estado latente sin manifestarse dentro del organismo al que ha infectado, reapareciendo </a:t>
            </a:r>
            <a:r>
              <a:rPr lang="es-ES" b="1" dirty="0" err="1" smtClean="0"/>
              <a:t>clinicamente</a:t>
            </a:r>
            <a:r>
              <a:rPr lang="es-ES" b="1" dirty="0" smtClean="0"/>
              <a:t>. </a:t>
            </a:r>
            <a:endParaRPr lang="es-ES" dirty="0"/>
          </a:p>
        </p:txBody>
      </p:sp>
      <p:pic>
        <p:nvPicPr>
          <p:cNvPr id="35842" name="Picture 2" descr="Resultado de imagen para IT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984" y="1928802"/>
            <a:ext cx="4857784" cy="3105150"/>
          </a:xfrm>
          <a:prstGeom prst="rect">
            <a:avLst/>
          </a:prstGeom>
          <a:noFill/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714348" y="1285860"/>
            <a:ext cx="4215982" cy="1477328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algn="ctr"/>
            <a:r>
              <a:rPr lang="es-ES" dirty="0" smtClean="0"/>
              <a:t>En los hombres se localiza en el pene, escroto, región perianal y la uretra. Y en las mujeres en la vulva, cuello uterino, región perianal y la vagina.</a:t>
            </a:r>
          </a:p>
        </p:txBody>
      </p:sp>
      <p:sp>
        <p:nvSpPr>
          <p:cNvPr id="13" name="12 Rectángulo"/>
          <p:cNvSpPr/>
          <p:nvPr/>
        </p:nvSpPr>
        <p:spPr>
          <a:xfrm>
            <a:off x="6715140" y="702214"/>
            <a:ext cx="1785950" cy="369332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s-VE" b="1" dirty="0" smtClean="0"/>
              <a:t>ITS</a:t>
            </a:r>
            <a:endParaRPr lang="es-ES" b="1" dirty="0"/>
          </a:p>
        </p:txBody>
      </p:sp>
      <p:sp>
        <p:nvSpPr>
          <p:cNvPr id="14" name="13 Rectángulo"/>
          <p:cNvSpPr/>
          <p:nvPr/>
        </p:nvSpPr>
        <p:spPr>
          <a:xfrm>
            <a:off x="827584" y="714356"/>
            <a:ext cx="5256584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s-ES" b="1" dirty="0" smtClean="0"/>
              <a:t>VPH: VIRUS DEL PAPILOMA HUMANO</a:t>
            </a:r>
            <a:r>
              <a:rPr lang="es-ES" dirty="0" smtClean="0"/>
              <a:t> </a:t>
            </a:r>
          </a:p>
        </p:txBody>
      </p:sp>
      <p:pic>
        <p:nvPicPr>
          <p:cNvPr id="11266" name="Picture 2" descr="Resultado de imagen para condiloma acuminad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29256" y="1357298"/>
            <a:ext cx="3143272" cy="4883615"/>
          </a:xfrm>
          <a:prstGeom prst="rect">
            <a:avLst/>
          </a:prstGeom>
          <a:noFill/>
        </p:spPr>
      </p:pic>
      <p:pic>
        <p:nvPicPr>
          <p:cNvPr id="11268" name="Picture 4" descr="Resultado de imagen para condiloma acuminad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2959388"/>
            <a:ext cx="4714908" cy="3174705"/>
          </a:xfrm>
          <a:prstGeom prst="rect">
            <a:avLst/>
          </a:prstGeom>
          <a:noFill/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827584" y="1844824"/>
            <a:ext cx="7632848" cy="3139321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es-ES" b="1" dirty="0" smtClean="0"/>
              <a:t>Agente infeccioso</a:t>
            </a:r>
            <a:r>
              <a:rPr lang="es-ES" dirty="0" smtClean="0"/>
              <a:t>: el virus del papiloma humano perteneciente al grupo </a:t>
            </a:r>
            <a:r>
              <a:rPr lang="es-ES" dirty="0" err="1" smtClean="0"/>
              <a:t>papovavirus</a:t>
            </a:r>
            <a:r>
              <a:rPr lang="es-ES" dirty="0" smtClean="0"/>
              <a:t>. </a:t>
            </a:r>
          </a:p>
          <a:p>
            <a:r>
              <a:rPr lang="es-ES" b="1" dirty="0" smtClean="0"/>
              <a:t>Reservorio</a:t>
            </a:r>
            <a:r>
              <a:rPr lang="es-ES" dirty="0" smtClean="0"/>
              <a:t>: los seres humanos. </a:t>
            </a:r>
          </a:p>
          <a:p>
            <a:r>
              <a:rPr lang="es-ES" b="1" dirty="0" smtClean="0"/>
              <a:t>Puerta de salida</a:t>
            </a:r>
            <a:r>
              <a:rPr lang="es-ES" dirty="0" smtClean="0"/>
              <a:t>: mucosa oral, anal y vaginal.</a:t>
            </a:r>
          </a:p>
          <a:p>
            <a:r>
              <a:rPr lang="es-ES" b="1" dirty="0" smtClean="0"/>
              <a:t>Vía de transmisión</a:t>
            </a:r>
            <a:r>
              <a:rPr lang="es-ES" dirty="0" smtClean="0"/>
              <a:t>: contacto sexual con una pareja infectada. </a:t>
            </a:r>
            <a:r>
              <a:rPr lang="es-ES" b="1" dirty="0" smtClean="0"/>
              <a:t>Puerta de entrada</a:t>
            </a:r>
            <a:r>
              <a:rPr lang="es-ES" dirty="0" smtClean="0"/>
              <a:t>: mucosa oral, anal y vaginal lesionada. </a:t>
            </a:r>
            <a:r>
              <a:rPr lang="es-ES" b="1" dirty="0" smtClean="0"/>
              <a:t>Huésped susceptible</a:t>
            </a:r>
            <a:r>
              <a:rPr lang="es-ES" dirty="0" smtClean="0"/>
              <a:t>: hombre sano</a:t>
            </a:r>
          </a:p>
          <a:p>
            <a:r>
              <a:rPr lang="es-ES" b="1" dirty="0" smtClean="0"/>
              <a:t>Periodo de incubación</a:t>
            </a:r>
            <a:r>
              <a:rPr lang="es-ES" dirty="0" smtClean="0"/>
              <a:t>: de 2-3 meses con limites de 1-20 meses. </a:t>
            </a:r>
          </a:p>
          <a:p>
            <a:r>
              <a:rPr lang="es-ES" b="1" dirty="0" smtClean="0"/>
              <a:t>Periodo de transmisibilidad</a:t>
            </a:r>
            <a:r>
              <a:rPr lang="es-ES" dirty="0" smtClean="0"/>
              <a:t>: se desconoce, pero quizás dure mientras permanezcan las lesiones viables.</a:t>
            </a:r>
          </a:p>
        </p:txBody>
      </p:sp>
      <p:sp>
        <p:nvSpPr>
          <p:cNvPr id="13" name="12 Rectángulo"/>
          <p:cNvSpPr/>
          <p:nvPr/>
        </p:nvSpPr>
        <p:spPr>
          <a:xfrm>
            <a:off x="6804248" y="611396"/>
            <a:ext cx="1785950" cy="369332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s-VE" b="1" dirty="0" smtClean="0"/>
              <a:t>ITS</a:t>
            </a:r>
            <a:endParaRPr lang="es-ES" b="1" dirty="0"/>
          </a:p>
        </p:txBody>
      </p:sp>
      <p:sp>
        <p:nvSpPr>
          <p:cNvPr id="14" name="13 Rectángulo"/>
          <p:cNvSpPr/>
          <p:nvPr/>
        </p:nvSpPr>
        <p:spPr>
          <a:xfrm>
            <a:off x="827584" y="836712"/>
            <a:ext cx="5256584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s-ES" b="1" dirty="0" smtClean="0"/>
              <a:t>VPH: VIRUS DEL PAPILOMA HUMANO</a:t>
            </a:r>
            <a:r>
              <a:rPr lang="es-ES" dirty="0" smtClean="0"/>
              <a:t> </a:t>
            </a:r>
          </a:p>
        </p:txBody>
      </p:sp>
      <p:sp>
        <p:nvSpPr>
          <p:cNvPr id="6" name="5 Rectángulo"/>
          <p:cNvSpPr/>
          <p:nvPr/>
        </p:nvSpPr>
        <p:spPr>
          <a:xfrm>
            <a:off x="827584" y="1340768"/>
            <a:ext cx="2940228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es-ES" dirty="0" smtClean="0"/>
              <a:t>Cadena epidemiológica </a:t>
            </a:r>
            <a:endParaRPr lang="es-ES" dirty="0"/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827584" y="1556792"/>
            <a:ext cx="7632848" cy="2031325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es-ES" b="1" dirty="0" smtClean="0"/>
              <a:t>Medidas de control sobre el agente y el reservorio </a:t>
            </a:r>
          </a:p>
          <a:p>
            <a:r>
              <a:rPr lang="es-ES" dirty="0" smtClean="0"/>
              <a:t>- Diagnóstico clínico de los </a:t>
            </a:r>
            <a:r>
              <a:rPr lang="es-ES" dirty="0" err="1" smtClean="0"/>
              <a:t>Cóndilomas</a:t>
            </a:r>
            <a:r>
              <a:rPr lang="es-ES" dirty="0" smtClean="0"/>
              <a:t> genitales. </a:t>
            </a:r>
          </a:p>
          <a:p>
            <a:r>
              <a:rPr lang="es-ES" dirty="0" smtClean="0"/>
              <a:t>- Notificación inmediata de los casos. </a:t>
            </a:r>
          </a:p>
          <a:p>
            <a:r>
              <a:rPr lang="es-ES" dirty="0" smtClean="0"/>
              <a:t>- Evitar el contacto directo con las lesiones de otra persona. </a:t>
            </a:r>
          </a:p>
          <a:p>
            <a:r>
              <a:rPr lang="es-ES" dirty="0" smtClean="0"/>
              <a:t>- El aislamiento no es necesario. </a:t>
            </a:r>
          </a:p>
          <a:p>
            <a:r>
              <a:rPr lang="es-ES" dirty="0" smtClean="0"/>
              <a:t>- Proscribir el parto </a:t>
            </a:r>
            <a:r>
              <a:rPr lang="es-ES" dirty="0" err="1" smtClean="0"/>
              <a:t>transpelviano</a:t>
            </a:r>
            <a:r>
              <a:rPr lang="es-ES" dirty="0" smtClean="0"/>
              <a:t> en casos de mujeres embarazadas e infectadas. </a:t>
            </a:r>
          </a:p>
        </p:txBody>
      </p:sp>
      <p:sp>
        <p:nvSpPr>
          <p:cNvPr id="13" name="12 Rectángulo"/>
          <p:cNvSpPr/>
          <p:nvPr/>
        </p:nvSpPr>
        <p:spPr>
          <a:xfrm>
            <a:off x="6804248" y="611396"/>
            <a:ext cx="1785950" cy="369332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s-VE" b="1" dirty="0" smtClean="0"/>
              <a:t>ITS</a:t>
            </a:r>
            <a:endParaRPr lang="es-ES" b="1" dirty="0"/>
          </a:p>
        </p:txBody>
      </p:sp>
      <p:sp>
        <p:nvSpPr>
          <p:cNvPr id="14" name="13 Rectángulo"/>
          <p:cNvSpPr/>
          <p:nvPr/>
        </p:nvSpPr>
        <p:spPr>
          <a:xfrm>
            <a:off x="827584" y="836712"/>
            <a:ext cx="5256584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s-ES" b="1" dirty="0" smtClean="0"/>
              <a:t>VPH: VIRUS DEL PAPILOMA HUMANO</a:t>
            </a:r>
            <a:r>
              <a:rPr lang="es-ES" dirty="0" smtClean="0"/>
              <a:t> </a:t>
            </a:r>
          </a:p>
        </p:txBody>
      </p:sp>
      <p:sp>
        <p:nvSpPr>
          <p:cNvPr id="8" name="7 Rectángulo"/>
          <p:cNvSpPr/>
          <p:nvPr/>
        </p:nvSpPr>
        <p:spPr>
          <a:xfrm>
            <a:off x="1115616" y="3789040"/>
            <a:ext cx="6840760" cy="175432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s-ES" b="1" dirty="0" smtClean="0"/>
              <a:t>Medidas de control sobre el huésped susceptible: </a:t>
            </a:r>
          </a:p>
          <a:p>
            <a:r>
              <a:rPr lang="es-ES" dirty="0" smtClean="0"/>
              <a:t>- Realizar actividades de promoción de salud para toda la población y los grupos de riesgo, sobre educación sexual. </a:t>
            </a:r>
          </a:p>
          <a:p>
            <a:r>
              <a:rPr lang="es-ES" dirty="0" smtClean="0"/>
              <a:t>- Fomentar la utilización del condón o preservativo. </a:t>
            </a:r>
          </a:p>
          <a:p>
            <a:r>
              <a:rPr lang="es-ES" dirty="0" smtClean="0"/>
              <a:t>- Búsqueda de contactos para detectar cadena epidemiológica y evitar transmisión. </a:t>
            </a: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500034" y="1000108"/>
            <a:ext cx="8001056" cy="2585323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algn="ctr"/>
            <a:r>
              <a:rPr lang="es-ES" b="1" dirty="0" smtClean="0"/>
              <a:t>Tratamiento local: </a:t>
            </a:r>
          </a:p>
          <a:p>
            <a:pPr algn="ctr"/>
            <a:r>
              <a:rPr lang="es-ES" dirty="0" smtClean="0"/>
              <a:t>- Ácido </a:t>
            </a:r>
            <a:r>
              <a:rPr lang="es-ES" dirty="0" err="1" smtClean="0"/>
              <a:t>tricloroacético</a:t>
            </a:r>
            <a:r>
              <a:rPr lang="es-ES" dirty="0" smtClean="0"/>
              <a:t> en solución al 80 ó 90%. El mismo tiene una buena acogida por tener menos toxicidad y se aplica semanalmente. </a:t>
            </a:r>
          </a:p>
          <a:p>
            <a:pPr algn="ctr"/>
            <a:r>
              <a:rPr lang="es-ES" dirty="0" smtClean="0"/>
              <a:t>- Tintura de </a:t>
            </a:r>
            <a:r>
              <a:rPr lang="es-ES" dirty="0" err="1" smtClean="0"/>
              <a:t>podofilina</a:t>
            </a:r>
            <a:r>
              <a:rPr lang="es-ES" dirty="0" smtClean="0"/>
              <a:t> en solución del 10 al 25% especialmente en casos en que el área afectada sea menos de 2 cm. las aplicaciones pueden ser necesarias semanalmente hasta que sea suficiente o hasta un máximo de 6 aplicaciones.</a:t>
            </a:r>
          </a:p>
          <a:p>
            <a:pPr algn="ctr"/>
            <a:r>
              <a:rPr lang="es-ES" dirty="0" smtClean="0"/>
              <a:t>- </a:t>
            </a:r>
            <a:r>
              <a:rPr lang="es-ES" dirty="0" err="1" smtClean="0"/>
              <a:t>Electrocauterizacion</a:t>
            </a:r>
            <a:r>
              <a:rPr lang="es-ES" dirty="0" smtClean="0"/>
              <a:t>.</a:t>
            </a:r>
          </a:p>
        </p:txBody>
      </p:sp>
      <p:sp>
        <p:nvSpPr>
          <p:cNvPr id="13" name="12 Rectángulo"/>
          <p:cNvSpPr/>
          <p:nvPr/>
        </p:nvSpPr>
        <p:spPr>
          <a:xfrm>
            <a:off x="6804248" y="611396"/>
            <a:ext cx="1785950" cy="369332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s-VE" b="1" dirty="0" smtClean="0"/>
              <a:t>ITS</a:t>
            </a:r>
            <a:endParaRPr lang="es-ES" b="1" dirty="0"/>
          </a:p>
        </p:txBody>
      </p:sp>
      <p:sp>
        <p:nvSpPr>
          <p:cNvPr id="14" name="13 Rectángulo"/>
          <p:cNvSpPr/>
          <p:nvPr/>
        </p:nvSpPr>
        <p:spPr>
          <a:xfrm>
            <a:off x="827584" y="571480"/>
            <a:ext cx="5256584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s-ES" b="1" dirty="0" smtClean="0"/>
              <a:t>VPH: VIRUS DEL PAPILOMA HUMANO</a:t>
            </a:r>
            <a:r>
              <a:rPr lang="es-ES" dirty="0" smtClean="0"/>
              <a:t> </a:t>
            </a:r>
          </a:p>
        </p:txBody>
      </p:sp>
      <p:pic>
        <p:nvPicPr>
          <p:cNvPr id="8194" name="Picture 2" descr="Resultado de imagen para condiloma acuminad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3524436"/>
            <a:ext cx="6143668" cy="3047836"/>
          </a:xfrm>
          <a:prstGeom prst="rect">
            <a:avLst/>
          </a:prstGeom>
          <a:noFill/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AutoShape 2" descr="data:image/jpeg;base64,/9j/4AAQSkZJRgABAQAAAQABAAD/2wCEAAkGBxMTEhUTEhMWFhUXGRoaFxgYFxYYGRoaFxgXGhcYGhoYHSggGBolGxUXITEhJSkrLi4uFx8zODMtNygtLisBCgoKDQ0NFQ8PFSsZFRkrKy0rKy0rLTcrKy0rKys3NystLTcrNy0rLSstLS0tNy03LTc3NzctKzctLSstLTctLf/AABEIALIBGwMBIgACEQEDEQH/xAAbAAACAgMBAAAAAAAAAAAAAAAEBQIDAAEGB//EADwQAAEDAgMFBQYFAwQDAQAAAAEAAhEDIQQxQQUSUWFxIoGRobETMsHR4fAGFEJS8RUzklNicoJDssIj/8QAFwEBAQEBAAAAAAAAAAAAAAAAAAECA//EABYRAQEBAAAAAAAAAAAAAAAAAAARAf/aAAwDAQACEQMRAD8A8+2Ts8EucZ7BsRkZHBa2zQ3n9nNsBxiwnK/in2Gw5aXboHadJkkWIGWkysGBbu1WOcDLi4RYzAz5rnWoHwmDhhb+jdsSLmdbaIzCbKY3IGb8IjTrdH4GgDTFpgeH0Ru5y6Tr98FKpdU2cx3ac2+hnj6LQwIDA20ZutnxJnJNG0YkkR36aKZpTmM0AuEwbWmW6iM7fyiThGuPaaDGWalhadojK3BENp8jy4qCFOhw0H33rMJRneM6yJ9VfRq7wkd/XUHormt7NoKAbFUgYGmffPoiDRAiAtBlxw07kSKIudT1UAlLDjtSBM2iVD2cSI04eN+KNaLn+FB9MkaZ65eCAbCUBcgK3D4eS7UcEVSbujIdwspHz5IKW4ccPL0WquzGmCc+f3mj6dGIUHMdvC4jWUVFmz27m664jtRlzU6GAa3KwiwAA88yjqIspvZOiDnsRg2b5duyTYG/hwUamDtuxINok6cE59hByuqq1I6QgUYbAtBO62LROqzE7OYXEkC+fNMRSMxZW1MPqiEL8MMosqsZRiA1kzrIAA48+idOw+Z+Ch+XvkqEjsDOiW1tlAOJFxZdZUpXsECcOZNhNiT6BKEBwW77ze+JyQteneYtx+C684cnPPnqgcXswTlmUo5p2Ebnw81TVwnEGQND6J1itnuYJaRnrb+UHinubZ3ic1QvOFLWggX65oLEULmRPp3pvWJ3JEWKDx9Ayb5jLvvZVCDHggaZ8EE5hTHaTOyLa+gW6eHJAMaDTkqOtwzGlruzE6wVSawDnBzg2Gy1xIId+4QLtg2gpjSp2geV/U5LeJoHJoa0vMEw2eJM5n6rKhNl4k7pIBIItYgaXBzAm2spsyq8kAtb98CsDQGtYZdAzjPd1RVCoI92Zzz0y/hQVU2uJOUCAIvlnPlZSfhy4Eb0AmQOGUDnl5ooUxG7FjfO3koVzuNke8YDRxcch0zJ5AoB6VMuLgx5aAY3ont5kRqAIHei8LWuGPtUPg7mw/DRTwWF3Bujx4nU95lXVsM14hwkaaEHiDmDzQC4rsOLwJH/AJGjOB+scXDhqEU0BwBDpBEgiIvlCHFQ0zFUyD7tTKTweBk7mLHkgjiTT3hTs0mQCLNJu7d4N5FA1LLjkrmlc9Vx1aZ3u4AfFEf1lzP7jQRrAg9eBQOQVHfvwCi6o0mA5sxMSJjohRUHvOIDRlNu/n0UDEPm2Q48VY1A0a7XZEHyRIda5jmUUQKq210lc9isd7V9NtKXta8F5bkIiO0bQJnnonVN2qBiK8CyupGRKUmroi6VQAICiAh6xAU21lRWfdBlAScuKm9wy5KovAEqFN1kGy28BYGeSjTqGVNtS/JBp7RcAZqDsKGieKvbUDncgra8HogEbh9XeChWpXk9yPY2bofENkwgU1cMPeIS7HYQagLo6lOyGrUNURzWKwIDLDW6V46gMxfOCed4XTYwQ06z6JPXozF+7QrQ5XF0exfj5wp4WmNwfMJpi6AIJMw03tPhAul1PaLAI3X91N3xCqH+Ea/fABaGESZBJMDIX7Oh6Jm0AkGLjvjj0QjqTrwRpGczxRVNx1gHW6yq4NEz93RTGCL+N1SxrtAO8+gAV9Km8jNo6NJ9SgspAobCQ+o6pMtbLGHQu/8AI4dCN0dHK44X91R5BF7hgj/qB6oU45jGhtFoLWiAf092r+uXNAxrYhrAC8xNhYkk8gLoOptUH+34nPuacup8Ck7sa4kucb5XzicgBAHcoU96rZrZ4zp1SAqrir3O8efpPwCq9qSciTa0ceH3KNobGAF6h3ugLR3OzRz6dTdLC2k5ptYuYeRyMEcigUCoCJEdOmnUKhzS/s7zWAe852Q4CM3EnRFf0+KjGk7z3uLnAEwGAXJNrl2ud0wwmzGU5OZJJBIuAdB80CLEYGu5/Za4hxnfcA0Hm68s1zuZRtDBYj9YpEjVznOtpA3YCctM6FYHXShdWwVYixZPIlpcP2SAIk66LMJhSQHt9k4xHa9q4iMwQ42M2I5JmSha5NMmoPcP9wDTQVR0Hvcr6IJGpWH6KR5B72//ACQpNxhs19N7Cej22/3NNv8AsArwFWblQTpnVENqocBbhAYayg6sEFVrRmhKmIBz8NO/iqo6tjRMC/T55Lf5p0WHi76JLXx7G5mPvglWL27oD99yRHTOxzhmPMKj+stGc+HyXFP2q46ql+NJ1VhXoDdsUgZ3xHera/4mofuJjkfiF5uMRz6KLq5I1SFegVvxhTaBuNJPO38pfV/F7yey0cwVxbqpHVSFZIV6lsfaYrUy4kS09rvuD4eitxmJGn3xXm+D2jUYIa+Ac+CaUse9wguJGvRSB/XxAIIEHh9YW61ANA3omNMuaBpCG7+QaWzGUExZM8Q7e7RFjZqBbVpRkLKsgJo+nbI87+CE/wCqCynhevyKxlDtcjmrnCAI49/JW022PFBE0+Ejor3O3GFxNgJP3xWmO0iIutY3D+0plhtOozEXBHMFQJ8ZjjUHagD9ug/5fuPkEmr48A6k9ZJOg5n5JltvZ4pURuuLnbw3iSBDYMmGxrAWbKwtKkN5wl9zMDszw5xF1oUYDZdWoN6q0sbwkbx58l0NFrQNxo3YgQfvNCVMe3INnqVB+0zwaoGzTu53HE596hjK7WMLzNsg3NxNmtbzJskb9oP4mO5BOxTt9pLjDLtGgcbb3hkkHTbOw5YC6p/ceZfwH7WA8Gi3MydUSXBc+zaz+RU6+0nWlsA+J+iQOX1gOZUKck5wgqGIabXHKPuUZTrcGlQX7wGfipyhX1j+w+IQ7XOmTI4NGX8oJB4ouDCYpvMUzox3+nyB/T4cEUHwEHUxE2c094kWVLyP0kjpPoVQxFRV1a8CfsoP2pA95p6yPMIetizmWk9CD8kGV8Rqc4nPySvH7UAB4nL6oDa+1N0xDtc26HRc9icVv3MyrmA3E4uTchCOxHAqimwk5d5RtOiOCqKWVBqVD2vBH08LOQHqVeMDyQKmVuIVjaneEw/pvLwUX4ANyugH3iVGSLhWNeGmHAgdyufSgBwII45iEA9J+ZTDC4iJGhyQrmxy4jiNT6eCKbQtIiED9uMBpMZNiRveM/fRdFgaBeQdM78slw2Frwb6ceS6Gl+ICGhrR1Py7lncU4x1S8CP4St9Uzl6q/D1N8Tx8lM0Dz8EE2MBOvWbfyimWA80Phq2n8IguUEmcSoYhjy0uHytr0Ui6LkwBnwUHEv94QzRp/VwLxw1DfHgg57FUnPLCAdwScjc/pPQZhR9lUOTXd9l0VWqBncnTMnuQ7qe8e1Yft+fHoqEjKLjw7jPoFezBk8fA/FNyeaqfWAzIjmihBs7iD4gLbsBTa0l1+U+S1U2kwZEnp9UuxO0XvcAAABrmSfoiCTQZRh7hvDMtntA8WfuH+3w4K3+r03gFjN9uhNh4ZpYaBNzc8T9VCDvSwhrtZ910aGNeYv1VDz81a7PA/NTZjWcdw87fRCsqtc0gWe0SWnMc+BHMWVGLp6qB2yvIkEEcRcLbqlkjo1PZkOF2kXHx6hMzWa4SDIQTc+M0O+ogquLJMAgAKt+KP7vBUMfbCEr2ntNrG5ieEoLHYgQZPiVym0MUDZpAGp1JTMEsbjjUO87wnIaLeAo7xkiwzQeHY5xhufl1TmngWNA33W4TA55LSCWUmzEj4o2nQAQTtm03DsPIOkFRw7qtMw7tDjqoHmFw6I/LiVrZrt5MqVC6ih24EERCor7MsugZRhTOHkKUef7V2ZISU03UzYkDUaL0DamEiAcpSbFbPnScvvyVo5N7iLNJEZA5jl0V1DGubadckRi8JumOM+CCqM3CMiOB+BWkGHEGZ6phg6ruSXYUtOR3Z00+iPb2Tu/UH5KDoNmYoiMo8An4qt/f6LlcG8W0PqnTK5jLyWdxRNBpN3eRMeeqsdimsEk8gMyTwA1KXnGumGgAH9RNuGWZPlzUN+866kxPdoAgZh4PaqZ/pbmBz/3O9NOJypXJ5Dz+iWe33T1zJzlU1caTYfJAxdUDbjPjN/FC1toAIBxccyoeyVBFTaLjkFUAXXcZWhZZ7WEFeKBaJAlW4KkLXEoWvihxsqmY4NzyQOsW0AcEswTA6obklTwwdiHblLP9RGTRz0RmL2P7NnZdLtTqTwkaILsQ5m6G5uHuke808Z4cRkVvD1AWlroDhnz5jl6JRScaY7TY5iT9VbumqASd0DIjP8AjkgLpmWkcJhC05ktBIPLUKNfFwN0DtDJo14EH9vPRX4XstLnHtH7gIE1em9roc+2c6+EIerUIE9rrlKeUcMHkvMxkI14qdXZFN3vAn/sR6K0cLi8SXE/X7lDU6UkcTkOK9B/oGHF/Yt794/FX0dl0QezSYOe6EqRzGEwu42BEnNBYylVn3SSTbULv24Nh/S3wC07ZlM/pjofmpVjnsN+G6ooh5IL890WgdR+ryVFOqSIdprx6hdONnObanUI6/RLcTsGtJIbvzq0z5ZpRrYpM8l1FBkBC7A2QQBIvwTbEsDBdTRGk4GwKMoUxC5rEUZJLHkHksw+1qtEj2zd5n7wLjrCDosdgRUYWnuPA6Lj/aFu+2oII48pXbYPFsqN3mOBCX7X2UyrM2OhGYRXn20DNSmSLH0KqxuCD2HL5InafYeGPNwN23EZdxUQ/MEZrTLn6FItJB0z68emSaUz2Qd3LOFKqxu7oXZCfu/ehMKX727E85MHlyKB1hazSBpwn7snlH3Rf1XPYTCB7srSJB0PVdVRZDQJyU1QNN1suqrrU55LWAa4+8Iva82ynlPBEPYLoBW0VvdhXEeCpcUGrKt9SFGpUhBV66C+rXQOIxSCxOKOQvwhbo4Nzruy4KiL8STYXR+xNh1MQ6XHdpzc69BzRuytk75AAhupXa4ei1rAGhu6B4qbpFeBZTpU9yk0NboNSRmXcTzKpqVpNxl4IivfkUtqk5DT7lQaxLGZbseYSjEYUg9kkdE1a3ez8lVVpEg5eMKhHTogSXuIfmHfDodQraTXVDfsxmNSOI5HimB3gAc+oVNZhd7sBwyOiAllgBYAWGWSlvlC4fFFxcN0BzfeBPHIji06FXgHgPFBZvHkptKpB5eamP8AiVASxym14Qs9VfSpzkUBNNsmye7KwGpSnA4UyJXVYQgROXp1RVlTCAiRY8fmuI/HeNfRZAYS/wBG/uHH4L0GEHtTZdOuzcqCRmCLOaeLTp6cVYjxLYH5rEvIY4wASXXgcB3rq9lYt7XGnW0gGcxORI1aeKfYTZdTCu3Ya5k2gQD4e67kq9u0t99Ooyk5pALKkgEFrs7jODB7lN0VVMH7EitSEM/W0ZdRwTOvUtOkSo4cH2Ia65iPggNou9nRDeAjw0UVwP4nqFzi9sWN+mSqc8EAzmPlZVbQfO83r3zf4+SooPzBNhY8ua2y3Ua5xaQYM31uFFrTLXcOHrCMps3Wu3uFuBJ1B1sqadMxkY0n7yQPNhjeJd0+nonoaEh2MC0bqcNqWyU1Q1A8wJyn7yVpNoOcZfJDUqRDQSRpxOZtyWVHoLCYQlWqtVao4oKtW4HwQTrVkurvnIrddjzyHmUVR2ZAANyfuFQHRoCZTvZ2Bc89oW+HwVeAwAa+4ngDcDmuv2dhRmcypujeDw26wQI7kUBbJGtp2Q2IMLKluMKXRfLx9EbXdJUAqipjdfJVYo3t3q59pieh0VDnyMoQUGSsE8LKTSrGAIBcRhSXNdkRrrBzaeLTGSnMRIjojGsnNUYmIyKCl9UEiFOgJIkqltPIgX5ovCM7SAllE93giaLNEa/BgtiZQL6e46QPD4hA+wNMECM/JMKQiyT7DrFzoP3x++a6AsB+BUVqnU3ebf8A1+noi5QLSQYP0VjH7mV2ajVvMcuSuIIqUwRBCXYzDR04pmHajJYRKoRexAC5T8WYoAEDM/YXZbXpmmwvA7Iz5czyXme3C97iWgnmpgS4ofq1GsWPVLXSSCQSdOqafkqjmkkFuuWSGLiwlwuYhpMQJzIvnpyWkUis+zGWnhYc4GiJwuFc0gukkmLk+HAKjBMl7Tna19TzTyhRcXQRAGuknPrZAbgqV5iEW145+KqNhYGRmUK+pf3SVlSultMwBeBpPgrDi3O0Pf105rKGzwI+54lEtwsffmtCkU5zlTDANPBEUsOTl9EUygG31UAlHDSZNuSMaBopin3K3D0ZN8kFuBoXnVdLgaNggdnYWSn1JkBZVTVMBJcbWTHaFUJLVEoKCVa1aZTVm4qKqiEeBeyNqBDlqIoY1WmmIUxSRFCjKCltOyDxIN9U4qUe5CVaCBZRtn98UywfvAju71lPD/fVFYfD9pvJA8pMBHMpfjsNBTzD0+yEDtCle9wooPZNTdcDkNV0Qq66E+a57DiDxXQU2S245ILHQQqg8t5j0WyN3mFJVG2O3btu03I4cS35ItrpuO4peJaZHgrabou3L9TefEc0Bua5/G/h6k27QQwSS0aZkmc45J6x4IkGVIOVHkH4h2kKftHsgb7Sym2cxkXkagepXJYRktAueXEHQ9y9K/HP4H9o52Jw8lxH/wClPOQB71MaG12a5i9jw2B2c5zrCxtPL4KoHwlEtfnYaGLn4cl1OHqCMr6KrDbLAO6ctUWMMG/dlNUJisTASarjDJgiOiPxzN6fBKalAzkO9MHTDD9FM4c6p03D8kO/DkZTPX1UoFp0REAQouYMtUd7E8FW/DmYLf54IBKNEk+qZYehJAVlHDWyuL/NNsDhouguwdCBkrcRUAClkg653lFL68kod1Ipi6gtflok+KIXspqxzUX7Hw8z9Fj6QN4RS99NQFFMxQ5Lf5bkgXMoI/B4e3VE0sLyTCjhohAnqUEK+inuIox/CHGGugXijyW6NI7yZsoKynRugLw47KH2g2yLpiFlVkqoSUmXTbDvtdUewgyr6LVFSdwOSpuDa48xy5ondVb23QRbVlaNjIzUYUd42nxQX06uo728eY5+qtbWByNkG4LQqGfu/wBVQcayQbV2UwuNRggn3gMnHjyd6pkXnRDucbqDmN3M+KoxDfBPsVhZvF/v7lCVsNcKjnX4aQeJKFNALpn4WyH/AC3LzSoeMowtvww71a3JWtM9OSihPy/erKeG45oxoVrWoBaeFEoxreCmxqk4IBajSTyWjQsigxWtagCbSC2MMTc3jIfeZRwYpQrAvfh1VVo2TM07qLqSQAMwysfRtpomDKS3Uo2KRAzKPBE06am2mrmM5K5gHqU1SKQR5pmcj1Wi2EgBbQUvYosuaP1DvIUDiKY/W3/IJBAMt3rVSmrRXYf1N8Qomq0mA4E8igGdTW6VNE7q21qQU7irfTRZaouCQB+zlV+x05lGPaCII++5UPqNB3dZsBnkpAO2huiG2A04arG05g5WV1WuAJNhOunPmgztaj+7yn0RVrqaoNO5WxtOkbh/kUk2z+KKdE2BcCBcXFuAUDXdlUvp6LhtrfjaqTFAP6i474Hol1T8S4qb1Jccmt9rHkQ0KxK9CdSsqTRSDZD8fUG8dxreZJ9SV0VNr47QE6wDCgLarmrFiKsCsYVixASFhWLEFGGcTmTl8Uc1aWK4jYW2fFYsQTbqpPFisWKjbcltyxYqMceyenwXMbRxL79t3iVixZ0cptLGVABFR/8Ak75oOjjKhMGo/wDyPzWLEF3tXcT4lO8GeysWIC2G3eFe1xnNYsUU82LUJsST1KcNaLLFi1iayFWQsWKgaubHoke0XFo7JiYmLLFizoSYqoYcZOXFcxjcU+/bd/kVixXFctW2hV9pHtakXtvu4HmqPz9Wf7r8/wB7vmsWKsq6mOq/6j/8nfNL6+IeSZe49SVixVG/ztUWFR8f8nfNaG0a3+rU/wA3fNYsQ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9700" name="AutoShape 4" descr="data:image/jpeg;base64,/9j/4AAQSkZJRgABAQAAAQABAAD/2wCEAAkGBxMTEhUTEhMWFhUXGRoaFxgYFxYYGRoaFxgXGhcYGhoYHSggGBolGxUXITEhJSkrLi4uFx8zODMtNygtLisBCgoKDQ0NFQ8PFSsZFRkrKy0rKy0rLTcrKy0rKys3NystLTcrNy0rLSstLS0tNy03LTc3NzctKzctLSstLTctLf/AABEIALIBGwMBIgACEQEDEQH/xAAbAAACAgMBAAAAAAAAAAAAAAAEBQIDAAEGB//EADwQAAEDAgMFBQYFAwQDAQAAAAEAAhEDIQQxQQUSUWFxIoGRobETMsHR4fAGFEJS8RUzklNicoJDssIj/8QAFwEBAQEBAAAAAAAAAAAAAAAAAAECA//EABYRAQEBAAAAAAAAAAAAAAAAAAARAf/aAAwDAQACEQMRAD8A8+2Ts8EucZ7BsRkZHBa2zQ3n9nNsBxiwnK/in2Gw5aXboHadJkkWIGWkysGBbu1WOcDLi4RYzAz5rnWoHwmDhhb+jdsSLmdbaIzCbKY3IGb8IjTrdH4GgDTFpgeH0Ru5y6Tr98FKpdU2cx3ac2+hnj6LQwIDA20ZutnxJnJNG0YkkR36aKZpTmM0AuEwbWmW6iM7fyiThGuPaaDGWalhadojK3BENp8jy4qCFOhw0H33rMJRneM6yJ9VfRq7wkd/XUHormt7NoKAbFUgYGmffPoiDRAiAtBlxw07kSKIudT1UAlLDjtSBM2iVD2cSI04eN+KNaLn+FB9MkaZ65eCAbCUBcgK3D4eS7UcEVSbujIdwspHz5IKW4ccPL0WquzGmCc+f3mj6dGIUHMdvC4jWUVFmz27m664jtRlzU6GAa3KwiwAA88yjqIspvZOiDnsRg2b5duyTYG/hwUamDtuxINok6cE59hByuqq1I6QgUYbAtBO62LROqzE7OYXEkC+fNMRSMxZW1MPqiEL8MMosqsZRiA1kzrIAA48+idOw+Z+Ch+XvkqEjsDOiW1tlAOJFxZdZUpXsECcOZNhNiT6BKEBwW77ze+JyQteneYtx+C684cnPPnqgcXswTlmUo5p2Ebnw81TVwnEGQND6J1itnuYJaRnrb+UHinubZ3ic1QvOFLWggX65oLEULmRPp3pvWJ3JEWKDx9Ayb5jLvvZVCDHggaZ8EE5hTHaTOyLa+gW6eHJAMaDTkqOtwzGlruzE6wVSawDnBzg2Gy1xIId+4QLtg2gpjSp2geV/U5LeJoHJoa0vMEw2eJM5n6rKhNl4k7pIBIItYgaXBzAm2spsyq8kAtb98CsDQGtYZdAzjPd1RVCoI92Zzz0y/hQVU2uJOUCAIvlnPlZSfhy4Eb0AmQOGUDnl5ooUxG7FjfO3koVzuNke8YDRxcch0zJ5AoB6VMuLgx5aAY3ont5kRqAIHei8LWuGPtUPg7mw/DRTwWF3Bujx4nU95lXVsM14hwkaaEHiDmDzQC4rsOLwJH/AJGjOB+scXDhqEU0BwBDpBEgiIvlCHFQ0zFUyD7tTKTweBk7mLHkgjiTT3hTs0mQCLNJu7d4N5FA1LLjkrmlc9Vx1aZ3u4AfFEf1lzP7jQRrAg9eBQOQVHfvwCi6o0mA5sxMSJjohRUHvOIDRlNu/n0UDEPm2Q48VY1A0a7XZEHyRIda5jmUUQKq210lc9isd7V9NtKXta8F5bkIiO0bQJnnonVN2qBiK8CyupGRKUmroi6VQAICiAh6xAU21lRWfdBlAScuKm9wy5KovAEqFN1kGy28BYGeSjTqGVNtS/JBp7RcAZqDsKGieKvbUDncgra8HogEbh9XeChWpXk9yPY2bofENkwgU1cMPeIS7HYQagLo6lOyGrUNURzWKwIDLDW6V46gMxfOCed4XTYwQ06z6JPXozF+7QrQ5XF0exfj5wp4WmNwfMJpi6AIJMw03tPhAul1PaLAI3X91N3xCqH+Ea/fABaGESZBJMDIX7Oh6Jm0AkGLjvjj0QjqTrwRpGczxRVNx1gHW6yq4NEz93RTGCL+N1SxrtAO8+gAV9Km8jNo6NJ9SgspAobCQ+o6pMtbLGHQu/8AI4dCN0dHK44X91R5BF7hgj/qB6oU45jGhtFoLWiAf092r+uXNAxrYhrAC8xNhYkk8gLoOptUH+34nPuacup8Ck7sa4kucb5XzicgBAHcoU96rZrZ4zp1SAqrir3O8efpPwCq9qSciTa0ceH3KNobGAF6h3ugLR3OzRz6dTdLC2k5ptYuYeRyMEcigUCoCJEdOmnUKhzS/s7zWAe852Q4CM3EnRFf0+KjGk7z3uLnAEwGAXJNrl2ud0wwmzGU5OZJJBIuAdB80CLEYGu5/Za4hxnfcA0Hm68s1zuZRtDBYj9YpEjVznOtpA3YCctM6FYHXShdWwVYixZPIlpcP2SAIk66LMJhSQHt9k4xHa9q4iMwQ42M2I5JmSha5NMmoPcP9wDTQVR0Hvcr6IJGpWH6KR5B72//ACQpNxhs19N7Cej22/3NNv8AsArwFWblQTpnVENqocBbhAYayg6sEFVrRmhKmIBz8NO/iqo6tjRMC/T55Lf5p0WHi76JLXx7G5mPvglWL27oD99yRHTOxzhmPMKj+stGc+HyXFP2q46ql+NJ1VhXoDdsUgZ3xHera/4mofuJjkfiF5uMRz6KLq5I1SFegVvxhTaBuNJPO38pfV/F7yey0cwVxbqpHVSFZIV6lsfaYrUy4kS09rvuD4eitxmJGn3xXm+D2jUYIa+Ac+CaUse9wguJGvRSB/XxAIIEHh9YW61ANA3omNMuaBpCG7+QaWzGUExZM8Q7e7RFjZqBbVpRkLKsgJo+nbI87+CE/wCqCynhevyKxlDtcjmrnCAI49/JW022PFBE0+Ejor3O3GFxNgJP3xWmO0iIutY3D+0plhtOozEXBHMFQJ8ZjjUHagD9ug/5fuPkEmr48A6k9ZJOg5n5JltvZ4pURuuLnbw3iSBDYMmGxrAWbKwtKkN5wl9zMDszw5xF1oUYDZdWoN6q0sbwkbx58l0NFrQNxo3YgQfvNCVMe3INnqVB+0zwaoGzTu53HE596hjK7WMLzNsg3NxNmtbzJskb9oP4mO5BOxTt9pLjDLtGgcbb3hkkHTbOw5YC6p/ceZfwH7WA8Gi3MydUSXBc+zaz+RU6+0nWlsA+J+iQOX1gOZUKck5wgqGIabXHKPuUZTrcGlQX7wGfipyhX1j+w+IQ7XOmTI4NGX8oJB4ouDCYpvMUzox3+nyB/T4cEUHwEHUxE2c094kWVLyP0kjpPoVQxFRV1a8CfsoP2pA95p6yPMIetizmWk9CD8kGV8Rqc4nPySvH7UAB4nL6oDa+1N0xDtc26HRc9icVv3MyrmA3E4uTchCOxHAqimwk5d5RtOiOCqKWVBqVD2vBH08LOQHqVeMDyQKmVuIVjaneEw/pvLwUX4ANyugH3iVGSLhWNeGmHAgdyufSgBwII45iEA9J+ZTDC4iJGhyQrmxy4jiNT6eCKbQtIiED9uMBpMZNiRveM/fRdFgaBeQdM78slw2Frwb6ceS6Gl+ICGhrR1Py7lncU4x1S8CP4St9Uzl6q/D1N8Tx8lM0Dz8EE2MBOvWbfyimWA80Phq2n8IguUEmcSoYhjy0uHytr0Ui6LkwBnwUHEv94QzRp/VwLxw1DfHgg57FUnPLCAdwScjc/pPQZhR9lUOTXd9l0VWqBncnTMnuQ7qe8e1Yft+fHoqEjKLjw7jPoFezBk8fA/FNyeaqfWAzIjmihBs7iD4gLbsBTa0l1+U+S1U2kwZEnp9UuxO0XvcAAABrmSfoiCTQZRh7hvDMtntA8WfuH+3w4K3+r03gFjN9uhNh4ZpYaBNzc8T9VCDvSwhrtZ910aGNeYv1VDz81a7PA/NTZjWcdw87fRCsqtc0gWe0SWnMc+BHMWVGLp6qB2yvIkEEcRcLbqlkjo1PZkOF2kXHx6hMzWa4SDIQTc+M0O+ogquLJMAgAKt+KP7vBUMfbCEr2ntNrG5ieEoLHYgQZPiVym0MUDZpAGp1JTMEsbjjUO87wnIaLeAo7xkiwzQeHY5xhufl1TmngWNA33W4TA55LSCWUmzEj4o2nQAQTtm03DsPIOkFRw7qtMw7tDjqoHmFw6I/LiVrZrt5MqVC6ih24EERCor7MsugZRhTOHkKUef7V2ZISU03UzYkDUaL0DamEiAcpSbFbPnScvvyVo5N7iLNJEZA5jl0V1DGubadckRi8JumOM+CCqM3CMiOB+BWkGHEGZ6phg6ruSXYUtOR3Z00+iPb2Tu/UH5KDoNmYoiMo8An4qt/f6LlcG8W0PqnTK5jLyWdxRNBpN3eRMeeqsdimsEk8gMyTwA1KXnGumGgAH9RNuGWZPlzUN+866kxPdoAgZh4PaqZ/pbmBz/3O9NOJypXJ5Dz+iWe33T1zJzlU1caTYfJAxdUDbjPjN/FC1toAIBxccyoeyVBFTaLjkFUAXXcZWhZZ7WEFeKBaJAlW4KkLXEoWvihxsqmY4NzyQOsW0AcEswTA6obklTwwdiHblLP9RGTRz0RmL2P7NnZdLtTqTwkaILsQ5m6G5uHuke808Z4cRkVvD1AWlroDhnz5jl6JRScaY7TY5iT9VbumqASd0DIjP8AjkgLpmWkcJhC05ktBIPLUKNfFwN0DtDJo14EH9vPRX4XstLnHtH7gIE1em9roc+2c6+EIerUIE9rrlKeUcMHkvMxkI14qdXZFN3vAn/sR6K0cLi8SXE/X7lDU6UkcTkOK9B/oGHF/Yt794/FX0dl0QezSYOe6EqRzGEwu42BEnNBYylVn3SSTbULv24Nh/S3wC07ZlM/pjofmpVjnsN+G6ooh5IL890WgdR+ryVFOqSIdprx6hdONnObanUI6/RLcTsGtJIbvzq0z5ZpRrYpM8l1FBkBC7A2QQBIvwTbEsDBdTRGk4GwKMoUxC5rEUZJLHkHksw+1qtEj2zd5n7wLjrCDosdgRUYWnuPA6Lj/aFu+2oII48pXbYPFsqN3mOBCX7X2UyrM2OhGYRXn20DNSmSLH0KqxuCD2HL5InafYeGPNwN23EZdxUQ/MEZrTLn6FItJB0z68emSaUz2Qd3LOFKqxu7oXZCfu/ehMKX727E85MHlyKB1hazSBpwn7snlH3Rf1XPYTCB7srSJB0PVdVRZDQJyU1QNN1suqrrU55LWAa4+8Iva82ynlPBEPYLoBW0VvdhXEeCpcUGrKt9SFGpUhBV66C+rXQOIxSCxOKOQvwhbo4Nzruy4KiL8STYXR+xNh1MQ6XHdpzc69BzRuytk75AAhupXa4ei1rAGhu6B4qbpFeBZTpU9yk0NboNSRmXcTzKpqVpNxl4IivfkUtqk5DT7lQaxLGZbseYSjEYUg9kkdE1a3ez8lVVpEg5eMKhHTogSXuIfmHfDodQraTXVDfsxmNSOI5HimB3gAc+oVNZhd7sBwyOiAllgBYAWGWSlvlC4fFFxcN0BzfeBPHIji06FXgHgPFBZvHkptKpB5eamP8AiVASxym14Qs9VfSpzkUBNNsmye7KwGpSnA4UyJXVYQgROXp1RVlTCAiRY8fmuI/HeNfRZAYS/wBG/uHH4L0GEHtTZdOuzcqCRmCLOaeLTp6cVYjxLYH5rEvIY4wASXXgcB3rq9lYt7XGnW0gGcxORI1aeKfYTZdTCu3Ya5k2gQD4e67kq9u0t99Ooyk5pALKkgEFrs7jODB7lN0VVMH7EitSEM/W0ZdRwTOvUtOkSo4cH2Ia65iPggNou9nRDeAjw0UVwP4nqFzi9sWN+mSqc8EAzmPlZVbQfO83r3zf4+SooPzBNhY8ua2y3Ua5xaQYM31uFFrTLXcOHrCMps3Wu3uFuBJ1B1sqadMxkY0n7yQPNhjeJd0+nonoaEh2MC0bqcNqWyU1Q1A8wJyn7yVpNoOcZfJDUqRDQSRpxOZtyWVHoLCYQlWqtVao4oKtW4HwQTrVkurvnIrddjzyHmUVR2ZAANyfuFQHRoCZTvZ2Bc89oW+HwVeAwAa+4ngDcDmuv2dhRmcypujeDw26wQI7kUBbJGtp2Q2IMLKluMKXRfLx9EbXdJUAqipjdfJVYo3t3q59pieh0VDnyMoQUGSsE8LKTSrGAIBcRhSXNdkRrrBzaeLTGSnMRIjojGsnNUYmIyKCl9UEiFOgJIkqltPIgX5ovCM7SAllE93giaLNEa/BgtiZQL6e46QPD4hA+wNMECM/JMKQiyT7DrFzoP3x++a6AsB+BUVqnU3ebf8A1+noi5QLSQYP0VjH7mV2ajVvMcuSuIIqUwRBCXYzDR04pmHajJYRKoRexAC5T8WYoAEDM/YXZbXpmmwvA7Iz5czyXme3C97iWgnmpgS4ofq1GsWPVLXSSCQSdOqafkqjmkkFuuWSGLiwlwuYhpMQJzIvnpyWkUis+zGWnhYc4GiJwuFc0gukkmLk+HAKjBMl7Tna19TzTyhRcXQRAGuknPrZAbgqV5iEW145+KqNhYGRmUK+pf3SVlSultMwBeBpPgrDi3O0Pf105rKGzwI+54lEtwsffmtCkU5zlTDANPBEUsOTl9EUygG31UAlHDSZNuSMaBopin3K3D0ZN8kFuBoXnVdLgaNggdnYWSn1JkBZVTVMBJcbWTHaFUJLVEoKCVa1aZTVm4qKqiEeBeyNqBDlqIoY1WmmIUxSRFCjKCltOyDxIN9U4qUe5CVaCBZRtn98UywfvAju71lPD/fVFYfD9pvJA8pMBHMpfjsNBTzD0+yEDtCle9wooPZNTdcDkNV0Qq66E+a57DiDxXQU2S245ILHQQqg8t5j0WyN3mFJVG2O3btu03I4cS35ItrpuO4peJaZHgrabou3L9TefEc0Bua5/G/h6k27QQwSS0aZkmc45J6x4IkGVIOVHkH4h2kKftHsgb7Sym2cxkXkagepXJYRktAueXEHQ9y9K/HP4H9o52Jw8lxH/wClPOQB71MaG12a5i9jw2B2c5zrCxtPL4KoHwlEtfnYaGLn4cl1OHqCMr6KrDbLAO6ctUWMMG/dlNUJisTASarjDJgiOiPxzN6fBKalAzkO9MHTDD9FM4c6p03D8kO/DkZTPX1UoFp0REAQouYMtUd7E8FW/DmYLf54IBKNEk+qZYehJAVlHDWyuL/NNsDhouguwdCBkrcRUAClkg653lFL68kod1Ipi6gtflok+KIXspqxzUX7Hw8z9Fj6QN4RS99NQFFMxQ5Lf5bkgXMoI/B4e3VE0sLyTCjhohAnqUEK+inuIox/CHGGugXijyW6NI7yZsoKynRugLw47KH2g2yLpiFlVkqoSUmXTbDvtdUewgyr6LVFSdwOSpuDa48xy5ondVb23QRbVlaNjIzUYUd42nxQX06uo728eY5+qtbWByNkG4LQqGfu/wBVQcayQbV2UwuNRggn3gMnHjyd6pkXnRDucbqDmN3M+KoxDfBPsVhZvF/v7lCVsNcKjnX4aQeJKFNALpn4WyH/AC3LzSoeMowtvww71a3JWtM9OSihPy/erKeG45oxoVrWoBaeFEoxreCmxqk4IBajSTyWjQsigxWtagCbSC2MMTc3jIfeZRwYpQrAvfh1VVo2TM07qLqSQAMwysfRtpomDKS3Uo2KRAzKPBE06am2mrmM5K5gHqU1SKQR5pmcj1Wi2EgBbQUvYosuaP1DvIUDiKY/W3/IJBAMt3rVSmrRXYf1N8Qomq0mA4E8igGdTW6VNE7q21qQU7irfTRZaouCQB+zlV+x05lGPaCII++5UPqNB3dZsBnkpAO2huiG2A04arG05g5WV1WuAJNhOunPmgztaj+7yn0RVrqaoNO5WxtOkbh/kUk2z+KKdE2BcCBcXFuAUDXdlUvp6LhtrfjaqTFAP6i474Hol1T8S4qb1Jccmt9rHkQ0KxK9CdSsqTRSDZD8fUG8dxreZJ9SV0VNr47QE6wDCgLarmrFiKsCsYVixASFhWLEFGGcTmTl8Uc1aWK4jYW2fFYsQTbqpPFisWKjbcltyxYqMceyenwXMbRxL79t3iVixZ0cptLGVABFR/8Ak75oOjjKhMGo/wDyPzWLEF3tXcT4lO8GeysWIC2G3eFe1xnNYsUU82LUJsST1KcNaLLFi1iayFWQsWKgaubHoke0XFo7JiYmLLFizoSYqoYcZOXFcxjcU+/bd/kVixXFctW2hV9pHtakXtvu4HmqPz9Wf7r8/wB7vmsWKsq6mOq/6j/8nfNL6+IeSZe49SVixVG/ztUWFR8f8nfNaG0a3+rU/wA3fNYsQ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4" name="13 Rectángulo"/>
          <p:cNvSpPr/>
          <p:nvPr/>
        </p:nvSpPr>
        <p:spPr>
          <a:xfrm>
            <a:off x="500034" y="1262139"/>
            <a:ext cx="3246630" cy="452431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s-ES" b="1" dirty="0" smtClean="0"/>
              <a:t>Hepatitis B</a:t>
            </a:r>
          </a:p>
          <a:p>
            <a:endParaRPr lang="es-ES" b="1" dirty="0" smtClean="0"/>
          </a:p>
          <a:p>
            <a:r>
              <a:rPr lang="es-ES" dirty="0" smtClean="0"/>
              <a:t> La hepatitis viral aguda se define como una infección sistémica en la que las necrosis e inflamación </a:t>
            </a:r>
            <a:r>
              <a:rPr lang="es-ES" dirty="0" err="1" smtClean="0"/>
              <a:t>hepatocelular</a:t>
            </a:r>
            <a:r>
              <a:rPr lang="es-ES" dirty="0" smtClean="0"/>
              <a:t> llevan a la constelación características de cambios clínicos, bioquímicos, </a:t>
            </a:r>
            <a:r>
              <a:rPr lang="es-ES" dirty="0" err="1" smtClean="0"/>
              <a:t>inmunoserológicos</a:t>
            </a:r>
            <a:r>
              <a:rPr lang="es-ES" dirty="0" smtClean="0"/>
              <a:t> y morfológicos, producida por numerosos agentes etológicos entre los que se encuentran el virus de la hepatitis B. </a:t>
            </a:r>
            <a:endParaRPr lang="es-ES" dirty="0"/>
          </a:p>
        </p:txBody>
      </p:sp>
      <p:sp>
        <p:nvSpPr>
          <p:cNvPr id="8" name="7 Rectángulo"/>
          <p:cNvSpPr/>
          <p:nvPr/>
        </p:nvSpPr>
        <p:spPr>
          <a:xfrm>
            <a:off x="6804248" y="611396"/>
            <a:ext cx="1785950" cy="369332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s-VE" b="1" dirty="0" smtClean="0"/>
              <a:t>ITS</a:t>
            </a:r>
            <a:endParaRPr lang="es-ES" b="1" dirty="0"/>
          </a:p>
        </p:txBody>
      </p:sp>
      <p:pic>
        <p:nvPicPr>
          <p:cNvPr id="7170" name="Picture 2" descr="Resultado de imagen para hepatitis 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9058" y="1857364"/>
            <a:ext cx="4695825" cy="3190876"/>
          </a:xfrm>
          <a:prstGeom prst="rect">
            <a:avLst/>
          </a:prstGeom>
          <a:noFill/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AutoShape 2" descr="data:image/jpeg;base64,/9j/4AAQSkZJRgABAQAAAQABAAD/2wCEAAkGBxMTEhUTEhMWFhUXGRoaFxgYFxYYGRoaFxgXGhcYGhoYHSggGBolGxUXITEhJSkrLi4uFx8zODMtNygtLisBCgoKDQ0NFQ8PFSsZFRkrKy0rKy0rLTcrKy0rKys3NystLTcrNy0rLSstLS0tNy03LTc3NzctKzctLSstLTctLf/AABEIALIBGwMBIgACEQEDEQH/xAAbAAACAgMBAAAAAAAAAAAAAAAEBQIDAAEGB//EADwQAAEDAgMFBQYFAwQDAQAAAAEAAhEDIQQxQQUSUWFxIoGRobETMsHR4fAGFEJS8RUzklNicoJDssIj/8QAFwEBAQEBAAAAAAAAAAAAAAAAAAECA//EABYRAQEBAAAAAAAAAAAAAAAAAAARAf/aAAwDAQACEQMRAD8A8+2Ts8EucZ7BsRkZHBa2zQ3n9nNsBxiwnK/in2Gw5aXboHadJkkWIGWkysGBbu1WOcDLi4RYzAz5rnWoHwmDhhb+jdsSLmdbaIzCbKY3IGb8IjTrdH4GgDTFpgeH0Ru5y6Tr98FKpdU2cx3ac2+hnj6LQwIDA20ZutnxJnJNG0YkkR36aKZpTmM0AuEwbWmW6iM7fyiThGuPaaDGWalhadojK3BENp8jy4qCFOhw0H33rMJRneM6yJ9VfRq7wkd/XUHormt7NoKAbFUgYGmffPoiDRAiAtBlxw07kSKIudT1UAlLDjtSBM2iVD2cSI04eN+KNaLn+FB9MkaZ65eCAbCUBcgK3D4eS7UcEVSbujIdwspHz5IKW4ccPL0WquzGmCc+f3mj6dGIUHMdvC4jWUVFmz27m664jtRlzU6GAa3KwiwAA88yjqIspvZOiDnsRg2b5duyTYG/hwUamDtuxINok6cE59hByuqq1I6QgUYbAtBO62LROqzE7OYXEkC+fNMRSMxZW1MPqiEL8MMosqsZRiA1kzrIAA48+idOw+Z+Ch+XvkqEjsDOiW1tlAOJFxZdZUpXsECcOZNhNiT6BKEBwW77ze+JyQteneYtx+C684cnPPnqgcXswTlmUo5p2Ebnw81TVwnEGQND6J1itnuYJaRnrb+UHinubZ3ic1QvOFLWggX65oLEULmRPp3pvWJ3JEWKDx9Ayb5jLvvZVCDHggaZ8EE5hTHaTOyLa+gW6eHJAMaDTkqOtwzGlruzE6wVSawDnBzg2Gy1xIId+4QLtg2gpjSp2geV/U5LeJoHJoa0vMEw2eJM5n6rKhNl4k7pIBIItYgaXBzAm2spsyq8kAtb98CsDQGtYZdAzjPd1RVCoI92Zzz0y/hQVU2uJOUCAIvlnPlZSfhy4Eb0AmQOGUDnl5ooUxG7FjfO3koVzuNke8YDRxcch0zJ5AoB6VMuLgx5aAY3ont5kRqAIHei8LWuGPtUPg7mw/DRTwWF3Bujx4nU95lXVsM14hwkaaEHiDmDzQC4rsOLwJH/AJGjOB+scXDhqEU0BwBDpBEgiIvlCHFQ0zFUyD7tTKTweBk7mLHkgjiTT3hTs0mQCLNJu7d4N5FA1LLjkrmlc9Vx1aZ3u4AfFEf1lzP7jQRrAg9eBQOQVHfvwCi6o0mA5sxMSJjohRUHvOIDRlNu/n0UDEPm2Q48VY1A0a7XZEHyRIda5jmUUQKq210lc9isd7V9NtKXta8F5bkIiO0bQJnnonVN2qBiK8CyupGRKUmroi6VQAICiAh6xAU21lRWfdBlAScuKm9wy5KovAEqFN1kGy28BYGeSjTqGVNtS/JBp7RcAZqDsKGieKvbUDncgra8HogEbh9XeChWpXk9yPY2bofENkwgU1cMPeIS7HYQagLo6lOyGrUNURzWKwIDLDW6V46gMxfOCed4XTYwQ06z6JPXozF+7QrQ5XF0exfj5wp4WmNwfMJpi6AIJMw03tPhAul1PaLAI3X91N3xCqH+Ea/fABaGESZBJMDIX7Oh6Jm0AkGLjvjj0QjqTrwRpGczxRVNx1gHW6yq4NEz93RTGCL+N1SxrtAO8+gAV9Km8jNo6NJ9SgspAobCQ+o6pMtbLGHQu/8AI4dCN0dHK44X91R5BF7hgj/qB6oU45jGhtFoLWiAf092r+uXNAxrYhrAC8xNhYkk8gLoOptUH+34nPuacup8Ck7sa4kucb5XzicgBAHcoU96rZrZ4zp1SAqrir3O8efpPwCq9qSciTa0ceH3KNobGAF6h3ugLR3OzRz6dTdLC2k5ptYuYeRyMEcigUCoCJEdOmnUKhzS/s7zWAe852Q4CM3EnRFf0+KjGk7z3uLnAEwGAXJNrl2ud0wwmzGU5OZJJBIuAdB80CLEYGu5/Za4hxnfcA0Hm68s1zuZRtDBYj9YpEjVznOtpA3YCctM6FYHXShdWwVYixZPIlpcP2SAIk66LMJhSQHt9k4xHa9q4iMwQ42M2I5JmSha5NMmoPcP9wDTQVR0Hvcr6IJGpWH6KR5B72//ACQpNxhs19N7Cej22/3NNv8AsArwFWblQTpnVENqocBbhAYayg6sEFVrRmhKmIBz8NO/iqo6tjRMC/T55Lf5p0WHi76JLXx7G5mPvglWL27oD99yRHTOxzhmPMKj+stGc+HyXFP2q46ql+NJ1VhXoDdsUgZ3xHera/4mofuJjkfiF5uMRz6KLq5I1SFegVvxhTaBuNJPO38pfV/F7yey0cwVxbqpHVSFZIV6lsfaYrUy4kS09rvuD4eitxmJGn3xXm+D2jUYIa+Ac+CaUse9wguJGvRSB/XxAIIEHh9YW61ANA3omNMuaBpCG7+QaWzGUExZM8Q7e7RFjZqBbVpRkLKsgJo+nbI87+CE/wCqCynhevyKxlDtcjmrnCAI49/JW022PFBE0+Ejor3O3GFxNgJP3xWmO0iIutY3D+0plhtOozEXBHMFQJ8ZjjUHagD9ug/5fuPkEmr48A6k9ZJOg5n5JltvZ4pURuuLnbw3iSBDYMmGxrAWbKwtKkN5wl9zMDszw5xF1oUYDZdWoN6q0sbwkbx58l0NFrQNxo3YgQfvNCVMe3INnqVB+0zwaoGzTu53HE596hjK7WMLzNsg3NxNmtbzJskb9oP4mO5BOxTt9pLjDLtGgcbb3hkkHTbOw5YC6p/ceZfwH7WA8Gi3MydUSXBc+zaz+RU6+0nWlsA+J+iQOX1gOZUKck5wgqGIabXHKPuUZTrcGlQX7wGfipyhX1j+w+IQ7XOmTI4NGX8oJB4ouDCYpvMUzox3+nyB/T4cEUHwEHUxE2c094kWVLyP0kjpPoVQxFRV1a8CfsoP2pA95p6yPMIetizmWk9CD8kGV8Rqc4nPySvH7UAB4nL6oDa+1N0xDtc26HRc9icVv3MyrmA3E4uTchCOxHAqimwk5d5RtOiOCqKWVBqVD2vBH08LOQHqVeMDyQKmVuIVjaneEw/pvLwUX4ANyugH3iVGSLhWNeGmHAgdyufSgBwII45iEA9J+ZTDC4iJGhyQrmxy4jiNT6eCKbQtIiED9uMBpMZNiRveM/fRdFgaBeQdM78slw2Frwb6ceS6Gl+ICGhrR1Py7lncU4x1S8CP4St9Uzl6q/D1N8Tx8lM0Dz8EE2MBOvWbfyimWA80Phq2n8IguUEmcSoYhjy0uHytr0Ui6LkwBnwUHEv94QzRp/VwLxw1DfHgg57FUnPLCAdwScjc/pPQZhR9lUOTXd9l0VWqBncnTMnuQ7qe8e1Yft+fHoqEjKLjw7jPoFezBk8fA/FNyeaqfWAzIjmihBs7iD4gLbsBTa0l1+U+S1U2kwZEnp9UuxO0XvcAAABrmSfoiCTQZRh7hvDMtntA8WfuH+3w4K3+r03gFjN9uhNh4ZpYaBNzc8T9VCDvSwhrtZ910aGNeYv1VDz81a7PA/NTZjWcdw87fRCsqtc0gWe0SWnMc+BHMWVGLp6qB2yvIkEEcRcLbqlkjo1PZkOF2kXHx6hMzWa4SDIQTc+M0O+ogquLJMAgAKt+KP7vBUMfbCEr2ntNrG5ieEoLHYgQZPiVym0MUDZpAGp1JTMEsbjjUO87wnIaLeAo7xkiwzQeHY5xhufl1TmngWNA33W4TA55LSCWUmzEj4o2nQAQTtm03DsPIOkFRw7qtMw7tDjqoHmFw6I/LiVrZrt5MqVC6ih24EERCor7MsugZRhTOHkKUef7V2ZISU03UzYkDUaL0DamEiAcpSbFbPnScvvyVo5N7iLNJEZA5jl0V1DGubadckRi8JumOM+CCqM3CMiOB+BWkGHEGZ6phg6ruSXYUtOR3Z00+iPb2Tu/UH5KDoNmYoiMo8An4qt/f6LlcG8W0PqnTK5jLyWdxRNBpN3eRMeeqsdimsEk8gMyTwA1KXnGumGgAH9RNuGWZPlzUN+866kxPdoAgZh4PaqZ/pbmBz/3O9NOJypXJ5Dz+iWe33T1zJzlU1caTYfJAxdUDbjPjN/FC1toAIBxccyoeyVBFTaLjkFUAXXcZWhZZ7WEFeKBaJAlW4KkLXEoWvihxsqmY4NzyQOsW0AcEswTA6obklTwwdiHblLP9RGTRz0RmL2P7NnZdLtTqTwkaILsQ5m6G5uHuke808Z4cRkVvD1AWlroDhnz5jl6JRScaY7TY5iT9VbumqASd0DIjP8AjkgLpmWkcJhC05ktBIPLUKNfFwN0DtDJo14EH9vPRX4XstLnHtH7gIE1em9roc+2c6+EIerUIE9rrlKeUcMHkvMxkI14qdXZFN3vAn/sR6K0cLi8SXE/X7lDU6UkcTkOK9B/oGHF/Yt794/FX0dl0QezSYOe6EqRzGEwu42BEnNBYylVn3SSTbULv24Nh/S3wC07ZlM/pjofmpVjnsN+G6ooh5IL890WgdR+ryVFOqSIdprx6hdONnObanUI6/RLcTsGtJIbvzq0z5ZpRrYpM8l1FBkBC7A2QQBIvwTbEsDBdTRGk4GwKMoUxC5rEUZJLHkHksw+1qtEj2zd5n7wLjrCDosdgRUYWnuPA6Lj/aFu+2oII48pXbYPFsqN3mOBCX7X2UyrM2OhGYRXn20DNSmSLH0KqxuCD2HL5InafYeGPNwN23EZdxUQ/MEZrTLn6FItJB0z68emSaUz2Qd3LOFKqxu7oXZCfu/ehMKX727E85MHlyKB1hazSBpwn7snlH3Rf1XPYTCB7srSJB0PVdVRZDQJyU1QNN1suqrrU55LWAa4+8Iva82ynlPBEPYLoBW0VvdhXEeCpcUGrKt9SFGpUhBV66C+rXQOIxSCxOKOQvwhbo4Nzruy4KiL8STYXR+xNh1MQ6XHdpzc69BzRuytk75AAhupXa4ei1rAGhu6B4qbpFeBZTpU9yk0NboNSRmXcTzKpqVpNxl4IivfkUtqk5DT7lQaxLGZbseYSjEYUg9kkdE1a3ez8lVVpEg5eMKhHTogSXuIfmHfDodQraTXVDfsxmNSOI5HimB3gAc+oVNZhd7sBwyOiAllgBYAWGWSlvlC4fFFxcN0BzfeBPHIji06FXgHgPFBZvHkptKpB5eamP8AiVASxym14Qs9VfSpzkUBNNsmye7KwGpSnA4UyJXVYQgROXp1RVlTCAiRY8fmuI/HeNfRZAYS/wBG/uHH4L0GEHtTZdOuzcqCRmCLOaeLTp6cVYjxLYH5rEvIY4wASXXgcB3rq9lYt7XGnW0gGcxORI1aeKfYTZdTCu3Ya5k2gQD4e67kq9u0t99Ooyk5pALKkgEFrs7jODB7lN0VVMH7EitSEM/W0ZdRwTOvUtOkSo4cH2Ia65iPggNou9nRDeAjw0UVwP4nqFzi9sWN+mSqc8EAzmPlZVbQfO83r3zf4+SooPzBNhY8ua2y3Ua5xaQYM31uFFrTLXcOHrCMps3Wu3uFuBJ1B1sqadMxkY0n7yQPNhjeJd0+nonoaEh2MC0bqcNqWyU1Q1A8wJyn7yVpNoOcZfJDUqRDQSRpxOZtyWVHoLCYQlWqtVao4oKtW4HwQTrVkurvnIrddjzyHmUVR2ZAANyfuFQHRoCZTvZ2Bc89oW+HwVeAwAa+4ngDcDmuv2dhRmcypujeDw26wQI7kUBbJGtp2Q2IMLKluMKXRfLx9EbXdJUAqipjdfJVYo3t3q59pieh0VDnyMoQUGSsE8LKTSrGAIBcRhSXNdkRrrBzaeLTGSnMRIjojGsnNUYmIyKCl9UEiFOgJIkqltPIgX5ovCM7SAllE93giaLNEa/BgtiZQL6e46QPD4hA+wNMECM/JMKQiyT7DrFzoP3x++a6AsB+BUVqnU3ebf8A1+noi5QLSQYP0VjH7mV2ajVvMcuSuIIqUwRBCXYzDR04pmHajJYRKoRexAC5T8WYoAEDM/YXZbXpmmwvA7Iz5czyXme3C97iWgnmpgS4ofq1GsWPVLXSSCQSdOqafkqjmkkFuuWSGLiwlwuYhpMQJzIvnpyWkUis+zGWnhYc4GiJwuFc0gukkmLk+HAKjBMl7Tna19TzTyhRcXQRAGuknPrZAbgqV5iEW145+KqNhYGRmUK+pf3SVlSultMwBeBpPgrDi3O0Pf105rKGzwI+54lEtwsffmtCkU5zlTDANPBEUsOTl9EUygG31UAlHDSZNuSMaBopin3K3D0ZN8kFuBoXnVdLgaNggdnYWSn1JkBZVTVMBJcbWTHaFUJLVEoKCVa1aZTVm4qKqiEeBeyNqBDlqIoY1WmmIUxSRFCjKCltOyDxIN9U4qUe5CVaCBZRtn98UywfvAju71lPD/fVFYfD9pvJA8pMBHMpfjsNBTzD0+yEDtCle9wooPZNTdcDkNV0Qq66E+a57DiDxXQU2S245ILHQQqg8t5j0WyN3mFJVG2O3btu03I4cS35ItrpuO4peJaZHgrabou3L9TefEc0Bua5/G/h6k27QQwSS0aZkmc45J6x4IkGVIOVHkH4h2kKftHsgb7Sym2cxkXkagepXJYRktAueXEHQ9y9K/HP4H9o52Jw8lxH/wClPOQB71MaG12a5i9jw2B2c5zrCxtPL4KoHwlEtfnYaGLn4cl1OHqCMr6KrDbLAO6ctUWMMG/dlNUJisTASarjDJgiOiPxzN6fBKalAzkO9MHTDD9FM4c6p03D8kO/DkZTPX1UoFp0REAQouYMtUd7E8FW/DmYLf54IBKNEk+qZYehJAVlHDWyuL/NNsDhouguwdCBkrcRUAClkg653lFL68kod1Ipi6gtflok+KIXspqxzUX7Hw8z9Fj6QN4RS99NQFFMxQ5Lf5bkgXMoI/B4e3VE0sLyTCjhohAnqUEK+inuIox/CHGGugXijyW6NI7yZsoKynRugLw47KH2g2yLpiFlVkqoSUmXTbDvtdUewgyr6LVFSdwOSpuDa48xy5ondVb23QRbVlaNjIzUYUd42nxQX06uo728eY5+qtbWByNkG4LQqGfu/wBVQcayQbV2UwuNRggn3gMnHjyd6pkXnRDucbqDmN3M+KoxDfBPsVhZvF/v7lCVsNcKjnX4aQeJKFNALpn4WyH/AC3LzSoeMowtvww71a3JWtM9OSihPy/erKeG45oxoVrWoBaeFEoxreCmxqk4IBajSTyWjQsigxWtagCbSC2MMTc3jIfeZRwYpQrAvfh1VVo2TM07qLqSQAMwysfRtpomDKS3Uo2KRAzKPBE06am2mrmM5K5gHqU1SKQR5pmcj1Wi2EgBbQUvYosuaP1DvIUDiKY/W3/IJBAMt3rVSmrRXYf1N8Qomq0mA4E8igGdTW6VNE7q21qQU7irfTRZaouCQB+zlV+x05lGPaCII++5UPqNB3dZsBnkpAO2huiG2A04arG05g5WV1WuAJNhOunPmgztaj+7yn0RVrqaoNO5WxtOkbh/kUk2z+KKdE2BcCBcXFuAUDXdlUvp6LhtrfjaqTFAP6i474Hol1T8S4qb1Jccmt9rHkQ0KxK9CdSsqTRSDZD8fUG8dxreZJ9SV0VNr47QE6wDCgLarmrFiKsCsYVixASFhWLEFGGcTmTl8Uc1aWK4jYW2fFYsQTbqpPFisWKjbcltyxYqMceyenwXMbRxL79t3iVixZ0cptLGVABFR/8Ak75oOjjKhMGo/wDyPzWLEF3tXcT4lO8GeysWIC2G3eFe1xnNYsUU82LUJsST1KcNaLLFi1iayFWQsWKgaubHoke0XFo7JiYmLLFizoSYqoYcZOXFcxjcU+/bd/kVixXFctW2hV9pHtakXtvu4HmqPz9Wf7r8/wB7vmsWKsq6mOq/6j/8nfNL6+IeSZe49SVixVG/ztUWFR8f8nfNaG0a3+rU/wA3fNYsQ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9700" name="AutoShape 4" descr="data:image/jpeg;base64,/9j/4AAQSkZJRgABAQAAAQABAAD/2wCEAAkGBxMTEhUTEhMWFhUXGRoaFxgYFxYYGRoaFxgXGhcYGhoYHSggGBolGxUXITEhJSkrLi4uFx8zODMtNygtLisBCgoKDQ0NFQ8PFSsZFRkrKy0rKy0rLTcrKy0rKys3NystLTcrNy0rLSstLS0tNy03LTc3NzctKzctLSstLTctLf/AABEIALIBGwMBIgACEQEDEQH/xAAbAAACAgMBAAAAAAAAAAAAAAAEBQIDAAEGB//EADwQAAEDAgMFBQYFAwQDAQAAAAEAAhEDIQQxQQUSUWFxIoGRobETMsHR4fAGFEJS8RUzklNicoJDssIj/8QAFwEBAQEBAAAAAAAAAAAAAAAAAAECA//EABYRAQEBAAAAAAAAAAAAAAAAAAARAf/aAAwDAQACEQMRAD8A8+2Ts8EucZ7BsRkZHBa2zQ3n9nNsBxiwnK/in2Gw5aXboHadJkkWIGWkysGBbu1WOcDLi4RYzAz5rnWoHwmDhhb+jdsSLmdbaIzCbKY3IGb8IjTrdH4GgDTFpgeH0Ru5y6Tr98FKpdU2cx3ac2+hnj6LQwIDA20ZutnxJnJNG0YkkR36aKZpTmM0AuEwbWmW6iM7fyiThGuPaaDGWalhadojK3BENp8jy4qCFOhw0H33rMJRneM6yJ9VfRq7wkd/XUHormt7NoKAbFUgYGmffPoiDRAiAtBlxw07kSKIudT1UAlLDjtSBM2iVD2cSI04eN+KNaLn+FB9MkaZ65eCAbCUBcgK3D4eS7UcEVSbujIdwspHz5IKW4ccPL0WquzGmCc+f3mj6dGIUHMdvC4jWUVFmz27m664jtRlzU6GAa3KwiwAA88yjqIspvZOiDnsRg2b5duyTYG/hwUamDtuxINok6cE59hByuqq1I6QgUYbAtBO62LROqzE7OYXEkC+fNMRSMxZW1MPqiEL8MMosqsZRiA1kzrIAA48+idOw+Z+Ch+XvkqEjsDOiW1tlAOJFxZdZUpXsECcOZNhNiT6BKEBwW77ze+JyQteneYtx+C684cnPPnqgcXswTlmUo5p2Ebnw81TVwnEGQND6J1itnuYJaRnrb+UHinubZ3ic1QvOFLWggX65oLEULmRPp3pvWJ3JEWKDx9Ayb5jLvvZVCDHggaZ8EE5hTHaTOyLa+gW6eHJAMaDTkqOtwzGlruzE6wVSawDnBzg2Gy1xIId+4QLtg2gpjSp2geV/U5LeJoHJoa0vMEw2eJM5n6rKhNl4k7pIBIItYgaXBzAm2spsyq8kAtb98CsDQGtYZdAzjPd1RVCoI92Zzz0y/hQVU2uJOUCAIvlnPlZSfhy4Eb0AmQOGUDnl5ooUxG7FjfO3koVzuNke8YDRxcch0zJ5AoB6VMuLgx5aAY3ont5kRqAIHei8LWuGPtUPg7mw/DRTwWF3Bujx4nU95lXVsM14hwkaaEHiDmDzQC4rsOLwJH/AJGjOB+scXDhqEU0BwBDpBEgiIvlCHFQ0zFUyD7tTKTweBk7mLHkgjiTT3hTs0mQCLNJu7d4N5FA1LLjkrmlc9Vx1aZ3u4AfFEf1lzP7jQRrAg9eBQOQVHfvwCi6o0mA5sxMSJjohRUHvOIDRlNu/n0UDEPm2Q48VY1A0a7XZEHyRIda5jmUUQKq210lc9isd7V9NtKXta8F5bkIiO0bQJnnonVN2qBiK8CyupGRKUmroi6VQAICiAh6xAU21lRWfdBlAScuKm9wy5KovAEqFN1kGy28BYGeSjTqGVNtS/JBp7RcAZqDsKGieKvbUDncgra8HogEbh9XeChWpXk9yPY2bofENkwgU1cMPeIS7HYQagLo6lOyGrUNURzWKwIDLDW6V46gMxfOCed4XTYwQ06z6JPXozF+7QrQ5XF0exfj5wp4WmNwfMJpi6AIJMw03tPhAul1PaLAI3X91N3xCqH+Ea/fABaGESZBJMDIX7Oh6Jm0AkGLjvjj0QjqTrwRpGczxRVNx1gHW6yq4NEz93RTGCL+N1SxrtAO8+gAV9Km8jNo6NJ9SgspAobCQ+o6pMtbLGHQu/8AI4dCN0dHK44X91R5BF7hgj/qB6oU45jGhtFoLWiAf092r+uXNAxrYhrAC8xNhYkk8gLoOptUH+34nPuacup8Ck7sa4kucb5XzicgBAHcoU96rZrZ4zp1SAqrir3O8efpPwCq9qSciTa0ceH3KNobGAF6h3ugLR3OzRz6dTdLC2k5ptYuYeRyMEcigUCoCJEdOmnUKhzS/s7zWAe852Q4CM3EnRFf0+KjGk7z3uLnAEwGAXJNrl2ud0wwmzGU5OZJJBIuAdB80CLEYGu5/Za4hxnfcA0Hm68s1zuZRtDBYj9YpEjVznOtpA3YCctM6FYHXShdWwVYixZPIlpcP2SAIk66LMJhSQHt9k4xHa9q4iMwQ42M2I5JmSha5NMmoPcP9wDTQVR0Hvcr6IJGpWH6KR5B72//ACQpNxhs19N7Cej22/3NNv8AsArwFWblQTpnVENqocBbhAYayg6sEFVrRmhKmIBz8NO/iqo6tjRMC/T55Lf5p0WHi76JLXx7G5mPvglWL27oD99yRHTOxzhmPMKj+stGc+HyXFP2q46ql+NJ1VhXoDdsUgZ3xHera/4mofuJjkfiF5uMRz6KLq5I1SFegVvxhTaBuNJPO38pfV/F7yey0cwVxbqpHVSFZIV6lsfaYrUy4kS09rvuD4eitxmJGn3xXm+D2jUYIa+Ac+CaUse9wguJGvRSB/XxAIIEHh9YW61ANA3omNMuaBpCG7+QaWzGUExZM8Q7e7RFjZqBbVpRkLKsgJo+nbI87+CE/wCqCynhevyKxlDtcjmrnCAI49/JW022PFBE0+Ejor3O3GFxNgJP3xWmO0iIutY3D+0plhtOozEXBHMFQJ8ZjjUHagD9ug/5fuPkEmr48A6k9ZJOg5n5JltvZ4pURuuLnbw3iSBDYMmGxrAWbKwtKkN5wl9zMDszw5xF1oUYDZdWoN6q0sbwkbx58l0NFrQNxo3YgQfvNCVMe3INnqVB+0zwaoGzTu53HE596hjK7WMLzNsg3NxNmtbzJskb9oP4mO5BOxTt9pLjDLtGgcbb3hkkHTbOw5YC6p/ceZfwH7WA8Gi3MydUSXBc+zaz+RU6+0nWlsA+J+iQOX1gOZUKck5wgqGIabXHKPuUZTrcGlQX7wGfipyhX1j+w+IQ7XOmTI4NGX8oJB4ouDCYpvMUzox3+nyB/T4cEUHwEHUxE2c094kWVLyP0kjpPoVQxFRV1a8CfsoP2pA95p6yPMIetizmWk9CD8kGV8Rqc4nPySvH7UAB4nL6oDa+1N0xDtc26HRc9icVv3MyrmA3E4uTchCOxHAqimwk5d5RtOiOCqKWVBqVD2vBH08LOQHqVeMDyQKmVuIVjaneEw/pvLwUX4ANyugH3iVGSLhWNeGmHAgdyufSgBwII45iEA9J+ZTDC4iJGhyQrmxy4jiNT6eCKbQtIiED9uMBpMZNiRveM/fRdFgaBeQdM78slw2Frwb6ceS6Gl+ICGhrR1Py7lncU4x1S8CP4St9Uzl6q/D1N8Tx8lM0Dz8EE2MBOvWbfyimWA80Phq2n8IguUEmcSoYhjy0uHytr0Ui6LkwBnwUHEv94QzRp/VwLxw1DfHgg57FUnPLCAdwScjc/pPQZhR9lUOTXd9l0VWqBncnTMnuQ7qe8e1Yft+fHoqEjKLjw7jPoFezBk8fA/FNyeaqfWAzIjmihBs7iD4gLbsBTa0l1+U+S1U2kwZEnp9UuxO0XvcAAABrmSfoiCTQZRh7hvDMtntA8WfuH+3w4K3+r03gFjN9uhNh4ZpYaBNzc8T9VCDvSwhrtZ910aGNeYv1VDz81a7PA/NTZjWcdw87fRCsqtc0gWe0SWnMc+BHMWVGLp6qB2yvIkEEcRcLbqlkjo1PZkOF2kXHx6hMzWa4SDIQTc+M0O+ogquLJMAgAKt+KP7vBUMfbCEr2ntNrG5ieEoLHYgQZPiVym0MUDZpAGp1JTMEsbjjUO87wnIaLeAo7xkiwzQeHY5xhufl1TmngWNA33W4TA55LSCWUmzEj4o2nQAQTtm03DsPIOkFRw7qtMw7tDjqoHmFw6I/LiVrZrt5MqVC6ih24EERCor7MsugZRhTOHkKUef7V2ZISU03UzYkDUaL0DamEiAcpSbFbPnScvvyVo5N7iLNJEZA5jl0V1DGubadckRi8JumOM+CCqM3CMiOB+BWkGHEGZ6phg6ruSXYUtOR3Z00+iPb2Tu/UH5KDoNmYoiMo8An4qt/f6LlcG8W0PqnTK5jLyWdxRNBpN3eRMeeqsdimsEk8gMyTwA1KXnGumGgAH9RNuGWZPlzUN+866kxPdoAgZh4PaqZ/pbmBz/3O9NOJypXJ5Dz+iWe33T1zJzlU1caTYfJAxdUDbjPjN/FC1toAIBxccyoeyVBFTaLjkFUAXXcZWhZZ7WEFeKBaJAlW4KkLXEoWvihxsqmY4NzyQOsW0AcEswTA6obklTwwdiHblLP9RGTRz0RmL2P7NnZdLtTqTwkaILsQ5m6G5uHuke808Z4cRkVvD1AWlroDhnz5jl6JRScaY7TY5iT9VbumqASd0DIjP8AjkgLpmWkcJhC05ktBIPLUKNfFwN0DtDJo14EH9vPRX4XstLnHtH7gIE1em9roc+2c6+EIerUIE9rrlKeUcMHkvMxkI14qdXZFN3vAn/sR6K0cLi8SXE/X7lDU6UkcTkOK9B/oGHF/Yt794/FX0dl0QezSYOe6EqRzGEwu42BEnNBYylVn3SSTbULv24Nh/S3wC07ZlM/pjofmpVjnsN+G6ooh5IL890WgdR+ryVFOqSIdprx6hdONnObanUI6/RLcTsGtJIbvzq0z5ZpRrYpM8l1FBkBC7A2QQBIvwTbEsDBdTRGk4GwKMoUxC5rEUZJLHkHksw+1qtEj2zd5n7wLjrCDosdgRUYWnuPA6Lj/aFu+2oII48pXbYPFsqN3mOBCX7X2UyrM2OhGYRXn20DNSmSLH0KqxuCD2HL5InafYeGPNwN23EZdxUQ/MEZrTLn6FItJB0z68emSaUz2Qd3LOFKqxu7oXZCfu/ehMKX727E85MHlyKB1hazSBpwn7snlH3Rf1XPYTCB7srSJB0PVdVRZDQJyU1QNN1suqrrU55LWAa4+8Iva82ynlPBEPYLoBW0VvdhXEeCpcUGrKt9SFGpUhBV66C+rXQOIxSCxOKOQvwhbo4Nzruy4KiL8STYXR+xNh1MQ6XHdpzc69BzRuytk75AAhupXa4ei1rAGhu6B4qbpFeBZTpU9yk0NboNSRmXcTzKpqVpNxl4IivfkUtqk5DT7lQaxLGZbseYSjEYUg9kkdE1a3ez8lVVpEg5eMKhHTogSXuIfmHfDodQraTXVDfsxmNSOI5HimB3gAc+oVNZhd7sBwyOiAllgBYAWGWSlvlC4fFFxcN0BzfeBPHIji06FXgHgPFBZvHkptKpB5eamP8AiVASxym14Qs9VfSpzkUBNNsmye7KwGpSnA4UyJXVYQgROXp1RVlTCAiRY8fmuI/HeNfRZAYS/wBG/uHH4L0GEHtTZdOuzcqCRmCLOaeLTp6cVYjxLYH5rEvIY4wASXXgcB3rq9lYt7XGnW0gGcxORI1aeKfYTZdTCu3Ya5k2gQD4e67kq9u0t99Ooyk5pALKkgEFrs7jODB7lN0VVMH7EitSEM/W0ZdRwTOvUtOkSo4cH2Ia65iPggNou9nRDeAjw0UVwP4nqFzi9sWN+mSqc8EAzmPlZVbQfO83r3zf4+SooPzBNhY8ua2y3Ua5xaQYM31uFFrTLXcOHrCMps3Wu3uFuBJ1B1sqadMxkY0n7yQPNhjeJd0+nonoaEh2MC0bqcNqWyU1Q1A8wJyn7yVpNoOcZfJDUqRDQSRpxOZtyWVHoLCYQlWqtVao4oKtW4HwQTrVkurvnIrddjzyHmUVR2ZAANyfuFQHRoCZTvZ2Bc89oW+HwVeAwAa+4ngDcDmuv2dhRmcypujeDw26wQI7kUBbJGtp2Q2IMLKluMKXRfLx9EbXdJUAqipjdfJVYo3t3q59pieh0VDnyMoQUGSsE8LKTSrGAIBcRhSXNdkRrrBzaeLTGSnMRIjojGsnNUYmIyKCl9UEiFOgJIkqltPIgX5ovCM7SAllE93giaLNEa/BgtiZQL6e46QPD4hA+wNMECM/JMKQiyT7DrFzoP3x++a6AsB+BUVqnU3ebf8A1+noi5QLSQYP0VjH7mV2ajVvMcuSuIIqUwRBCXYzDR04pmHajJYRKoRexAC5T8WYoAEDM/YXZbXpmmwvA7Iz5czyXme3C97iWgnmpgS4ofq1GsWPVLXSSCQSdOqafkqjmkkFuuWSGLiwlwuYhpMQJzIvnpyWkUis+zGWnhYc4GiJwuFc0gukkmLk+HAKjBMl7Tna19TzTyhRcXQRAGuknPrZAbgqV5iEW145+KqNhYGRmUK+pf3SVlSultMwBeBpPgrDi3O0Pf105rKGzwI+54lEtwsffmtCkU5zlTDANPBEUsOTl9EUygG31UAlHDSZNuSMaBopin3K3D0ZN8kFuBoXnVdLgaNggdnYWSn1JkBZVTVMBJcbWTHaFUJLVEoKCVa1aZTVm4qKqiEeBeyNqBDlqIoY1WmmIUxSRFCjKCltOyDxIN9U4qUe5CVaCBZRtn98UywfvAju71lPD/fVFYfD9pvJA8pMBHMpfjsNBTzD0+yEDtCle9wooPZNTdcDkNV0Qq66E+a57DiDxXQU2S245ILHQQqg8t5j0WyN3mFJVG2O3btu03I4cS35ItrpuO4peJaZHgrabou3L9TefEc0Bua5/G/h6k27QQwSS0aZkmc45J6x4IkGVIOVHkH4h2kKftHsgb7Sym2cxkXkagepXJYRktAueXEHQ9y9K/HP4H9o52Jw8lxH/wClPOQB71MaG12a5i9jw2B2c5zrCxtPL4KoHwlEtfnYaGLn4cl1OHqCMr6KrDbLAO6ctUWMMG/dlNUJisTASarjDJgiOiPxzN6fBKalAzkO9MHTDD9FM4c6p03D8kO/DkZTPX1UoFp0REAQouYMtUd7E8FW/DmYLf54IBKNEk+qZYehJAVlHDWyuL/NNsDhouguwdCBkrcRUAClkg653lFL68kod1Ipi6gtflok+KIXspqxzUX7Hw8z9Fj6QN4RS99NQFFMxQ5Lf5bkgXMoI/B4e3VE0sLyTCjhohAnqUEK+inuIox/CHGGugXijyW6NI7yZsoKynRugLw47KH2g2yLpiFlVkqoSUmXTbDvtdUewgyr6LVFSdwOSpuDa48xy5ondVb23QRbVlaNjIzUYUd42nxQX06uo728eY5+qtbWByNkG4LQqGfu/wBVQcayQbV2UwuNRggn3gMnHjyd6pkXnRDucbqDmN3M+KoxDfBPsVhZvF/v7lCVsNcKjnX4aQeJKFNALpn4WyH/AC3LzSoeMowtvww71a3JWtM9OSihPy/erKeG45oxoVrWoBaeFEoxreCmxqk4IBajSTyWjQsigxWtagCbSC2MMTc3jIfeZRwYpQrAvfh1VVo2TM07qLqSQAMwysfRtpomDKS3Uo2KRAzKPBE06am2mrmM5K5gHqU1SKQR5pmcj1Wi2EgBbQUvYosuaP1DvIUDiKY/W3/IJBAMt3rVSmrRXYf1N8Qomq0mA4E8igGdTW6VNE7q21qQU7irfTRZaouCQB+zlV+x05lGPaCII++5UPqNB3dZsBnkpAO2huiG2A04arG05g5WV1WuAJNhOunPmgztaj+7yn0RVrqaoNO5WxtOkbh/kUk2z+KKdE2BcCBcXFuAUDXdlUvp6LhtrfjaqTFAP6i474Hol1T8S4qb1Jccmt9rHkQ0KxK9CdSsqTRSDZD8fUG8dxreZJ9SV0VNr47QE6wDCgLarmrFiKsCsYVixASFhWLEFGGcTmTl8Uc1aWK4jYW2fFYsQTbqpPFisWKjbcltyxYqMceyenwXMbRxL79t3iVixZ0cptLGVABFR/8Ak75oOjjKhMGo/wDyPzWLEF3tXcT4lO8GeysWIC2G3eFe1xnNYsUU82LUJsST1KcNaLLFi1iayFWQsWKgaubHoke0XFo7JiYmLLFizoSYqoYcZOXFcxjcU+/bd/kVixXFctW2hV9pHtakXtvu4HmqPz9Wf7r8/wB7vmsWKsq6mOq/6j/8nfNL6+IeSZe49SVixVG/ztUWFR8f8nfNaG0a3+rU/wA3fNYsQ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4" name="13 Rectángulo"/>
          <p:cNvSpPr/>
          <p:nvPr/>
        </p:nvSpPr>
        <p:spPr>
          <a:xfrm>
            <a:off x="539552" y="1500174"/>
            <a:ext cx="4680520" cy="397031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s-ES" b="1" dirty="0" smtClean="0"/>
              <a:t>Hepatitis B</a:t>
            </a:r>
          </a:p>
          <a:p>
            <a:endParaRPr lang="es-ES" dirty="0" smtClean="0"/>
          </a:p>
          <a:p>
            <a:r>
              <a:rPr lang="es-ES" dirty="0" smtClean="0"/>
              <a:t>Diagnóstico de la hepatitis B Se confirma por la demostración de antígenos o anticuerpo específicos o ambos en el suero. El mas empleado es el antígeno de superficie de la hepatitis B (HBS AG) útil desde varias semanas antes del comienzo de los síntomas hasta días, semanas o meses después del inicio y persiste en las infecciones crónicas. La presencia de este antígeno indica que la persona es potencialmente infectante.</a:t>
            </a:r>
            <a:endParaRPr lang="es-ES" dirty="0"/>
          </a:p>
        </p:txBody>
      </p:sp>
      <p:sp>
        <p:nvSpPr>
          <p:cNvPr id="8" name="7 Rectángulo"/>
          <p:cNvSpPr/>
          <p:nvPr/>
        </p:nvSpPr>
        <p:spPr>
          <a:xfrm>
            <a:off x="6804248" y="611396"/>
            <a:ext cx="1785950" cy="369332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s-VE" b="1" dirty="0" smtClean="0"/>
              <a:t>ITS</a:t>
            </a:r>
            <a:endParaRPr lang="es-ES" b="1" dirty="0"/>
          </a:p>
        </p:txBody>
      </p:sp>
      <p:sp>
        <p:nvSpPr>
          <p:cNvPr id="6146" name="AutoShape 2" descr="Resultado de imagen para hepatitis b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6148" name="AutoShape 4" descr="Resultado de imagen para hepatitis b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6150" name="AutoShape 6" descr="Resultado de imagen para hepatitis b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6152" name="Picture 8" descr="Resultado de imagen para hepatitis b"/>
          <p:cNvPicPr>
            <a:picLocks noChangeAspect="1" noChangeArrowheads="1"/>
          </p:cNvPicPr>
          <p:nvPr/>
        </p:nvPicPr>
        <p:blipFill>
          <a:blip r:embed="rId2" cstate="print"/>
          <a:srcRect l="4375" r="7499"/>
          <a:stretch>
            <a:fillRect/>
          </a:stretch>
        </p:blipFill>
        <p:spPr bwMode="auto">
          <a:xfrm>
            <a:off x="5286380" y="2143116"/>
            <a:ext cx="3357586" cy="2857500"/>
          </a:xfrm>
          <a:prstGeom prst="rect">
            <a:avLst/>
          </a:prstGeom>
          <a:noFill/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AutoShape 2" descr="data:image/jpeg;base64,/9j/4AAQSkZJRgABAQAAAQABAAD/2wCEAAkGBxMTEhUTEhMWFhUXGRoaFxgYFxYYGRoaFxgXGhcYGhoYHSggGBolGxUXITEhJSkrLi4uFx8zODMtNygtLisBCgoKDQ0NFQ8PFSsZFRkrKy0rKy0rLTcrKy0rKys3NystLTcrNy0rLSstLS0tNy03LTc3NzctKzctLSstLTctLf/AABEIALIBGwMBIgACEQEDEQH/xAAbAAACAgMBAAAAAAAAAAAAAAAEBQIDAAEGB//EADwQAAEDAgMFBQYFAwQDAQAAAAEAAhEDIQQxQQUSUWFxIoGRobETMsHR4fAGFEJS8RUzklNicoJDssIj/8QAFwEBAQEBAAAAAAAAAAAAAAAAAAECA//EABYRAQEBAAAAAAAAAAAAAAAAAAARAf/aAAwDAQACEQMRAD8A8+2Ts8EucZ7BsRkZHBa2zQ3n9nNsBxiwnK/in2Gw5aXboHadJkkWIGWkysGBbu1WOcDLi4RYzAz5rnWoHwmDhhb+jdsSLmdbaIzCbKY3IGb8IjTrdH4GgDTFpgeH0Ru5y6Tr98FKpdU2cx3ac2+hnj6LQwIDA20ZutnxJnJNG0YkkR36aKZpTmM0AuEwbWmW6iM7fyiThGuPaaDGWalhadojK3BENp8jy4qCFOhw0H33rMJRneM6yJ9VfRq7wkd/XUHormt7NoKAbFUgYGmffPoiDRAiAtBlxw07kSKIudT1UAlLDjtSBM2iVD2cSI04eN+KNaLn+FB9MkaZ65eCAbCUBcgK3D4eS7UcEVSbujIdwspHz5IKW4ccPL0WquzGmCc+f3mj6dGIUHMdvC4jWUVFmz27m664jtRlzU6GAa3KwiwAA88yjqIspvZOiDnsRg2b5duyTYG/hwUamDtuxINok6cE59hByuqq1I6QgUYbAtBO62LROqzE7OYXEkC+fNMRSMxZW1MPqiEL8MMosqsZRiA1kzrIAA48+idOw+Z+Ch+XvkqEjsDOiW1tlAOJFxZdZUpXsECcOZNhNiT6BKEBwW77ze+JyQteneYtx+C684cnPPnqgcXswTlmUo5p2Ebnw81TVwnEGQND6J1itnuYJaRnrb+UHinubZ3ic1QvOFLWggX65oLEULmRPp3pvWJ3JEWKDx9Ayb5jLvvZVCDHggaZ8EE5hTHaTOyLa+gW6eHJAMaDTkqOtwzGlruzE6wVSawDnBzg2Gy1xIId+4QLtg2gpjSp2geV/U5LeJoHJoa0vMEw2eJM5n6rKhNl4k7pIBIItYgaXBzAm2spsyq8kAtb98CsDQGtYZdAzjPd1RVCoI92Zzz0y/hQVU2uJOUCAIvlnPlZSfhy4Eb0AmQOGUDnl5ooUxG7FjfO3koVzuNke8YDRxcch0zJ5AoB6VMuLgx5aAY3ont5kRqAIHei8LWuGPtUPg7mw/DRTwWF3Bujx4nU95lXVsM14hwkaaEHiDmDzQC4rsOLwJH/AJGjOB+scXDhqEU0BwBDpBEgiIvlCHFQ0zFUyD7tTKTweBk7mLHkgjiTT3hTs0mQCLNJu7d4N5FA1LLjkrmlc9Vx1aZ3u4AfFEf1lzP7jQRrAg9eBQOQVHfvwCi6o0mA5sxMSJjohRUHvOIDRlNu/n0UDEPm2Q48VY1A0a7XZEHyRIda5jmUUQKq210lc9isd7V9NtKXta8F5bkIiO0bQJnnonVN2qBiK8CyupGRKUmroi6VQAICiAh6xAU21lRWfdBlAScuKm9wy5KovAEqFN1kGy28BYGeSjTqGVNtS/JBp7RcAZqDsKGieKvbUDncgra8HogEbh9XeChWpXk9yPY2bofENkwgU1cMPeIS7HYQagLo6lOyGrUNURzWKwIDLDW6V46gMxfOCed4XTYwQ06z6JPXozF+7QrQ5XF0exfj5wp4WmNwfMJpi6AIJMw03tPhAul1PaLAI3X91N3xCqH+Ea/fABaGESZBJMDIX7Oh6Jm0AkGLjvjj0QjqTrwRpGczxRVNx1gHW6yq4NEz93RTGCL+N1SxrtAO8+gAV9Km8jNo6NJ9SgspAobCQ+o6pMtbLGHQu/8AI4dCN0dHK44X91R5BF7hgj/qB6oU45jGhtFoLWiAf092r+uXNAxrYhrAC8xNhYkk8gLoOptUH+34nPuacup8Ck7sa4kucb5XzicgBAHcoU96rZrZ4zp1SAqrir3O8efpPwCq9qSciTa0ceH3KNobGAF6h3ugLR3OzRz6dTdLC2k5ptYuYeRyMEcigUCoCJEdOmnUKhzS/s7zWAe852Q4CM3EnRFf0+KjGk7z3uLnAEwGAXJNrl2ud0wwmzGU5OZJJBIuAdB80CLEYGu5/Za4hxnfcA0Hm68s1zuZRtDBYj9YpEjVznOtpA3YCctM6FYHXShdWwVYixZPIlpcP2SAIk66LMJhSQHt9k4xHa9q4iMwQ42M2I5JmSha5NMmoPcP9wDTQVR0Hvcr6IJGpWH6KR5B72//ACQpNxhs19N7Cej22/3NNv8AsArwFWblQTpnVENqocBbhAYayg6sEFVrRmhKmIBz8NO/iqo6tjRMC/T55Lf5p0WHi76JLXx7G5mPvglWL27oD99yRHTOxzhmPMKj+stGc+HyXFP2q46ql+NJ1VhXoDdsUgZ3xHera/4mofuJjkfiF5uMRz6KLq5I1SFegVvxhTaBuNJPO38pfV/F7yey0cwVxbqpHVSFZIV6lsfaYrUy4kS09rvuD4eitxmJGn3xXm+D2jUYIa+Ac+CaUse9wguJGvRSB/XxAIIEHh9YW61ANA3omNMuaBpCG7+QaWzGUExZM8Q7e7RFjZqBbVpRkLKsgJo+nbI87+CE/wCqCynhevyKxlDtcjmrnCAI49/JW022PFBE0+Ejor3O3GFxNgJP3xWmO0iIutY3D+0plhtOozEXBHMFQJ8ZjjUHagD9ug/5fuPkEmr48A6k9ZJOg5n5JltvZ4pURuuLnbw3iSBDYMmGxrAWbKwtKkN5wl9zMDszw5xF1oUYDZdWoN6q0sbwkbx58l0NFrQNxo3YgQfvNCVMe3INnqVB+0zwaoGzTu53HE596hjK7WMLzNsg3NxNmtbzJskb9oP4mO5BOxTt9pLjDLtGgcbb3hkkHTbOw5YC6p/ceZfwH7WA8Gi3MydUSXBc+zaz+RU6+0nWlsA+J+iQOX1gOZUKck5wgqGIabXHKPuUZTrcGlQX7wGfipyhX1j+w+IQ7XOmTI4NGX8oJB4ouDCYpvMUzox3+nyB/T4cEUHwEHUxE2c094kWVLyP0kjpPoVQxFRV1a8CfsoP2pA95p6yPMIetizmWk9CD8kGV8Rqc4nPySvH7UAB4nL6oDa+1N0xDtc26HRc9icVv3MyrmA3E4uTchCOxHAqimwk5d5RtOiOCqKWVBqVD2vBH08LOQHqVeMDyQKmVuIVjaneEw/pvLwUX4ANyugH3iVGSLhWNeGmHAgdyufSgBwII45iEA9J+ZTDC4iJGhyQrmxy4jiNT6eCKbQtIiED9uMBpMZNiRveM/fRdFgaBeQdM78slw2Frwb6ceS6Gl+ICGhrR1Py7lncU4x1S8CP4St9Uzl6q/D1N8Tx8lM0Dz8EE2MBOvWbfyimWA80Phq2n8IguUEmcSoYhjy0uHytr0Ui6LkwBnwUHEv94QzRp/VwLxw1DfHgg57FUnPLCAdwScjc/pPQZhR9lUOTXd9l0VWqBncnTMnuQ7qe8e1Yft+fHoqEjKLjw7jPoFezBk8fA/FNyeaqfWAzIjmihBs7iD4gLbsBTa0l1+U+S1U2kwZEnp9UuxO0XvcAAABrmSfoiCTQZRh7hvDMtntA8WfuH+3w4K3+r03gFjN9uhNh4ZpYaBNzc8T9VCDvSwhrtZ910aGNeYv1VDz81a7PA/NTZjWcdw87fRCsqtc0gWe0SWnMc+BHMWVGLp6qB2yvIkEEcRcLbqlkjo1PZkOF2kXHx6hMzWa4SDIQTc+M0O+ogquLJMAgAKt+KP7vBUMfbCEr2ntNrG5ieEoLHYgQZPiVym0MUDZpAGp1JTMEsbjjUO87wnIaLeAo7xkiwzQeHY5xhufl1TmngWNA33W4TA55LSCWUmzEj4o2nQAQTtm03DsPIOkFRw7qtMw7tDjqoHmFw6I/LiVrZrt5MqVC6ih24EERCor7MsugZRhTOHkKUef7V2ZISU03UzYkDUaL0DamEiAcpSbFbPnScvvyVo5N7iLNJEZA5jl0V1DGubadckRi8JumOM+CCqM3CMiOB+BWkGHEGZ6phg6ruSXYUtOR3Z00+iPb2Tu/UH5KDoNmYoiMo8An4qt/f6LlcG8W0PqnTK5jLyWdxRNBpN3eRMeeqsdimsEk8gMyTwA1KXnGumGgAH9RNuGWZPlzUN+866kxPdoAgZh4PaqZ/pbmBz/3O9NOJypXJ5Dz+iWe33T1zJzlU1caTYfJAxdUDbjPjN/FC1toAIBxccyoeyVBFTaLjkFUAXXcZWhZZ7WEFeKBaJAlW4KkLXEoWvihxsqmY4NzyQOsW0AcEswTA6obklTwwdiHblLP9RGTRz0RmL2P7NnZdLtTqTwkaILsQ5m6G5uHuke808Z4cRkVvD1AWlroDhnz5jl6JRScaY7TY5iT9VbumqASd0DIjP8AjkgLpmWkcJhC05ktBIPLUKNfFwN0DtDJo14EH9vPRX4XstLnHtH7gIE1em9roc+2c6+EIerUIE9rrlKeUcMHkvMxkI14qdXZFN3vAn/sR6K0cLi8SXE/X7lDU6UkcTkOK9B/oGHF/Yt794/FX0dl0QezSYOe6EqRzGEwu42BEnNBYylVn3SSTbULv24Nh/S3wC07ZlM/pjofmpVjnsN+G6ooh5IL890WgdR+ryVFOqSIdprx6hdONnObanUI6/RLcTsGtJIbvzq0z5ZpRrYpM8l1FBkBC7A2QQBIvwTbEsDBdTRGk4GwKMoUxC5rEUZJLHkHksw+1qtEj2zd5n7wLjrCDosdgRUYWnuPA6Lj/aFu+2oII48pXbYPFsqN3mOBCX7X2UyrM2OhGYRXn20DNSmSLH0KqxuCD2HL5InafYeGPNwN23EZdxUQ/MEZrTLn6FItJB0z68emSaUz2Qd3LOFKqxu7oXZCfu/ehMKX727E85MHlyKB1hazSBpwn7snlH3Rf1XPYTCB7srSJB0PVdVRZDQJyU1QNN1suqrrU55LWAa4+8Iva82ynlPBEPYLoBW0VvdhXEeCpcUGrKt9SFGpUhBV66C+rXQOIxSCxOKOQvwhbo4Nzruy4KiL8STYXR+xNh1MQ6XHdpzc69BzRuytk75AAhupXa4ei1rAGhu6B4qbpFeBZTpU9yk0NboNSRmXcTzKpqVpNxl4IivfkUtqk5DT7lQaxLGZbseYSjEYUg9kkdE1a3ez8lVVpEg5eMKhHTogSXuIfmHfDodQraTXVDfsxmNSOI5HimB3gAc+oVNZhd7sBwyOiAllgBYAWGWSlvlC4fFFxcN0BzfeBPHIji06FXgHgPFBZvHkptKpB5eamP8AiVASxym14Qs9VfSpzkUBNNsmye7KwGpSnA4UyJXVYQgROXp1RVlTCAiRY8fmuI/HeNfRZAYS/wBG/uHH4L0GEHtTZdOuzcqCRmCLOaeLTp6cVYjxLYH5rEvIY4wASXXgcB3rq9lYt7XGnW0gGcxORI1aeKfYTZdTCu3Ya5k2gQD4e67kq9u0t99Ooyk5pALKkgEFrs7jODB7lN0VVMH7EitSEM/W0ZdRwTOvUtOkSo4cH2Ia65iPggNou9nRDeAjw0UVwP4nqFzi9sWN+mSqc8EAzmPlZVbQfO83r3zf4+SooPzBNhY8ua2y3Ua5xaQYM31uFFrTLXcOHrCMps3Wu3uFuBJ1B1sqadMxkY0n7yQPNhjeJd0+nonoaEh2MC0bqcNqWyU1Q1A8wJyn7yVpNoOcZfJDUqRDQSRpxOZtyWVHoLCYQlWqtVao4oKtW4HwQTrVkurvnIrddjzyHmUVR2ZAANyfuFQHRoCZTvZ2Bc89oW+HwVeAwAa+4ngDcDmuv2dhRmcypujeDw26wQI7kUBbJGtp2Q2IMLKluMKXRfLx9EbXdJUAqipjdfJVYo3t3q59pieh0VDnyMoQUGSsE8LKTSrGAIBcRhSXNdkRrrBzaeLTGSnMRIjojGsnNUYmIyKCl9UEiFOgJIkqltPIgX5ovCM7SAllE93giaLNEa/BgtiZQL6e46QPD4hA+wNMECM/JMKQiyT7DrFzoP3x++a6AsB+BUVqnU3ebf8A1+noi5QLSQYP0VjH7mV2ajVvMcuSuIIqUwRBCXYzDR04pmHajJYRKoRexAC5T8WYoAEDM/YXZbXpmmwvA7Iz5czyXme3C97iWgnmpgS4ofq1GsWPVLXSSCQSdOqafkqjmkkFuuWSGLiwlwuYhpMQJzIvnpyWkUis+zGWnhYc4GiJwuFc0gukkmLk+HAKjBMl7Tna19TzTyhRcXQRAGuknPrZAbgqV5iEW145+KqNhYGRmUK+pf3SVlSultMwBeBpPgrDi3O0Pf105rKGzwI+54lEtwsffmtCkU5zlTDANPBEUsOTl9EUygG31UAlHDSZNuSMaBopin3K3D0ZN8kFuBoXnVdLgaNggdnYWSn1JkBZVTVMBJcbWTHaFUJLVEoKCVa1aZTVm4qKqiEeBeyNqBDlqIoY1WmmIUxSRFCjKCltOyDxIN9U4qUe5CVaCBZRtn98UywfvAju71lPD/fVFYfD9pvJA8pMBHMpfjsNBTzD0+yEDtCle9wooPZNTdcDkNV0Qq66E+a57DiDxXQU2S245ILHQQqg8t5j0WyN3mFJVG2O3btu03I4cS35ItrpuO4peJaZHgrabou3L9TefEc0Bua5/G/h6k27QQwSS0aZkmc45J6x4IkGVIOVHkH4h2kKftHsgb7Sym2cxkXkagepXJYRktAueXEHQ9y9K/HP4H9o52Jw8lxH/wClPOQB71MaG12a5i9jw2B2c5zrCxtPL4KoHwlEtfnYaGLn4cl1OHqCMr6KrDbLAO6ctUWMMG/dlNUJisTASarjDJgiOiPxzN6fBKalAzkO9MHTDD9FM4c6p03D8kO/DkZTPX1UoFp0REAQouYMtUd7E8FW/DmYLf54IBKNEk+qZYehJAVlHDWyuL/NNsDhouguwdCBkrcRUAClkg653lFL68kod1Ipi6gtflok+KIXspqxzUX7Hw8z9Fj6QN4RS99NQFFMxQ5Lf5bkgXMoI/B4e3VE0sLyTCjhohAnqUEK+inuIox/CHGGugXijyW6NI7yZsoKynRugLw47KH2g2yLpiFlVkqoSUmXTbDvtdUewgyr6LVFSdwOSpuDa48xy5ondVb23QRbVlaNjIzUYUd42nxQX06uo728eY5+qtbWByNkG4LQqGfu/wBVQcayQbV2UwuNRggn3gMnHjyd6pkXnRDucbqDmN3M+KoxDfBPsVhZvF/v7lCVsNcKjnX4aQeJKFNALpn4WyH/AC3LzSoeMowtvww71a3JWtM9OSihPy/erKeG45oxoVrWoBaeFEoxreCmxqk4IBajSTyWjQsigxWtagCbSC2MMTc3jIfeZRwYpQrAvfh1VVo2TM07qLqSQAMwysfRtpomDKS3Uo2KRAzKPBE06am2mrmM5K5gHqU1SKQR5pmcj1Wi2EgBbQUvYosuaP1DvIUDiKY/W3/IJBAMt3rVSmrRXYf1N8Qomq0mA4E8igGdTW6VNE7q21qQU7irfTRZaouCQB+zlV+x05lGPaCII++5UPqNB3dZsBnkpAO2huiG2A04arG05g5WV1WuAJNhOunPmgztaj+7yn0RVrqaoNO5WxtOkbh/kUk2z+KKdE2BcCBcXFuAUDXdlUvp6LhtrfjaqTFAP6i474Hol1T8S4qb1Jccmt9rHkQ0KxK9CdSsqTRSDZD8fUG8dxreZJ9SV0VNr47QE6wDCgLarmrFiKsCsYVixASFhWLEFGGcTmTl8Uc1aWK4jYW2fFYsQTbqpPFisWKjbcltyxYqMceyenwXMbRxL79t3iVixZ0cptLGVABFR/8Ak75oOjjKhMGo/wDyPzWLEF3tXcT4lO8GeysWIC2G3eFe1xnNYsUU82LUJsST1KcNaLLFi1iayFWQsWKgaubHoke0XFo7JiYmLLFizoSYqoYcZOXFcxjcU+/bd/kVixXFctW2hV9pHtakXtvu4HmqPz9Wf7r8/wB7vmsWKsq6mOq/6j/8nfNL6+IeSZe49SVixVG/ztUWFR8f8nfNaG0a3+rU/wA3fNYsQ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9700" name="AutoShape 4" descr="data:image/jpeg;base64,/9j/4AAQSkZJRgABAQAAAQABAAD/2wCEAAkGBxMTEhUTEhMWFhUXGRoaFxgYFxYYGRoaFxgXGhcYGhoYHSggGBolGxUXITEhJSkrLi4uFx8zODMtNygtLisBCgoKDQ0NFQ8PFSsZFRkrKy0rKy0rLTcrKy0rKys3NystLTcrNy0rLSstLS0tNy03LTc3NzctKzctLSstLTctLf/AABEIALIBGwMBIgACEQEDEQH/xAAbAAACAgMBAAAAAAAAAAAAAAAEBQIDAAEGB//EADwQAAEDAgMFBQYFAwQDAQAAAAEAAhEDIQQxQQUSUWFxIoGRobETMsHR4fAGFEJS8RUzklNicoJDssIj/8QAFwEBAQEBAAAAAAAAAAAAAAAAAAECA//EABYRAQEBAAAAAAAAAAAAAAAAAAARAf/aAAwDAQACEQMRAD8A8+2Ts8EucZ7BsRkZHBa2zQ3n9nNsBxiwnK/in2Gw5aXboHadJkkWIGWkysGBbu1WOcDLi4RYzAz5rnWoHwmDhhb+jdsSLmdbaIzCbKY3IGb8IjTrdH4GgDTFpgeH0Ru5y6Tr98FKpdU2cx3ac2+hnj6LQwIDA20ZutnxJnJNG0YkkR36aKZpTmM0AuEwbWmW6iM7fyiThGuPaaDGWalhadojK3BENp8jy4qCFOhw0H33rMJRneM6yJ9VfRq7wkd/XUHormt7NoKAbFUgYGmffPoiDRAiAtBlxw07kSKIudT1UAlLDjtSBM2iVD2cSI04eN+KNaLn+FB9MkaZ65eCAbCUBcgK3D4eS7UcEVSbujIdwspHz5IKW4ccPL0WquzGmCc+f3mj6dGIUHMdvC4jWUVFmz27m664jtRlzU6GAa3KwiwAA88yjqIspvZOiDnsRg2b5duyTYG/hwUamDtuxINok6cE59hByuqq1I6QgUYbAtBO62LROqzE7OYXEkC+fNMRSMxZW1MPqiEL8MMosqsZRiA1kzrIAA48+idOw+Z+Ch+XvkqEjsDOiW1tlAOJFxZdZUpXsECcOZNhNiT6BKEBwW77ze+JyQteneYtx+C684cnPPnqgcXswTlmUo5p2Ebnw81TVwnEGQND6J1itnuYJaRnrb+UHinubZ3ic1QvOFLWggX65oLEULmRPp3pvWJ3JEWKDx9Ayb5jLvvZVCDHggaZ8EE5hTHaTOyLa+gW6eHJAMaDTkqOtwzGlruzE6wVSawDnBzg2Gy1xIId+4QLtg2gpjSp2geV/U5LeJoHJoa0vMEw2eJM5n6rKhNl4k7pIBIItYgaXBzAm2spsyq8kAtb98CsDQGtYZdAzjPd1RVCoI92Zzz0y/hQVU2uJOUCAIvlnPlZSfhy4Eb0AmQOGUDnl5ooUxG7FjfO3koVzuNke8YDRxcch0zJ5AoB6VMuLgx5aAY3ont5kRqAIHei8LWuGPtUPg7mw/DRTwWF3Bujx4nU95lXVsM14hwkaaEHiDmDzQC4rsOLwJH/AJGjOB+scXDhqEU0BwBDpBEgiIvlCHFQ0zFUyD7tTKTweBk7mLHkgjiTT3hTs0mQCLNJu7d4N5FA1LLjkrmlc9Vx1aZ3u4AfFEf1lzP7jQRrAg9eBQOQVHfvwCi6o0mA5sxMSJjohRUHvOIDRlNu/n0UDEPm2Q48VY1A0a7XZEHyRIda5jmUUQKq210lc9isd7V9NtKXta8F5bkIiO0bQJnnonVN2qBiK8CyupGRKUmroi6VQAICiAh6xAU21lRWfdBlAScuKm9wy5KovAEqFN1kGy28BYGeSjTqGVNtS/JBp7RcAZqDsKGieKvbUDncgra8HogEbh9XeChWpXk9yPY2bofENkwgU1cMPeIS7HYQagLo6lOyGrUNURzWKwIDLDW6V46gMxfOCed4XTYwQ06z6JPXozF+7QrQ5XF0exfj5wp4WmNwfMJpi6AIJMw03tPhAul1PaLAI3X91N3xCqH+Ea/fABaGESZBJMDIX7Oh6Jm0AkGLjvjj0QjqTrwRpGczxRVNx1gHW6yq4NEz93RTGCL+N1SxrtAO8+gAV9Km8jNo6NJ9SgspAobCQ+o6pMtbLGHQu/8AI4dCN0dHK44X91R5BF7hgj/qB6oU45jGhtFoLWiAf092r+uXNAxrYhrAC8xNhYkk8gLoOptUH+34nPuacup8Ck7sa4kucb5XzicgBAHcoU96rZrZ4zp1SAqrir3O8efpPwCq9qSciTa0ceH3KNobGAF6h3ugLR3OzRz6dTdLC2k5ptYuYeRyMEcigUCoCJEdOmnUKhzS/s7zWAe852Q4CM3EnRFf0+KjGk7z3uLnAEwGAXJNrl2ud0wwmzGU5OZJJBIuAdB80CLEYGu5/Za4hxnfcA0Hm68s1zuZRtDBYj9YpEjVznOtpA3YCctM6FYHXShdWwVYixZPIlpcP2SAIk66LMJhSQHt9k4xHa9q4iMwQ42M2I5JmSha5NMmoPcP9wDTQVR0Hvcr6IJGpWH6KR5B72//ACQpNxhs19N7Cej22/3NNv8AsArwFWblQTpnVENqocBbhAYayg6sEFVrRmhKmIBz8NO/iqo6tjRMC/T55Lf5p0WHi76JLXx7G5mPvglWL27oD99yRHTOxzhmPMKj+stGc+HyXFP2q46ql+NJ1VhXoDdsUgZ3xHera/4mofuJjkfiF5uMRz6KLq5I1SFegVvxhTaBuNJPO38pfV/F7yey0cwVxbqpHVSFZIV6lsfaYrUy4kS09rvuD4eitxmJGn3xXm+D2jUYIa+Ac+CaUse9wguJGvRSB/XxAIIEHh9YW61ANA3omNMuaBpCG7+QaWzGUExZM8Q7e7RFjZqBbVpRkLKsgJo+nbI87+CE/wCqCynhevyKxlDtcjmrnCAI49/JW022PFBE0+Ejor3O3GFxNgJP3xWmO0iIutY3D+0plhtOozEXBHMFQJ8ZjjUHagD9ug/5fuPkEmr48A6k9ZJOg5n5JltvZ4pURuuLnbw3iSBDYMmGxrAWbKwtKkN5wl9zMDszw5xF1oUYDZdWoN6q0sbwkbx58l0NFrQNxo3YgQfvNCVMe3INnqVB+0zwaoGzTu53HE596hjK7WMLzNsg3NxNmtbzJskb9oP4mO5BOxTt9pLjDLtGgcbb3hkkHTbOw5YC6p/ceZfwH7WA8Gi3MydUSXBc+zaz+RU6+0nWlsA+J+iQOX1gOZUKck5wgqGIabXHKPuUZTrcGlQX7wGfipyhX1j+w+IQ7XOmTI4NGX8oJB4ouDCYpvMUzox3+nyB/T4cEUHwEHUxE2c094kWVLyP0kjpPoVQxFRV1a8CfsoP2pA95p6yPMIetizmWk9CD8kGV8Rqc4nPySvH7UAB4nL6oDa+1N0xDtc26HRc9icVv3MyrmA3E4uTchCOxHAqimwk5d5RtOiOCqKWVBqVD2vBH08LOQHqVeMDyQKmVuIVjaneEw/pvLwUX4ANyugH3iVGSLhWNeGmHAgdyufSgBwII45iEA9J+ZTDC4iJGhyQrmxy4jiNT6eCKbQtIiED9uMBpMZNiRveM/fRdFgaBeQdM78slw2Frwb6ceS6Gl+ICGhrR1Py7lncU4x1S8CP4St9Uzl6q/D1N8Tx8lM0Dz8EE2MBOvWbfyimWA80Phq2n8IguUEmcSoYhjy0uHytr0Ui6LkwBnwUHEv94QzRp/VwLxw1DfHgg57FUnPLCAdwScjc/pPQZhR9lUOTXd9l0VWqBncnTMnuQ7qe8e1Yft+fHoqEjKLjw7jPoFezBk8fA/FNyeaqfWAzIjmihBs7iD4gLbsBTa0l1+U+S1U2kwZEnp9UuxO0XvcAAABrmSfoiCTQZRh7hvDMtntA8WfuH+3w4K3+r03gFjN9uhNh4ZpYaBNzc8T9VCDvSwhrtZ910aGNeYv1VDz81a7PA/NTZjWcdw87fRCsqtc0gWe0SWnMc+BHMWVGLp6qB2yvIkEEcRcLbqlkjo1PZkOF2kXHx6hMzWa4SDIQTc+M0O+ogquLJMAgAKt+KP7vBUMfbCEr2ntNrG5ieEoLHYgQZPiVym0MUDZpAGp1JTMEsbjjUO87wnIaLeAo7xkiwzQeHY5xhufl1TmngWNA33W4TA55LSCWUmzEj4o2nQAQTtm03DsPIOkFRw7qtMw7tDjqoHmFw6I/LiVrZrt5MqVC6ih24EERCor7MsugZRhTOHkKUef7V2ZISU03UzYkDUaL0DamEiAcpSbFbPnScvvyVo5N7iLNJEZA5jl0V1DGubadckRi8JumOM+CCqM3CMiOB+BWkGHEGZ6phg6ruSXYUtOR3Z00+iPb2Tu/UH5KDoNmYoiMo8An4qt/f6LlcG8W0PqnTK5jLyWdxRNBpN3eRMeeqsdimsEk8gMyTwA1KXnGumGgAH9RNuGWZPlzUN+866kxPdoAgZh4PaqZ/pbmBz/3O9NOJypXJ5Dz+iWe33T1zJzlU1caTYfJAxdUDbjPjN/FC1toAIBxccyoeyVBFTaLjkFUAXXcZWhZZ7WEFeKBaJAlW4KkLXEoWvihxsqmY4NzyQOsW0AcEswTA6obklTwwdiHblLP9RGTRz0RmL2P7NnZdLtTqTwkaILsQ5m6G5uHuke808Z4cRkVvD1AWlroDhnz5jl6JRScaY7TY5iT9VbumqASd0DIjP8AjkgLpmWkcJhC05ktBIPLUKNfFwN0DtDJo14EH9vPRX4XstLnHtH7gIE1em9roc+2c6+EIerUIE9rrlKeUcMHkvMxkI14qdXZFN3vAn/sR6K0cLi8SXE/X7lDU6UkcTkOK9B/oGHF/Yt794/FX0dl0QezSYOe6EqRzGEwu42BEnNBYylVn3SSTbULv24Nh/S3wC07ZlM/pjofmpVjnsN+G6ooh5IL890WgdR+ryVFOqSIdprx6hdONnObanUI6/RLcTsGtJIbvzq0z5ZpRrYpM8l1FBkBC7A2QQBIvwTbEsDBdTRGk4GwKMoUxC5rEUZJLHkHksw+1qtEj2zd5n7wLjrCDosdgRUYWnuPA6Lj/aFu+2oII48pXbYPFsqN3mOBCX7X2UyrM2OhGYRXn20DNSmSLH0KqxuCD2HL5InafYeGPNwN23EZdxUQ/MEZrTLn6FItJB0z68emSaUz2Qd3LOFKqxu7oXZCfu/ehMKX727E85MHlyKB1hazSBpwn7snlH3Rf1XPYTCB7srSJB0PVdVRZDQJyU1QNN1suqrrU55LWAa4+8Iva82ynlPBEPYLoBW0VvdhXEeCpcUGrKt9SFGpUhBV66C+rXQOIxSCxOKOQvwhbo4Nzruy4KiL8STYXR+xNh1MQ6XHdpzc69BzRuytk75AAhupXa4ei1rAGhu6B4qbpFeBZTpU9yk0NboNSRmXcTzKpqVpNxl4IivfkUtqk5DT7lQaxLGZbseYSjEYUg9kkdE1a3ez8lVVpEg5eMKhHTogSXuIfmHfDodQraTXVDfsxmNSOI5HimB3gAc+oVNZhd7sBwyOiAllgBYAWGWSlvlC4fFFxcN0BzfeBPHIji06FXgHgPFBZvHkptKpB5eamP8AiVASxym14Qs9VfSpzkUBNNsmye7KwGpSnA4UyJXVYQgROXp1RVlTCAiRY8fmuI/HeNfRZAYS/wBG/uHH4L0GEHtTZdOuzcqCRmCLOaeLTp6cVYjxLYH5rEvIY4wASXXgcB3rq9lYt7XGnW0gGcxORI1aeKfYTZdTCu3Ya5k2gQD4e67kq9u0t99Ooyk5pALKkgEFrs7jODB7lN0VVMH7EitSEM/W0ZdRwTOvUtOkSo4cH2Ia65iPggNou9nRDeAjw0UVwP4nqFzi9sWN+mSqc8EAzmPlZVbQfO83r3zf4+SooPzBNhY8ua2y3Ua5xaQYM31uFFrTLXcOHrCMps3Wu3uFuBJ1B1sqadMxkY0n7yQPNhjeJd0+nonoaEh2MC0bqcNqWyU1Q1A8wJyn7yVpNoOcZfJDUqRDQSRpxOZtyWVHoLCYQlWqtVao4oKtW4HwQTrVkurvnIrddjzyHmUVR2ZAANyfuFQHRoCZTvZ2Bc89oW+HwVeAwAa+4ngDcDmuv2dhRmcypujeDw26wQI7kUBbJGtp2Q2IMLKluMKXRfLx9EbXdJUAqipjdfJVYo3t3q59pieh0VDnyMoQUGSsE8LKTSrGAIBcRhSXNdkRrrBzaeLTGSnMRIjojGsnNUYmIyKCl9UEiFOgJIkqltPIgX5ovCM7SAllE93giaLNEa/BgtiZQL6e46QPD4hA+wNMECM/JMKQiyT7DrFzoP3x++a6AsB+BUVqnU3ebf8A1+noi5QLSQYP0VjH7mV2ajVvMcuSuIIqUwRBCXYzDR04pmHajJYRKoRexAC5T8WYoAEDM/YXZbXpmmwvA7Iz5czyXme3C97iWgnmpgS4ofq1GsWPVLXSSCQSdOqafkqjmkkFuuWSGLiwlwuYhpMQJzIvnpyWkUis+zGWnhYc4GiJwuFc0gukkmLk+HAKjBMl7Tna19TzTyhRcXQRAGuknPrZAbgqV5iEW145+KqNhYGRmUK+pf3SVlSultMwBeBpPgrDi3O0Pf105rKGzwI+54lEtwsffmtCkU5zlTDANPBEUsOTl9EUygG31UAlHDSZNuSMaBopin3K3D0ZN8kFuBoXnVdLgaNggdnYWSn1JkBZVTVMBJcbWTHaFUJLVEoKCVa1aZTVm4qKqiEeBeyNqBDlqIoY1WmmIUxSRFCjKCltOyDxIN9U4qUe5CVaCBZRtn98UywfvAju71lPD/fVFYfD9pvJA8pMBHMpfjsNBTzD0+yEDtCle9wooPZNTdcDkNV0Qq66E+a57DiDxXQU2S245ILHQQqg8t5j0WyN3mFJVG2O3btu03I4cS35ItrpuO4peJaZHgrabou3L9TefEc0Bua5/G/h6k27QQwSS0aZkmc45J6x4IkGVIOVHkH4h2kKftHsgb7Sym2cxkXkagepXJYRktAueXEHQ9y9K/HP4H9o52Jw8lxH/wClPOQB71MaG12a5i9jw2B2c5zrCxtPL4KoHwlEtfnYaGLn4cl1OHqCMr6KrDbLAO6ctUWMMG/dlNUJisTASarjDJgiOiPxzN6fBKalAzkO9MHTDD9FM4c6p03D8kO/DkZTPX1UoFp0REAQouYMtUd7E8FW/DmYLf54IBKNEk+qZYehJAVlHDWyuL/NNsDhouguwdCBkrcRUAClkg653lFL68kod1Ipi6gtflok+KIXspqxzUX7Hw8z9Fj6QN4RS99NQFFMxQ5Lf5bkgXMoI/B4e3VE0sLyTCjhohAnqUEK+inuIox/CHGGugXijyW6NI7yZsoKynRugLw47KH2g2yLpiFlVkqoSUmXTbDvtdUewgyr6LVFSdwOSpuDa48xy5ondVb23QRbVlaNjIzUYUd42nxQX06uo728eY5+qtbWByNkG4LQqGfu/wBVQcayQbV2UwuNRggn3gMnHjyd6pkXnRDucbqDmN3M+KoxDfBPsVhZvF/v7lCVsNcKjnX4aQeJKFNALpn4WyH/AC3LzSoeMowtvww71a3JWtM9OSihPy/erKeG45oxoVrWoBaeFEoxreCmxqk4IBajSTyWjQsigxWtagCbSC2MMTc3jIfeZRwYpQrAvfh1VVo2TM07qLqSQAMwysfRtpomDKS3Uo2KRAzKPBE06am2mrmM5K5gHqU1SKQR5pmcj1Wi2EgBbQUvYosuaP1DvIUDiKY/W3/IJBAMt3rVSmrRXYf1N8Qomq0mA4E8igGdTW6VNE7q21qQU7irfTRZaouCQB+zlV+x05lGPaCII++5UPqNB3dZsBnkpAO2huiG2A04arG05g5WV1WuAJNhOunPmgztaj+7yn0RVrqaoNO5WxtOkbh/kUk2z+KKdE2BcCBcXFuAUDXdlUvp6LhtrfjaqTFAP6i474Hol1T8S4qb1Jccmt9rHkQ0KxK9CdSsqTRSDZD8fUG8dxreZJ9SV0VNr47QE6wDCgLarmrFiKsCsYVixASFhWLEFGGcTmTl8Uc1aWK4jYW2fFYsQTbqpPFisWKjbcltyxYqMceyenwXMbRxL79t3iVixZ0cptLGVABFR/8Ak75oOjjKhMGo/wDyPzWLEF3tXcT4lO8GeysWIC2G3eFe1xnNYsUU82LUJsST1KcNaLLFi1iayFWQsWKgaubHoke0XFo7JiYmLLFizoSYqoYcZOXFcxjcU+/bd/kVixXFctW2hV9pHtakXtvu4HmqPz9Wf7r8/wB7vmsWKsq6mOq/6j/8nfNL6+IeSZe49SVixVG/ztUWFR8f8nfNaG0a3+rU/wA3fNYsQ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4" name="13 Rectángulo"/>
          <p:cNvSpPr/>
          <p:nvPr/>
        </p:nvSpPr>
        <p:spPr>
          <a:xfrm>
            <a:off x="539552" y="1607889"/>
            <a:ext cx="7560840" cy="369331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s-ES" b="1" dirty="0" smtClean="0"/>
              <a:t>Agente infecciosos </a:t>
            </a:r>
            <a:r>
              <a:rPr lang="es-ES" dirty="0" smtClean="0"/>
              <a:t>virus de la hepatitis B</a:t>
            </a:r>
          </a:p>
          <a:p>
            <a:r>
              <a:rPr lang="es-ES" b="1" dirty="0" smtClean="0"/>
              <a:t>Reservorio</a:t>
            </a:r>
            <a:r>
              <a:rPr lang="es-ES" dirty="0" smtClean="0"/>
              <a:t>: seres humanos </a:t>
            </a:r>
          </a:p>
          <a:p>
            <a:r>
              <a:rPr lang="es-ES" b="1" dirty="0" smtClean="0"/>
              <a:t>Puerta de </a:t>
            </a:r>
            <a:r>
              <a:rPr lang="es-ES" b="1" dirty="0" err="1" smtClean="0"/>
              <a:t>de</a:t>
            </a:r>
            <a:r>
              <a:rPr lang="es-ES" b="1" dirty="0" smtClean="0"/>
              <a:t> salida</a:t>
            </a:r>
            <a:r>
              <a:rPr lang="es-ES" dirty="0" smtClean="0"/>
              <a:t>: piel y mucosas </a:t>
            </a:r>
          </a:p>
          <a:p>
            <a:r>
              <a:rPr lang="es-ES" b="1" dirty="0" smtClean="0"/>
              <a:t>Vías de transmisión:</a:t>
            </a:r>
            <a:r>
              <a:rPr lang="es-ES" dirty="0" smtClean="0"/>
              <a:t> contacto de piel y mucosas, es decir por vía parenteral, mucosas, Líquidos corporales: (sangre, y </a:t>
            </a:r>
            <a:r>
              <a:rPr lang="es-ES" dirty="0" err="1" smtClean="0"/>
              <a:t>hemoderivados</a:t>
            </a:r>
            <a:r>
              <a:rPr lang="es-ES" dirty="0" smtClean="0"/>
              <a:t>, líquido cefalorraquídeo, pleural y peritoneal, semen, secreciones vaginales y otros. Contacto sexual. Madre e hijo: (durante el embarazo, el parto y la lactancia materna). </a:t>
            </a:r>
            <a:r>
              <a:rPr lang="es-ES" b="1" dirty="0" smtClean="0"/>
              <a:t>Puerta de entrada</a:t>
            </a:r>
            <a:r>
              <a:rPr lang="es-ES" dirty="0" smtClean="0"/>
              <a:t>: piel y mucosas </a:t>
            </a:r>
          </a:p>
          <a:p>
            <a:r>
              <a:rPr lang="es-ES" b="1" dirty="0" smtClean="0"/>
              <a:t>Huésped susceptible</a:t>
            </a:r>
            <a:r>
              <a:rPr lang="es-ES" dirty="0" smtClean="0"/>
              <a:t>: Hombre sano </a:t>
            </a:r>
          </a:p>
          <a:p>
            <a:r>
              <a:rPr lang="es-ES" b="1" dirty="0" smtClean="0"/>
              <a:t>Periodo de incubación:</a:t>
            </a:r>
            <a:r>
              <a:rPr lang="es-ES" dirty="0" smtClean="0"/>
              <a:t> 30y 180 días </a:t>
            </a:r>
          </a:p>
          <a:p>
            <a:r>
              <a:rPr lang="es-ES" b="1" dirty="0" smtClean="0"/>
              <a:t>Periodo de transmisibilidad</a:t>
            </a:r>
            <a:r>
              <a:rPr lang="es-ES" dirty="0" smtClean="0"/>
              <a:t>: todas las personas positivas de las hepatitis b son potencialmente infectantes.</a:t>
            </a:r>
            <a:endParaRPr lang="es-ES" dirty="0"/>
          </a:p>
        </p:txBody>
      </p:sp>
      <p:sp>
        <p:nvSpPr>
          <p:cNvPr id="8" name="7 Rectángulo"/>
          <p:cNvSpPr/>
          <p:nvPr/>
        </p:nvSpPr>
        <p:spPr>
          <a:xfrm>
            <a:off x="6804248" y="611396"/>
            <a:ext cx="1785950" cy="369332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s-VE" b="1" dirty="0" smtClean="0"/>
              <a:t>ITS</a:t>
            </a:r>
            <a:endParaRPr lang="es-ES" b="1" dirty="0"/>
          </a:p>
        </p:txBody>
      </p:sp>
      <p:sp>
        <p:nvSpPr>
          <p:cNvPr id="7" name="6 Rectángulo"/>
          <p:cNvSpPr/>
          <p:nvPr/>
        </p:nvSpPr>
        <p:spPr>
          <a:xfrm>
            <a:off x="755576" y="1043444"/>
            <a:ext cx="3256020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es-ES" b="1" dirty="0" smtClean="0"/>
              <a:t>Cadena epidemiológica </a:t>
            </a:r>
            <a:endParaRPr lang="es-ES" dirty="0"/>
          </a:p>
        </p:txBody>
      </p:sp>
      <p:sp>
        <p:nvSpPr>
          <p:cNvPr id="9" name="8 Rectángulo"/>
          <p:cNvSpPr/>
          <p:nvPr/>
        </p:nvSpPr>
        <p:spPr>
          <a:xfrm>
            <a:off x="4716016" y="1052736"/>
            <a:ext cx="1608133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es-ES" b="1" dirty="0" smtClean="0"/>
              <a:t>Hepatitis B</a:t>
            </a: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Rectángulo"/>
          <p:cNvSpPr/>
          <p:nvPr/>
        </p:nvSpPr>
        <p:spPr>
          <a:xfrm>
            <a:off x="357158" y="1571612"/>
            <a:ext cx="4572032" cy="397031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s-ES" b="1" dirty="0" smtClean="0"/>
              <a:t>Medidas de control sobre el agente y el reservorio </a:t>
            </a:r>
          </a:p>
          <a:p>
            <a:r>
              <a:rPr lang="es-ES" dirty="0" smtClean="0"/>
              <a:t>- Realizar el diagnostico de certeza través del antígeno de superficie </a:t>
            </a:r>
          </a:p>
          <a:p>
            <a:r>
              <a:rPr lang="es-ES" dirty="0" smtClean="0"/>
              <a:t>- Notificación de los casos </a:t>
            </a:r>
          </a:p>
          <a:p>
            <a:r>
              <a:rPr lang="es-ES" dirty="0" smtClean="0"/>
              <a:t>- Precauciones universal para evitar la exposición a la sangre y los líquidos corporales </a:t>
            </a:r>
          </a:p>
          <a:p>
            <a:r>
              <a:rPr lang="es-ES" dirty="0" smtClean="0"/>
              <a:t>- Confección de la historia clínica epidemiológica </a:t>
            </a:r>
          </a:p>
          <a:p>
            <a:r>
              <a:rPr lang="es-ES" dirty="0" smtClean="0"/>
              <a:t>- Educación sanitaria </a:t>
            </a:r>
          </a:p>
          <a:p>
            <a:r>
              <a:rPr lang="es-ES" dirty="0" smtClean="0"/>
              <a:t>- No hay tratamiento especifico el </a:t>
            </a:r>
            <a:r>
              <a:rPr lang="es-ES" dirty="0" err="1" smtClean="0"/>
              <a:t>interferón</a:t>
            </a:r>
            <a:r>
              <a:rPr lang="es-ES" dirty="0" smtClean="0"/>
              <a:t> alfa parece ser útil en la hepatitis crónica b </a:t>
            </a:r>
          </a:p>
        </p:txBody>
      </p:sp>
      <p:sp>
        <p:nvSpPr>
          <p:cNvPr id="6" name="5 Rectángulo"/>
          <p:cNvSpPr/>
          <p:nvPr/>
        </p:nvSpPr>
        <p:spPr>
          <a:xfrm>
            <a:off x="539552" y="908720"/>
            <a:ext cx="3159839" cy="369332"/>
          </a:xfrm>
          <a:prstGeom prst="rect">
            <a:avLst/>
          </a:prstGeom>
          <a:solidFill>
            <a:schemeClr val="bg2"/>
          </a:solidFill>
        </p:spPr>
        <p:txBody>
          <a:bodyPr wrap="none">
            <a:spAutoFit/>
          </a:bodyPr>
          <a:lstStyle/>
          <a:p>
            <a:r>
              <a:rPr lang="es-ES" b="1" dirty="0" smtClean="0"/>
              <a:t>MEDIDAS DE CONTROL</a:t>
            </a:r>
            <a:endParaRPr lang="es-ES" dirty="0"/>
          </a:p>
        </p:txBody>
      </p:sp>
      <p:sp>
        <p:nvSpPr>
          <p:cNvPr id="7" name="6 Rectángulo"/>
          <p:cNvSpPr/>
          <p:nvPr/>
        </p:nvSpPr>
        <p:spPr>
          <a:xfrm>
            <a:off x="6804248" y="611396"/>
            <a:ext cx="1785950" cy="369332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s-VE" b="1" dirty="0" smtClean="0"/>
              <a:t>ITS</a:t>
            </a:r>
            <a:endParaRPr lang="es-ES" b="1" dirty="0"/>
          </a:p>
        </p:txBody>
      </p:sp>
      <p:sp>
        <p:nvSpPr>
          <p:cNvPr id="11" name="10 Rectángulo"/>
          <p:cNvSpPr/>
          <p:nvPr/>
        </p:nvSpPr>
        <p:spPr>
          <a:xfrm>
            <a:off x="4716016" y="1052736"/>
            <a:ext cx="1608133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es-ES" b="1" dirty="0" smtClean="0"/>
              <a:t>Hepatitis B</a:t>
            </a:r>
          </a:p>
        </p:txBody>
      </p:sp>
      <p:pic>
        <p:nvPicPr>
          <p:cNvPr id="4098" name="Picture 2" descr="Resultado de imagen para hepatitis b"/>
          <p:cNvPicPr>
            <a:picLocks noChangeAspect="1" noChangeArrowheads="1"/>
          </p:cNvPicPr>
          <p:nvPr/>
        </p:nvPicPr>
        <p:blipFill>
          <a:blip r:embed="rId2" cstate="print"/>
          <a:srcRect l="7031" r="5078"/>
          <a:stretch>
            <a:fillRect/>
          </a:stretch>
        </p:blipFill>
        <p:spPr bwMode="auto">
          <a:xfrm>
            <a:off x="5000628" y="1928802"/>
            <a:ext cx="3934675" cy="3357586"/>
          </a:xfrm>
          <a:prstGeom prst="rect">
            <a:avLst/>
          </a:prstGeom>
          <a:noFill/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571472" y="1071546"/>
            <a:ext cx="4500594" cy="507831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s-ES" b="1" dirty="0" smtClean="0"/>
              <a:t>Medidas de control sobre la vía de transmisión </a:t>
            </a:r>
          </a:p>
          <a:p>
            <a:endParaRPr lang="es-ES" b="1" dirty="0" smtClean="0"/>
          </a:p>
          <a:p>
            <a:r>
              <a:rPr lang="es-ES" dirty="0" smtClean="0"/>
              <a:t>- Uso del condón o preservativo </a:t>
            </a:r>
          </a:p>
          <a:p>
            <a:r>
              <a:rPr lang="es-ES" dirty="0" smtClean="0"/>
              <a:t>- Desinfección concurrente de equipos contaminados con sangre o líquidos corporales infectantes </a:t>
            </a:r>
          </a:p>
          <a:p>
            <a:r>
              <a:rPr lang="es-ES" dirty="0" smtClean="0"/>
              <a:t>- Esterilización adecuada de jeringuillas agujas materiales de acupuntura e instrumental quirúrgico </a:t>
            </a:r>
          </a:p>
          <a:p>
            <a:r>
              <a:rPr lang="es-ES" dirty="0" smtClean="0"/>
              <a:t>- Búsqueda del anfígeno de superficie e la hepatitis B en Bancos de sangre, rechazando a los donantes que hayan tenido hepatitis vírica antecedentes de inyectarse drogas </a:t>
            </a:r>
            <a:r>
              <a:rPr lang="es-ES" dirty="0" err="1" smtClean="0"/>
              <a:t>endovenosas</a:t>
            </a:r>
            <a:r>
              <a:rPr lang="es-ES" dirty="0" smtClean="0"/>
              <a:t> signos de drogadicción o tatuajes en los 6 meses anteriores.</a:t>
            </a:r>
          </a:p>
        </p:txBody>
      </p:sp>
      <p:sp>
        <p:nvSpPr>
          <p:cNvPr id="8" name="7 Rectángulo"/>
          <p:cNvSpPr/>
          <p:nvPr/>
        </p:nvSpPr>
        <p:spPr>
          <a:xfrm>
            <a:off x="500034" y="571480"/>
            <a:ext cx="3159839" cy="369332"/>
          </a:xfrm>
          <a:prstGeom prst="rect">
            <a:avLst/>
          </a:prstGeom>
          <a:solidFill>
            <a:schemeClr val="bg2"/>
          </a:solidFill>
        </p:spPr>
        <p:txBody>
          <a:bodyPr wrap="none">
            <a:spAutoFit/>
          </a:bodyPr>
          <a:lstStyle/>
          <a:p>
            <a:r>
              <a:rPr lang="es-ES" b="1" dirty="0" smtClean="0"/>
              <a:t>MEDIDAS DE CONTROL</a:t>
            </a:r>
            <a:endParaRPr lang="es-ES" dirty="0"/>
          </a:p>
        </p:txBody>
      </p:sp>
      <p:sp>
        <p:nvSpPr>
          <p:cNvPr id="9" name="8 Rectángulo"/>
          <p:cNvSpPr/>
          <p:nvPr/>
        </p:nvSpPr>
        <p:spPr>
          <a:xfrm>
            <a:off x="6804248" y="611396"/>
            <a:ext cx="1785950" cy="369332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s-VE" b="1" dirty="0" smtClean="0"/>
              <a:t>ITS</a:t>
            </a:r>
            <a:endParaRPr lang="es-ES" b="1" dirty="0"/>
          </a:p>
        </p:txBody>
      </p:sp>
      <p:sp>
        <p:nvSpPr>
          <p:cNvPr id="11" name="10 Rectángulo"/>
          <p:cNvSpPr/>
          <p:nvPr/>
        </p:nvSpPr>
        <p:spPr>
          <a:xfrm>
            <a:off x="4857752" y="500042"/>
            <a:ext cx="1608133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es-ES" b="1" dirty="0" smtClean="0"/>
              <a:t>Hepatitis B</a:t>
            </a:r>
          </a:p>
        </p:txBody>
      </p:sp>
      <p:sp>
        <p:nvSpPr>
          <p:cNvPr id="3074" name="AutoShape 2" descr="Resultado de imagen para control de hepatitis b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3076" name="Picture 4" descr="Resultado de imagen para control de hepatitis 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79223" y="1142984"/>
            <a:ext cx="3536181" cy="2357454"/>
          </a:xfrm>
          <a:prstGeom prst="rect">
            <a:avLst/>
          </a:prstGeom>
          <a:noFill/>
        </p:spPr>
      </p:pic>
      <p:pic>
        <p:nvPicPr>
          <p:cNvPr id="3078" name="Picture 6" descr="Resultado de imagen para condon"/>
          <p:cNvPicPr>
            <a:picLocks noChangeAspect="1" noChangeArrowheads="1"/>
          </p:cNvPicPr>
          <p:nvPr/>
        </p:nvPicPr>
        <p:blipFill>
          <a:blip r:embed="rId3" cstate="print"/>
          <a:srcRect l="19330" t="-862" r="21907"/>
          <a:stretch>
            <a:fillRect/>
          </a:stretch>
        </p:blipFill>
        <p:spPr bwMode="auto">
          <a:xfrm>
            <a:off x="5429256" y="3429000"/>
            <a:ext cx="3000396" cy="3079341"/>
          </a:xfrm>
          <a:prstGeom prst="rect">
            <a:avLst/>
          </a:prstGeom>
          <a:noFill/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571472" y="1714488"/>
            <a:ext cx="8215370" cy="286232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s-ES" b="1" dirty="0" smtClean="0"/>
              <a:t> Medidas de control del huésped susceptible </a:t>
            </a:r>
          </a:p>
          <a:p>
            <a:endParaRPr lang="es-ES" b="1" dirty="0" smtClean="0"/>
          </a:p>
          <a:p>
            <a:r>
              <a:rPr lang="es-ES" dirty="0" smtClean="0"/>
              <a:t>- Promoción de salud y prevención de riesgo dirigida a la inmunización, no uso de drogas inyectables, uso de condones esterilización de jeringuillas y agujas </a:t>
            </a:r>
          </a:p>
          <a:p>
            <a:r>
              <a:rPr lang="es-ES" dirty="0" smtClean="0"/>
              <a:t>- Inmunización con la vacunas </a:t>
            </a:r>
            <a:r>
              <a:rPr lang="es-ES" dirty="0" err="1" smtClean="0"/>
              <a:t>antihepatitis</a:t>
            </a:r>
            <a:r>
              <a:rPr lang="es-ES" dirty="0" smtClean="0"/>
              <a:t> B </a:t>
            </a:r>
          </a:p>
          <a:p>
            <a:r>
              <a:rPr lang="es-ES" dirty="0" smtClean="0"/>
              <a:t>- Medidas especiales de protección e inmunización especifica a trabajadores de la salud </a:t>
            </a:r>
          </a:p>
          <a:p>
            <a:r>
              <a:rPr lang="es-ES" dirty="0" smtClean="0"/>
              <a:t>- Vigilancia personal a contactos e inmunización con inmunoglobulina y vacunas contra la hepatitis B </a:t>
            </a:r>
          </a:p>
        </p:txBody>
      </p:sp>
      <p:sp>
        <p:nvSpPr>
          <p:cNvPr id="8" name="7 Rectángulo"/>
          <p:cNvSpPr/>
          <p:nvPr/>
        </p:nvSpPr>
        <p:spPr>
          <a:xfrm>
            <a:off x="571472" y="1214422"/>
            <a:ext cx="3159839" cy="369332"/>
          </a:xfrm>
          <a:prstGeom prst="rect">
            <a:avLst/>
          </a:prstGeom>
          <a:solidFill>
            <a:schemeClr val="bg2"/>
          </a:solidFill>
        </p:spPr>
        <p:txBody>
          <a:bodyPr wrap="none">
            <a:spAutoFit/>
          </a:bodyPr>
          <a:lstStyle/>
          <a:p>
            <a:r>
              <a:rPr lang="es-ES" b="1" dirty="0" smtClean="0"/>
              <a:t>MEDIDAS DE CONTROL</a:t>
            </a:r>
            <a:endParaRPr lang="es-ES" dirty="0"/>
          </a:p>
        </p:txBody>
      </p:sp>
      <p:sp>
        <p:nvSpPr>
          <p:cNvPr id="9" name="8 Rectángulo"/>
          <p:cNvSpPr/>
          <p:nvPr/>
        </p:nvSpPr>
        <p:spPr>
          <a:xfrm>
            <a:off x="6804248" y="611396"/>
            <a:ext cx="1785950" cy="369332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s-VE" b="1" dirty="0" smtClean="0"/>
              <a:t>ITS</a:t>
            </a:r>
            <a:endParaRPr lang="es-ES" b="1" dirty="0"/>
          </a:p>
        </p:txBody>
      </p:sp>
      <p:sp>
        <p:nvSpPr>
          <p:cNvPr id="11" name="10 Rectángulo"/>
          <p:cNvSpPr/>
          <p:nvPr/>
        </p:nvSpPr>
        <p:spPr>
          <a:xfrm>
            <a:off x="4716016" y="1052736"/>
            <a:ext cx="1608133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es-ES" b="1" dirty="0" smtClean="0"/>
              <a:t>Hepatitis B</a:t>
            </a: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/>
        </p:nvSpPr>
        <p:spPr>
          <a:xfrm>
            <a:off x="357158" y="915115"/>
            <a:ext cx="8501122" cy="2585323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algn="ctr"/>
            <a:r>
              <a:rPr lang="es-ES" b="1" u="sng" dirty="0" smtClean="0"/>
              <a:t>ITS EN ADOLESCENTES Y ADULTOS JOVENES</a:t>
            </a:r>
          </a:p>
          <a:p>
            <a:pPr algn="ctr"/>
            <a:r>
              <a:rPr lang="es-ES" dirty="0" smtClean="0"/>
              <a:t>-Mayor susceptibilidad biológica a la morbilidad y dicha enfermedades. </a:t>
            </a:r>
          </a:p>
          <a:p>
            <a:pPr algn="ctr"/>
            <a:r>
              <a:rPr lang="es-ES" dirty="0" smtClean="0"/>
              <a:t>- Los adolescentes presentan relaciones sexuales cada vez con mayor precocidad. </a:t>
            </a:r>
          </a:p>
          <a:p>
            <a:pPr algn="ctr"/>
            <a:r>
              <a:rPr lang="es-ES" dirty="0" smtClean="0"/>
              <a:t>- Tendencia al cambio de pareja con mucha frecuencia. </a:t>
            </a:r>
          </a:p>
          <a:p>
            <a:pPr algn="ctr"/>
            <a:r>
              <a:rPr lang="es-ES" dirty="0" smtClean="0"/>
              <a:t>- Generalmente no usan preservativos. </a:t>
            </a:r>
          </a:p>
          <a:p>
            <a:pPr algn="ctr"/>
            <a:r>
              <a:rPr lang="es-ES" dirty="0" smtClean="0"/>
              <a:t>- Falta de conocimiento sobre riesgos y consecuencias de la ITS. </a:t>
            </a:r>
          </a:p>
          <a:p>
            <a:pPr algn="ctr"/>
            <a:r>
              <a:rPr lang="es-ES" dirty="0" smtClean="0"/>
              <a:t>- Algunas veces están contagiados y no tiene síntomas lo que los hace portadores. </a:t>
            </a:r>
          </a:p>
        </p:txBody>
      </p:sp>
      <p:sp>
        <p:nvSpPr>
          <p:cNvPr id="8" name="7 Rectángulo"/>
          <p:cNvSpPr/>
          <p:nvPr/>
        </p:nvSpPr>
        <p:spPr>
          <a:xfrm>
            <a:off x="6804248" y="476672"/>
            <a:ext cx="1785950" cy="369332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s-VE" b="1" dirty="0" smtClean="0"/>
              <a:t>ITS</a:t>
            </a:r>
            <a:endParaRPr lang="es-ES" b="1" dirty="0"/>
          </a:p>
        </p:txBody>
      </p:sp>
      <p:pic>
        <p:nvPicPr>
          <p:cNvPr id="34818" name="Picture 2" descr="Resultado de imagen para IT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3429000"/>
            <a:ext cx="6837362" cy="2875257"/>
          </a:xfrm>
          <a:prstGeom prst="rect">
            <a:avLst/>
          </a:prstGeom>
          <a:noFill/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5286380" y="2214554"/>
            <a:ext cx="3357586" cy="224676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s-ES" sz="2000" b="1" dirty="0" smtClean="0"/>
              <a:t>Se ha demostrado que el uso adecuado y sistemático del condón si protege, pero el uso adecuado y no sistemático del condón no protege.</a:t>
            </a:r>
          </a:p>
        </p:txBody>
      </p:sp>
      <p:sp>
        <p:nvSpPr>
          <p:cNvPr id="9" name="8 Rectángulo"/>
          <p:cNvSpPr/>
          <p:nvPr/>
        </p:nvSpPr>
        <p:spPr>
          <a:xfrm>
            <a:off x="6516216" y="908720"/>
            <a:ext cx="1785950" cy="369332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s-VE" b="1" dirty="0" smtClean="0"/>
              <a:t>ITS</a:t>
            </a:r>
            <a:endParaRPr lang="es-ES" b="1" dirty="0"/>
          </a:p>
        </p:txBody>
      </p:sp>
      <p:pic>
        <p:nvPicPr>
          <p:cNvPr id="1026" name="Picture 2" descr="Resultado de imagen para uso del condon"/>
          <p:cNvPicPr>
            <a:picLocks noChangeAspect="1" noChangeArrowheads="1"/>
          </p:cNvPicPr>
          <p:nvPr/>
        </p:nvPicPr>
        <p:blipFill>
          <a:blip r:embed="rId2" cstate="print">
            <a:lum bright="-10000" contrast="10000"/>
          </a:blip>
          <a:srcRect/>
          <a:stretch>
            <a:fillRect/>
          </a:stretch>
        </p:blipFill>
        <p:spPr bwMode="auto">
          <a:xfrm>
            <a:off x="500066" y="1142984"/>
            <a:ext cx="4786314" cy="4769128"/>
          </a:xfrm>
          <a:prstGeom prst="rect">
            <a:avLst/>
          </a:prstGeom>
          <a:noFill/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Rectángulo"/>
          <p:cNvSpPr/>
          <p:nvPr/>
        </p:nvSpPr>
        <p:spPr>
          <a:xfrm>
            <a:off x="6804248" y="611396"/>
            <a:ext cx="1785950" cy="369332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s-VE" b="1" dirty="0" smtClean="0"/>
              <a:t>ITS</a:t>
            </a:r>
            <a:endParaRPr lang="es-ES" b="1" dirty="0"/>
          </a:p>
        </p:txBody>
      </p:sp>
      <p:sp>
        <p:nvSpPr>
          <p:cNvPr id="23" name="22 Rectángulo"/>
          <p:cNvSpPr/>
          <p:nvPr/>
        </p:nvSpPr>
        <p:spPr>
          <a:xfrm>
            <a:off x="4357686" y="1214422"/>
            <a:ext cx="4572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s-ES" dirty="0" smtClean="0"/>
          </a:p>
          <a:p>
            <a:r>
              <a:rPr lang="es-ES" dirty="0" smtClean="0"/>
              <a:t>- Tener una pareja sexual infectada. </a:t>
            </a:r>
          </a:p>
          <a:p>
            <a:r>
              <a:rPr lang="es-ES" dirty="0" smtClean="0"/>
              <a:t>- Tener relaciones cóitales sin protección. </a:t>
            </a:r>
          </a:p>
          <a:p>
            <a:r>
              <a:rPr lang="es-ES" dirty="0" smtClean="0"/>
              <a:t>- Uso de alcohol y drogas que promuevan conducta sexual de alto riesgo. </a:t>
            </a:r>
          </a:p>
          <a:p>
            <a:r>
              <a:rPr lang="es-ES" dirty="0" smtClean="0"/>
              <a:t>- Tener prácticas sexuales re riesgo anal, vaginal u oral sin el uso de condón. </a:t>
            </a:r>
          </a:p>
          <a:p>
            <a:r>
              <a:rPr lang="es-ES" dirty="0" smtClean="0"/>
              <a:t>- Inadecuado uso de agujas y artefactos punzo cortantes en tatuajes y perforaciones los que favorecen la infección. </a:t>
            </a:r>
          </a:p>
          <a:p>
            <a:r>
              <a:rPr lang="es-ES" dirty="0" smtClean="0"/>
              <a:t>- Ser victima de abuso sexual o violación </a:t>
            </a:r>
          </a:p>
        </p:txBody>
      </p:sp>
      <p:sp>
        <p:nvSpPr>
          <p:cNvPr id="24" name="23 CuadroTexto"/>
          <p:cNvSpPr txBox="1"/>
          <p:nvPr/>
        </p:nvSpPr>
        <p:spPr>
          <a:xfrm>
            <a:off x="4071934" y="571480"/>
            <a:ext cx="2520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/>
              <a:t>FACTORES DE RIESGO</a:t>
            </a:r>
            <a:endParaRPr lang="es-ES" b="1" dirty="0"/>
          </a:p>
        </p:txBody>
      </p:sp>
      <p:pic>
        <p:nvPicPr>
          <p:cNvPr id="33796" name="Picture 4" descr="Resultado de imagen para promiscuida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571635"/>
            <a:ext cx="3810000" cy="3429001"/>
          </a:xfrm>
          <a:prstGeom prst="rect">
            <a:avLst/>
          </a:prstGeom>
          <a:noFill/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Rectángulo"/>
          <p:cNvSpPr/>
          <p:nvPr/>
        </p:nvSpPr>
        <p:spPr>
          <a:xfrm>
            <a:off x="500034" y="1357298"/>
            <a:ext cx="8143932" cy="400109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s-ES" sz="2000" b="1" dirty="0" smtClean="0"/>
              <a:t>Complicaciones</a:t>
            </a:r>
          </a:p>
          <a:p>
            <a:endParaRPr lang="es-ES" b="1" dirty="0" smtClean="0"/>
          </a:p>
          <a:p>
            <a:r>
              <a:rPr lang="es-ES" b="1" dirty="0" smtClean="0"/>
              <a:t> Mujer: </a:t>
            </a:r>
          </a:p>
          <a:p>
            <a:r>
              <a:rPr lang="es-ES" dirty="0" smtClean="0"/>
              <a:t>- Carcinoma </a:t>
            </a:r>
            <a:r>
              <a:rPr lang="es-ES" dirty="0" err="1" smtClean="0"/>
              <a:t>cervicouterino</a:t>
            </a:r>
            <a:endParaRPr lang="es-ES" dirty="0" smtClean="0"/>
          </a:p>
          <a:p>
            <a:r>
              <a:rPr lang="es-ES" dirty="0" smtClean="0"/>
              <a:t>- Infertilidad </a:t>
            </a:r>
          </a:p>
          <a:p>
            <a:r>
              <a:rPr lang="es-ES" dirty="0" smtClean="0"/>
              <a:t>- Dolor pélvico crónico </a:t>
            </a:r>
          </a:p>
          <a:p>
            <a:r>
              <a:rPr lang="es-ES" dirty="0" smtClean="0"/>
              <a:t>- Enfermedad inflamatoria y sus consecuencias: tales como el embarazo ectópico y esterilidad. </a:t>
            </a:r>
          </a:p>
          <a:p>
            <a:endParaRPr lang="es-ES" dirty="0" smtClean="0"/>
          </a:p>
          <a:p>
            <a:r>
              <a:rPr lang="es-ES" b="1" dirty="0" smtClean="0"/>
              <a:t>Hombre: </a:t>
            </a:r>
          </a:p>
          <a:p>
            <a:r>
              <a:rPr lang="es-ES" dirty="0" smtClean="0"/>
              <a:t>- Epididimitis </a:t>
            </a:r>
          </a:p>
          <a:p>
            <a:r>
              <a:rPr lang="es-ES" dirty="0" smtClean="0"/>
              <a:t>- Estrechez uretral </a:t>
            </a:r>
          </a:p>
          <a:p>
            <a:r>
              <a:rPr lang="es-ES" dirty="0" smtClean="0"/>
              <a:t>- Orquitis </a:t>
            </a:r>
          </a:p>
          <a:p>
            <a:r>
              <a:rPr lang="es-ES" dirty="0" smtClean="0"/>
              <a:t>- Esterilidad </a:t>
            </a:r>
          </a:p>
        </p:txBody>
      </p:sp>
      <p:sp>
        <p:nvSpPr>
          <p:cNvPr id="5" name="4 Rectángulo"/>
          <p:cNvSpPr/>
          <p:nvPr/>
        </p:nvSpPr>
        <p:spPr>
          <a:xfrm>
            <a:off x="857224" y="571480"/>
            <a:ext cx="1785950" cy="369332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s-VE" b="1" dirty="0" smtClean="0"/>
              <a:t>ITS</a:t>
            </a:r>
            <a:endParaRPr lang="es-ES" b="1" dirty="0"/>
          </a:p>
        </p:txBody>
      </p:sp>
      <p:pic>
        <p:nvPicPr>
          <p:cNvPr id="32770" name="Picture 2" descr="Resultado de imagen para cancer de pe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57818" y="3429000"/>
            <a:ext cx="2928958" cy="2667222"/>
          </a:xfrm>
          <a:prstGeom prst="rect">
            <a:avLst/>
          </a:prstGeom>
          <a:noFill/>
        </p:spPr>
      </p:pic>
      <p:pic>
        <p:nvPicPr>
          <p:cNvPr id="32772" name="Picture 4" descr="Resultado de imagen para condilom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86380" y="714356"/>
            <a:ext cx="3047981" cy="2285986"/>
          </a:xfrm>
          <a:prstGeom prst="rect">
            <a:avLst/>
          </a:prstGeom>
          <a:noFill/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Resultado de imagen para vih sida"/>
          <p:cNvPicPr>
            <a:picLocks noChangeAspect="1" noChangeArrowheads="1"/>
          </p:cNvPicPr>
          <p:nvPr/>
        </p:nvPicPr>
        <p:blipFill>
          <a:blip r:embed="rId2" cstate="print"/>
          <a:srcRect l="12451" t="29672" r="390"/>
          <a:stretch>
            <a:fillRect/>
          </a:stretch>
        </p:blipFill>
        <p:spPr bwMode="auto">
          <a:xfrm>
            <a:off x="2714612" y="2636395"/>
            <a:ext cx="6072230" cy="3507249"/>
          </a:xfrm>
          <a:prstGeom prst="rect">
            <a:avLst/>
          </a:prstGeom>
          <a:noFill/>
        </p:spPr>
      </p:pic>
      <p:sp>
        <p:nvSpPr>
          <p:cNvPr id="11" name="10 Rectángulo"/>
          <p:cNvSpPr/>
          <p:nvPr/>
        </p:nvSpPr>
        <p:spPr>
          <a:xfrm>
            <a:off x="571472" y="1071546"/>
            <a:ext cx="785818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 smtClean="0"/>
              <a:t>Espectro clínico del VIH Es muy amplio y va desde el complejo sintomático de la infección aguda hasta las manifestaciones de la enfermedad avanzada o sida terminal.  Existe además una serie de enfermedades llamadas oportunistas que afectan a las personas con VIH y pueden ser mortales entre ellas se encuentran: </a:t>
            </a:r>
          </a:p>
          <a:p>
            <a:r>
              <a:rPr lang="es-ES" dirty="0" smtClean="0"/>
              <a:t>- Toxoplasmosis </a:t>
            </a:r>
          </a:p>
          <a:p>
            <a:r>
              <a:rPr lang="es-ES" dirty="0" smtClean="0"/>
              <a:t>- Gastroenteritis infecciosa </a:t>
            </a:r>
          </a:p>
          <a:p>
            <a:r>
              <a:rPr lang="es-ES" dirty="0" smtClean="0"/>
              <a:t>- Tuberculosis </a:t>
            </a:r>
          </a:p>
          <a:p>
            <a:r>
              <a:rPr lang="es-ES" dirty="0" smtClean="0"/>
              <a:t>- Neumonía </a:t>
            </a:r>
          </a:p>
          <a:p>
            <a:r>
              <a:rPr lang="es-ES" dirty="0" smtClean="0"/>
              <a:t>- Herpes zoster. </a:t>
            </a:r>
          </a:p>
          <a:p>
            <a:r>
              <a:rPr lang="es-ES" dirty="0" smtClean="0"/>
              <a:t>- Candidiasis </a:t>
            </a:r>
          </a:p>
        </p:txBody>
      </p:sp>
      <p:sp>
        <p:nvSpPr>
          <p:cNvPr id="6" name="5 Rectángulo"/>
          <p:cNvSpPr/>
          <p:nvPr/>
        </p:nvSpPr>
        <p:spPr>
          <a:xfrm>
            <a:off x="6804248" y="611396"/>
            <a:ext cx="1785950" cy="369332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s-VE" b="1" dirty="0" smtClean="0"/>
              <a:t>ITS</a:t>
            </a:r>
            <a:endParaRPr lang="es-ES" b="1" dirty="0"/>
          </a:p>
        </p:txBody>
      </p:sp>
      <p:sp>
        <p:nvSpPr>
          <p:cNvPr id="8" name="7 CuadroTexto"/>
          <p:cNvSpPr txBox="1"/>
          <p:nvPr/>
        </p:nvSpPr>
        <p:spPr>
          <a:xfrm>
            <a:off x="683568" y="548680"/>
            <a:ext cx="2376264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/>
              <a:t>VIH-SIDA</a:t>
            </a:r>
            <a:endParaRPr lang="es-ES" b="1" dirty="0"/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Rectángulo"/>
          <p:cNvSpPr/>
          <p:nvPr/>
        </p:nvSpPr>
        <p:spPr>
          <a:xfrm>
            <a:off x="3929058" y="1285860"/>
            <a:ext cx="4572000" cy="646331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algn="ctr"/>
            <a:r>
              <a:rPr lang="es-ES" b="1" dirty="0" smtClean="0"/>
              <a:t>Agente infeccioso</a:t>
            </a:r>
            <a:r>
              <a:rPr lang="es-ES" dirty="0" smtClean="0"/>
              <a:t>: virus de inmunodeficiencia humana o VIH </a:t>
            </a:r>
            <a:endParaRPr lang="es-ES" dirty="0"/>
          </a:p>
        </p:txBody>
      </p:sp>
      <p:sp>
        <p:nvSpPr>
          <p:cNvPr id="7" name="6 Rectángulo"/>
          <p:cNvSpPr/>
          <p:nvPr/>
        </p:nvSpPr>
        <p:spPr>
          <a:xfrm>
            <a:off x="6804248" y="611396"/>
            <a:ext cx="1785950" cy="369332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s-VE" b="1" dirty="0" smtClean="0"/>
              <a:t>ITS</a:t>
            </a:r>
            <a:endParaRPr lang="es-ES" b="1" dirty="0"/>
          </a:p>
        </p:txBody>
      </p:sp>
      <p:sp>
        <p:nvSpPr>
          <p:cNvPr id="8" name="7 CuadroTexto"/>
          <p:cNvSpPr txBox="1"/>
          <p:nvPr/>
        </p:nvSpPr>
        <p:spPr>
          <a:xfrm>
            <a:off x="683568" y="548680"/>
            <a:ext cx="2376264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/>
              <a:t>VIH-SIDA</a:t>
            </a:r>
            <a:endParaRPr lang="es-ES" b="1" dirty="0"/>
          </a:p>
        </p:txBody>
      </p:sp>
      <p:sp>
        <p:nvSpPr>
          <p:cNvPr id="9" name="8 CuadroTexto"/>
          <p:cNvSpPr txBox="1"/>
          <p:nvPr/>
        </p:nvSpPr>
        <p:spPr>
          <a:xfrm>
            <a:off x="3347864" y="692696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CADENA EPIDEMIOLOGICA</a:t>
            </a:r>
            <a:endParaRPr lang="es-ES" dirty="0"/>
          </a:p>
        </p:txBody>
      </p:sp>
      <p:sp>
        <p:nvSpPr>
          <p:cNvPr id="11" name="10 Rectángulo"/>
          <p:cNvSpPr/>
          <p:nvPr/>
        </p:nvSpPr>
        <p:spPr>
          <a:xfrm>
            <a:off x="3960440" y="2060848"/>
            <a:ext cx="4572000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r>
              <a:rPr lang="es-ES" b="1" dirty="0" smtClean="0"/>
              <a:t>Reservorio</a:t>
            </a:r>
            <a:r>
              <a:rPr lang="es-ES" dirty="0" smtClean="0"/>
              <a:t>: el único reservorio de este virus es la especie humana</a:t>
            </a:r>
            <a:endParaRPr lang="es-ES" dirty="0"/>
          </a:p>
        </p:txBody>
      </p:sp>
      <p:sp>
        <p:nvSpPr>
          <p:cNvPr id="12" name="11 Rectángulo"/>
          <p:cNvSpPr/>
          <p:nvPr/>
        </p:nvSpPr>
        <p:spPr>
          <a:xfrm>
            <a:off x="3923928" y="2852936"/>
            <a:ext cx="4572000" cy="286232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r>
              <a:rPr lang="es-ES" b="1" dirty="0" smtClean="0"/>
              <a:t>Puerta de salida</a:t>
            </a:r>
            <a:r>
              <a:rPr lang="es-ES" dirty="0" smtClean="0"/>
              <a:t>: fundamentalmente son el meato uretral, el introito vaginal, el ano y la piel. </a:t>
            </a:r>
          </a:p>
          <a:p>
            <a:r>
              <a:rPr lang="es-ES" b="1" dirty="0" smtClean="0"/>
              <a:t>Vía de transmisión</a:t>
            </a:r>
            <a:r>
              <a:rPr lang="es-ES" dirty="0" smtClean="0"/>
              <a:t>: contacto sexual, compartir agujas y jeringuillas contaminadas por el virus, por transfusión de sangre y </a:t>
            </a:r>
            <a:r>
              <a:rPr lang="es-ES" dirty="0" err="1" smtClean="0"/>
              <a:t>hemoderivados</a:t>
            </a:r>
            <a:r>
              <a:rPr lang="es-ES" dirty="0" smtClean="0"/>
              <a:t> y por </a:t>
            </a:r>
            <a:r>
              <a:rPr lang="es-ES" dirty="0" err="1" smtClean="0"/>
              <a:t>transplante</a:t>
            </a:r>
            <a:r>
              <a:rPr lang="es-ES" dirty="0" smtClean="0"/>
              <a:t> de órganos y tejidos infectados. </a:t>
            </a:r>
            <a:endParaRPr lang="es-ES" dirty="0"/>
          </a:p>
        </p:txBody>
      </p:sp>
      <p:pic>
        <p:nvPicPr>
          <p:cNvPr id="30722" name="Picture 2" descr="Resultado de imagen para vih sida"/>
          <p:cNvPicPr>
            <a:picLocks noChangeAspect="1" noChangeArrowheads="1"/>
          </p:cNvPicPr>
          <p:nvPr/>
        </p:nvPicPr>
        <p:blipFill>
          <a:blip r:embed="rId2" cstate="print"/>
          <a:srcRect l="21543" r="23403"/>
          <a:stretch>
            <a:fillRect/>
          </a:stretch>
        </p:blipFill>
        <p:spPr bwMode="auto">
          <a:xfrm>
            <a:off x="571472" y="1785926"/>
            <a:ext cx="3286148" cy="3357541"/>
          </a:xfrm>
          <a:prstGeom prst="rect">
            <a:avLst/>
          </a:prstGeom>
          <a:noFill/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Rectángulo"/>
          <p:cNvSpPr/>
          <p:nvPr/>
        </p:nvSpPr>
        <p:spPr>
          <a:xfrm>
            <a:off x="1002950" y="1357298"/>
            <a:ext cx="7241458" cy="9233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s-ES" b="1" dirty="0" smtClean="0"/>
              <a:t>Puerta de entrada</a:t>
            </a:r>
            <a:r>
              <a:rPr lang="es-ES" dirty="0" smtClean="0"/>
              <a:t>: a través del meato uretral y el introito vaginal, siendo menos frecuente por ano y por piel.</a:t>
            </a:r>
          </a:p>
          <a:p>
            <a:r>
              <a:rPr lang="es-ES" b="1" dirty="0" smtClean="0"/>
              <a:t>Huésped susceptible</a:t>
            </a:r>
            <a:r>
              <a:rPr lang="es-ES" dirty="0" smtClean="0"/>
              <a:t>: lo constituyen los seres humanos</a:t>
            </a:r>
          </a:p>
        </p:txBody>
      </p:sp>
      <p:sp>
        <p:nvSpPr>
          <p:cNvPr id="6" name="5 Rectángulo"/>
          <p:cNvSpPr/>
          <p:nvPr/>
        </p:nvSpPr>
        <p:spPr>
          <a:xfrm>
            <a:off x="6804248" y="611396"/>
            <a:ext cx="1785950" cy="369332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s-VE" b="1" dirty="0" smtClean="0"/>
              <a:t>ITS</a:t>
            </a:r>
            <a:endParaRPr lang="es-ES" b="1" dirty="0"/>
          </a:p>
        </p:txBody>
      </p:sp>
      <p:sp>
        <p:nvSpPr>
          <p:cNvPr id="7" name="6 CuadroTexto"/>
          <p:cNvSpPr txBox="1"/>
          <p:nvPr/>
        </p:nvSpPr>
        <p:spPr>
          <a:xfrm>
            <a:off x="683568" y="548680"/>
            <a:ext cx="2376264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/>
              <a:t>VIH-SIDA</a:t>
            </a:r>
            <a:endParaRPr lang="es-ES" b="1" dirty="0"/>
          </a:p>
        </p:txBody>
      </p:sp>
      <p:sp>
        <p:nvSpPr>
          <p:cNvPr id="12" name="11 CuadroTexto"/>
          <p:cNvSpPr txBox="1"/>
          <p:nvPr/>
        </p:nvSpPr>
        <p:spPr>
          <a:xfrm>
            <a:off x="3347864" y="692696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CADENA EPIDEMIOLOGICA</a:t>
            </a:r>
            <a:endParaRPr lang="es-ES" dirty="0"/>
          </a:p>
        </p:txBody>
      </p:sp>
      <p:sp>
        <p:nvSpPr>
          <p:cNvPr id="13" name="12 Rectángulo"/>
          <p:cNvSpPr/>
          <p:nvPr/>
        </p:nvSpPr>
        <p:spPr>
          <a:xfrm>
            <a:off x="1043608" y="2708920"/>
            <a:ext cx="7344816" cy="23083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s-ES" b="1" dirty="0" smtClean="0"/>
              <a:t>Periodo de incubación</a:t>
            </a:r>
            <a:r>
              <a:rPr lang="es-ES" dirty="0" smtClean="0"/>
              <a:t>: es muy variable, aproximadamente de 10 años sin tratamiento efectivo. En general transcurren de 1 a 3 meses desde la infección a la aparición con anticuerpos detectables, el intervalo observado desde la infección por VIH hasta la aparición de la enfermedad del sida varia desde meses hasta 15 años o más. Aunque en lactantes es más breve que en adultos, y el tratamiento con </a:t>
            </a:r>
            <a:r>
              <a:rPr lang="es-ES" dirty="0" err="1" smtClean="0"/>
              <a:t>antiretrovíricos</a:t>
            </a:r>
            <a:r>
              <a:rPr lang="es-ES" dirty="0" smtClean="0"/>
              <a:t> alarga el mismo. </a:t>
            </a:r>
            <a:endParaRPr lang="es-ES" dirty="0"/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o">
  <a:themeElements>
    <a:clrScheme name="Aspecto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o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cto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1532</TotalTime>
  <Words>2681</Words>
  <Application>Microsoft Office PowerPoint</Application>
  <PresentationFormat>Presentación en pantalla (4:3)</PresentationFormat>
  <Paragraphs>291</Paragraphs>
  <Slides>40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40</vt:i4>
      </vt:variant>
    </vt:vector>
  </HeadingPairs>
  <TitlesOfParts>
    <vt:vector size="41" baseType="lpstr">
      <vt:lpstr>Aspecto</vt:lpstr>
      <vt:lpstr>       INFECCIONES DE TRANSMISION SEXUAL   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  <vt:lpstr>Diapositiva 26</vt:lpstr>
      <vt:lpstr>Diapositiva 27</vt:lpstr>
      <vt:lpstr>Diapositiva 28</vt:lpstr>
      <vt:lpstr>Diapositiva 29</vt:lpstr>
      <vt:lpstr>Diapositiva 30</vt:lpstr>
      <vt:lpstr>Diapositiva 31</vt:lpstr>
      <vt:lpstr>Diapositiva 32</vt:lpstr>
      <vt:lpstr>Diapositiva 33</vt:lpstr>
      <vt:lpstr>Diapositiva 34</vt:lpstr>
      <vt:lpstr>Diapositiva 35</vt:lpstr>
      <vt:lpstr>Diapositiva 36</vt:lpstr>
      <vt:lpstr>Diapositiva 37</vt:lpstr>
      <vt:lpstr>Diapositiva 38</vt:lpstr>
      <vt:lpstr>Diapositiva 39</vt:lpstr>
      <vt:lpstr>Diapositiva 40</vt:lpstr>
    </vt:vector>
  </TitlesOfParts>
  <Company>http://www.centor.mx.gd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INTRODUCCIÓN A LA  ASIGNATURA ESTRUCTURA  SOCIAL Y SALUD</dc:title>
  <dc:creator>Centor</dc:creator>
  <cp:lastModifiedBy>Centor</cp:lastModifiedBy>
  <cp:revision>1233</cp:revision>
  <dcterms:created xsi:type="dcterms:W3CDTF">2016-06-10T09:42:30Z</dcterms:created>
  <dcterms:modified xsi:type="dcterms:W3CDTF">2016-09-15T12:59:20Z</dcterms:modified>
</cp:coreProperties>
</file>