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1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323" r:id="rId13"/>
    <p:sldId id="268" r:id="rId14"/>
    <p:sldId id="342" r:id="rId15"/>
    <p:sldId id="343" r:id="rId16"/>
    <p:sldId id="269" r:id="rId17"/>
    <p:sldId id="346" r:id="rId18"/>
    <p:sldId id="324" r:id="rId19"/>
    <p:sldId id="347" r:id="rId20"/>
    <p:sldId id="352" r:id="rId21"/>
    <p:sldId id="325" r:id="rId22"/>
    <p:sldId id="326" r:id="rId23"/>
    <p:sldId id="348" r:id="rId24"/>
    <p:sldId id="329" r:id="rId25"/>
    <p:sldId id="330" r:id="rId26"/>
    <p:sldId id="349" r:id="rId27"/>
    <p:sldId id="353" r:id="rId28"/>
    <p:sldId id="350" r:id="rId29"/>
    <p:sldId id="354" r:id="rId30"/>
    <p:sldId id="355" r:id="rId31"/>
    <p:sldId id="356" r:id="rId32"/>
    <p:sldId id="357" r:id="rId33"/>
    <p:sldId id="358" r:id="rId34"/>
    <p:sldId id="360" r:id="rId35"/>
    <p:sldId id="359" r:id="rId36"/>
    <p:sldId id="361" r:id="rId37"/>
    <p:sldId id="362" r:id="rId38"/>
    <p:sldId id="363" r:id="rId39"/>
    <p:sldId id="364" r:id="rId4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3DF9E-F45C-4A4E-96D4-61CA95C1F41E}" type="datetimeFigureOut">
              <a:rPr lang="es-ES" smtClean="0"/>
              <a:pPr/>
              <a:t>29/09/2016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D18390-54EE-41D3-B6CC-E8FCB4DDF3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3DF9E-F45C-4A4E-96D4-61CA95C1F41E}" type="datetimeFigureOut">
              <a:rPr lang="es-ES" smtClean="0"/>
              <a:pPr/>
              <a:t>29/09/2016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D18390-54EE-41D3-B6CC-E8FCB4DDF3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3DF9E-F45C-4A4E-96D4-61CA95C1F41E}" type="datetimeFigureOut">
              <a:rPr lang="es-ES" smtClean="0"/>
              <a:pPr/>
              <a:t>29/09/2016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D18390-54EE-41D3-B6CC-E8FCB4DDF3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3DF9E-F45C-4A4E-96D4-61CA95C1F41E}" type="datetimeFigureOut">
              <a:rPr lang="es-ES" smtClean="0"/>
              <a:pPr/>
              <a:t>29/09/2016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D18390-54EE-41D3-B6CC-E8FCB4DDF3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3DF9E-F45C-4A4E-96D4-61CA95C1F41E}" type="datetimeFigureOut">
              <a:rPr lang="es-ES" smtClean="0"/>
              <a:pPr/>
              <a:t>29/09/2016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D18390-54EE-41D3-B6CC-E8FCB4DDF3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3DF9E-F45C-4A4E-96D4-61CA95C1F41E}" type="datetimeFigureOut">
              <a:rPr lang="es-ES" smtClean="0"/>
              <a:pPr/>
              <a:t>29/09/2016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D18390-54EE-41D3-B6CC-E8FCB4DDF3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3DF9E-F45C-4A4E-96D4-61CA95C1F41E}" type="datetimeFigureOut">
              <a:rPr lang="es-ES" smtClean="0"/>
              <a:pPr/>
              <a:t>29/09/2016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D18390-54EE-41D3-B6CC-E8FCB4DDF3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3DF9E-F45C-4A4E-96D4-61CA95C1F41E}" type="datetimeFigureOut">
              <a:rPr lang="es-ES" smtClean="0"/>
              <a:pPr/>
              <a:t>29/09/2016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D18390-54EE-41D3-B6CC-E8FCB4DDF3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3DF9E-F45C-4A4E-96D4-61CA95C1F41E}" type="datetimeFigureOut">
              <a:rPr lang="es-ES" smtClean="0"/>
              <a:pPr/>
              <a:t>29/09/2016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D18390-54EE-41D3-B6CC-E8FCB4DDF3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3DF9E-F45C-4A4E-96D4-61CA95C1F41E}" type="datetimeFigureOut">
              <a:rPr lang="es-ES" smtClean="0"/>
              <a:pPr/>
              <a:t>29/09/2016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D18390-54EE-41D3-B6CC-E8FCB4DDF3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3DF9E-F45C-4A4E-96D4-61CA95C1F41E}" type="datetimeFigureOut">
              <a:rPr lang="es-ES" smtClean="0"/>
              <a:pPr/>
              <a:t>29/09/2016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D18390-54EE-41D3-B6CC-E8FCB4DDF3B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8B3DF9E-F45C-4A4E-96D4-61CA95C1F41E}" type="datetimeFigureOut">
              <a:rPr lang="es-ES" smtClean="0"/>
              <a:pPr/>
              <a:t>29/09/2016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0D18390-54EE-41D3-B6CC-E8FCB4DDF3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 dir="r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786446" y="4643446"/>
            <a:ext cx="242889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Dr. Douglas Tenorio</a:t>
            </a:r>
            <a:endParaRPr lang="es-ES" dirty="0"/>
          </a:p>
        </p:txBody>
      </p:sp>
      <p:sp>
        <p:nvSpPr>
          <p:cNvPr id="25602" name="AutoShape 2" descr="data:image/jpeg;base64,/9j/4AAQSkZJRgABAQAAAQABAAD/2wCEAAkGBxMSEhUQDxIWEBAVFRAPEBcVEA8QFg8VFRUWFhUSFhUYHSggGBolHRUVITEhJSkrLi4uFx8zODMtNygtLisBCgoKDg0OGhAQGi0fHR0tLS0tLS8tLS0tLS0tLSstLS0vLS0tLS0tLS0tLS0tLS0tLS0uLS0tLS0tLS0tLS0tLf/AABEIAJ8BPQMBIgACEQEDEQH/xAAcAAABBQEBAQAAAAAAAAAAAAAEAAECAwUGBwj/xAA+EAABAwIEBAUBBAoABgMAAAABAAIDBBEFEiExQVFhcQYTIjKBkUJSobEHFCMzQ2JygsHRRFNzkuHwFSQ0/8QAGQEAAwEBAQAAAAAAAAAAAAAAAAECAwQF/8QAKBEAAgICAgEDAwUBAAAAAAAAAAECEQMhEjFBBDJRE2GRUnGBofAi/9oADAMBAAIRAxEAPwD2lJJJaHIJJNdK6AGKSSSYCSSUboAkSopXTIASiVIlRuqQmMVWQpuVbgmiQPE6ny4y6xOrGm3AONiVrRBoYA22W31QohDg5rhcEahXNj0HYJSaei4tro84/SNhhIM8YlY5vpy/vIi08bcCvKalxub6drj819MyRrKqMOid7omO7xsP+F1Y8uqZFnz3FFK9r3REjIAXE2NgeAHNbnhfwvNVtc/P5UYID3HVzieV16/HQRNuGxMaDvZjRf8ABTZGBo0ADkBYfRauXwHI5GTDpqWldBSgubrlzalrjvJfj2W34Oxb9Zpg9xu9h8p5O5I4rUkYhMBw5sDXtZ9p7pD1Lih04k2aaHrDZpPREITEz6CpjtoRzdbiNQNI6h8fY5vzWLV4niP2Kz6s1RlXJqgnyrocIvwNNmbPiGKn/imoF8mIuNn1PexK2pHKq6X00VyAofD0kn/6KmR3QOIU5fClOwh1i8j7xvfutumdoE1ULpqEfgXJnbYIy1PGBoMot0RyFwxtoYx/KETdcz7EPdMSkkkAkkkkwIuTJ3JlQCSSSQB0CSSS881EkkkgBJiU6iQgBJkkkAJRKkolNAJMSnUSEySJUSpFRVCLINz2Vw2VEB1PZPJUAacVLWyiT0JIE76m6oe9aRi0S2VvCgQplLKtkSVuUKfipyNPJRp+KrwBaVCSMOFiLqSSSBnP4h4fa72G251XD1OIwMcWOeWkEg3HJemVFYxrrOcACHC/XkvEvEbbyvI2zO/NdEZOrYRRvjEac/xm/ipNrIP+c0/K4MtV0COZpwPScMIkNonZ+Gmq6Sm8Oa3mcLchx6ErB8C1UMMGZ7mtcX7cTyAXe3vrz1+qmc2jMZo0tw2HRSSSWQCSSSQA11CSVo3K020AdHce4oJlO1pyvFuF1MckWNxaM6pxWCP97K1n9TgFQ3xDSE2FRHf+sLkfEH6P2OmdMJPNzOzHNe7G8mjZc67wqYzd4vubNYDlHDXmtlG9oNHr0VQxwuxweObTm/JTEg5j62XAeGMTNK4WzRxtDnyOcAGWGwI69F3lFNFiMbahlP6dQC9xZfqLbhRO4d9DSs6VJJJcBYkkxKe6AEmKWZMSgBkkkkAK6ipJFUBFMSnUXBBJEqBUyokqkIHnly6jQ7LKnrw2+ZpBvpqPUtCtOiAdED7gHd9bLoxpVbJbKGYzHfK67SP5Tb6owVbDs4fVBjCoyLepvYqH/wALY6SEjk5oK1agI0mTsO8rWqxtdA3+MHHbQXUYcKJA/d9/LuVbLgOe2aSw5Ma1l+653KF7f+/BSTKZ8UjJDGku4+38E7YyNxa+qMw/Do4nZY2/XU/VPiJ9fwEKcbqPQ61YGmgpnTOyg5Ym6SGxu8/dCmwXIG3+Ebh1WQPLe3K4EggcuB+UZJNLQQSvYB4g8ORTR2zeW5o93MDmF4Lj742SOYJA+x9waRf4OxX0JixL2loJbz2II6heI+K/BdWJHPjjMzHEkFtj8WWmCUuG2U3Fy0cp5jD9pXwFlxYi/BQfgFQ0+qnkB/6bkZReGKt/tppDfmMv5rVNjdG7BhUkcf6ySzINQAfMcSOAaOK7Dw/4nAigNSTmnc5jW7lhHG/3Vd4dwaWGnZE8RsdclwaLkg8zxKA8Q+HM7XvaQ1zWudCGgjKdyqrlozbO6SWV4ZqXSUsL5BZ5YMw6haqyaoQkySayAK5MXfEPTYjkVl4h44sLSUzj1bZyhiUiwqgrRYIPbWw5Oq8A9b48iH8KQfBWRUeO4T9h4+EdOBxAPwEIYI3bsb9AtKfSY9fBlVPi+J4tkc4cQdk8fjKpyhtP5scY0AYco+i0RRR/cb/2rQpYmgaNA7BTKMn5/oaa+D2ZJDUdayQXjdmto4bOb0LUTdeUXQxCa6kmugCKSldMgBkkkkAJRKldRVAJMnUSgki5VvUyouVoQHW7BBhGVmwQgXRj9pJZGp8VCNWt3TYGlTjREhD0+yIXFLs0XRRH+8+ELiPv+AiYv3h7IXED6z8K4e7+BP2lVP7hdaMjdTz9KzYXAOBOyfEa/KcrCDxJ/wAK5RcpKhJ0iyq7oJzVT+tk8kwqua3jBoktIKYKIqQpCcKqYh7IeSLNflrdGRsDtQQqZWjWxuiMtgyFEwBthoBoiVRTbfKvRLsYkxTqJKQGPidA8+pnqG5C5yoYdbgg9V2878rHOGlh9F534sxuQxOboHMc0tcNDbjfmt4NtC8lczXckO2430XLQeKagGxLXDq1FjxVJ9qNhQppl8GbudGQP0XMM8Rk/wANo+q6rDgHxh+hvvlOypNPoTTXZ6pWYcyQh7SY5Rs9mh+eYVIxCSLSpbmZsJmC4/vbwWgWngnDuB/3deT+5pY8UwcMzSHNOxBuCpBZUuGFpL6V3lPOrmHWOTuOHwqmYtmvFJ/9efax1aerTyKFC+g0bZCZA09TIDlkZewvmbqCOaubVtO17dtu43CHBoKYQkmDwdAQTvunupAZyZOVG6oQ6YhOoFMkZyg5TKrsqQAlahAjK0hB9l0Q9pJYxWtVTFY3dEgNWnGivsh4BoiAuOXZoiiAesoOu95+EZT+9yDrPefhaQ938CftBX7IGoc4DM212gkgi+boEfLsgl1QIZgy4kQfbZxOjdRp2VjMQB0cC0/ULYlp2v8Ac0HkSNR8qh2CwnXKQehK35okzX1g4E/AJsrKfFADrE+UdGuC0IMJDD6Hub8grThwfMPVLJY7gWF1E8sUtjSAI/EsWzoHR8rluv0U6apdUHKyLKO1gOvVadN4cp2EOyZ3c3kuRdO0eYQNLDQBcv1YK+K/JfHZlCDJdt72KkpzH1O7lQWibe2SJVSPDdT8WF7q1X4fTuMgfcBreFtXIlLirGlboBqMMmkhLm3a/gw29Q7ryLxoXRl4c0g7EEW1vsvoOSUDU6Lxv9LGKZmCORkcrC4lp1a9tuN+KPT5ZzTTWjSUYxao8spNQXdbK1zU75Y2sb5TXg65w4gg9jwUXVB+6rVFlsbCt7CcQliZljOhNys7CvKc8CaQsabXyx5yusnwqiZYETv0+8WW7haRiZydHtTXqwqDo+Sjey87sRK9lmYpRMfd0jbj7zfczuOIWqHXSLU1KnY0clQ10kDiGnPHezSb6hdHSVcc+tsjhx2PwUJW4Xc5o7Di5vDuFlMu0G2hv+K6nGGVWtM1TN+pyZrWvI2wzjQn+XTdXsY9pzPu4chw7hYtDVlrg462012vxPdb9FiDXi3tPI8VzZYSgutFabI1NKJReOQsdzafzCzpKmaD9+zzGf8AMYL2/qb/AKW1JAL3HpdzH+RxTF5HvFxzGo+QsozrXaFKCf2A6epa8ZmODm9PyU7oerwVpPmU7vJk39Ptd3ahf190Zy1LfLPB41YfngtElL2/jyYyi49miUyYOuLjUHYjYpwgRheJ6ry2Nfe3AFcg/wAYuj0cxrwOIdlK7nHqNs0JjeMzTz/3wXiniPw5JE42zAXOW93D6rsxP/gmlZ39F4yDxrA4dQ5pCMj8UsuP2bx9Fw2AV5bE2F/lueDlaLWcRzJWqXONRCSBZr26AXz/AMthutFFPdA1s9Xo3ksDgDYi/BEFx3tdWRi4BIymwNuSaadgPqOvDQrynK30dCxpeTPw98j3uc5mQA5Rcgk9bDZDzGz3Bx1vf4RNRMY3OfG3MXADewFuJ5rlqszl5OUuublwGnYLqww5O3pGMqSo3JNQSNuKDso4XM4skDwQfTa6sYt0qbRm+hBWsCqVzUSBE2jVatPsspq1afZc+bouIQhKaK8rnbC1u6LJWfhdSS6XiAb/ADyWCT4to0VWrBJm2c4dSoJy69yeJJTLsXRiIb27LUdS29QP/hZ9MPW2/MLbn2+Vhlk00jSEbTZh1kjr7rGxTCYahuWojEg3F9LditqttdBldOP2mZxmN+Aad8VqZogkbctOpD/5XLmqL9G1Q4XkkZF01cQvV1EqxqTODwf9HbYpGySzZw03ADctz3XYOgBJJ/wiyFGytaFJtnU5VBzVamsvKNQaxCk2RWuahKhitbEWOmBQFXQB93DR34FVlxBVjaj/ANut1Fx3EEzPLbNAI537qyF1wAdLcVfJY316qllKL7rbkmtlWaVBXkGxOdo48QtdkocNNVz2cRjT8OKtpKjMS722XLkw3tAsjRsmG2rDbpwKg8tcCyRu+ljqD2UIqv731V+jhbcLnaa7NU0+jFnwZ8RzUj7DcxuN2ntyVcWJC+WVpif19p7FbgaW+3Ucjv8ABUZYmSiz2g9CNQtVl/Vv7+SJY140zNqdh+CxauIHRwzDstSrwt8dzA67dzGdR/byWZHVNecpBY7i1zS0/iuvC14dmEk12Ys+DtJu1jSeoCVDRWkbeJt2kFpudD0W+I7KTIhdbuaJOihiJALib211U3wADbXXmUoHaDsrHP0XkO7OpOLWwainbICNCQbEJSuANlRStALyBa6yqqpIcbreOLlJ0YyloJxJwsCOt1mskUp6i7UEyVduODUaMmGZ1a16B81WskVOIBjJFrwO0CwYXC63ac6BcudFRey95NiqsPhDWOtuSXHqrXHRUwGzXfK510zROnZludqe5Suh86Qeu7iZ2GU7gHAnmicarxGA0al2vVZzH6/VZ9bUEOa9zc7W8OICn6XKab8D5UqJfrF+JUvMWVPiDMxyXG51O3QJU9e1+gOvHgulRRBrh/VO09UBI+3FM2dHEDTB+VLyTyQdLMwuAc8N7my3Y44yNJW2/qBWOSXApKzUuldRSXnGo5Vb2KaSaAz54UK9nJa7moSWNbwmSZsrL68tlVJOBYE2d33RUzVnVdFm14rpjTJZcGF+hdY8L7fVWsgcCQyxLdwDfLfiRxJQFO1zd9lcIv2gmieY5gA03vlkbxa4cUZE10CNWGV2xB/0ObkZHnHqboOXNVsmDuTXfZ5E/wCUQHke4E9efXoFxyf2LRfBVg6H0nqhqxonDo7kMtYua4tP9rguT/Snjf6rQPfGbySkQMI+zm9xHwvPvCfjmaERUzT58Z1e17jma3jlcdUQw8la7Lc5VTPY6eSaHK0XqIRcOeT+1bbjb7f5q+opoKtl75rbEEtc0/mEFgXiOCpFongOG7Hel4+OK0ZKJrjnaTHJ95uh+RsVErT3piUrVPZzdVTyUrrPvJBf0u3LehRcNnephzN6a2WyJnD0TtD2nTOBcH+pvBBVOBtJ8ymd5bt7A+kreOe9S19/Anj/AEmhTv0HZWPOiyIqmRhtNGTbdwRkdW14u111lLG07JvwPCbXWPiGpK1GTNANzZZlS4E6LfCqlZMgJ/tKBcDfRX4rM2OPM5wbyJ2K5t/iqJhs4Ejm0tcF2RIo3BdERkrnm+MKXi5w7sK1Ycbgda0g1FxdrgqCmalOdV0NOdAuXocRjc4BjwT0uV1EWg2/NcnqOyootkOhQtO79m/5V807QDmNhbros+kqmujkDTm0NlzxWvwU+zKDlJrlBqkvRMy9jt+yp4lWxDc9FTxUrsbBKzC2SD0/s3c28e4WbLgcg1jLfndbwKkn0I539Rn2e0kcwbokYey38bMt26m0pOTGc67w+XfuonuPHO4ABGU3hSpt+8ZHyFybfRdZRbItc0/UTTpFpIkkkkuQsV0kxCdADFQexTJTpgZs0apLFoSsVLo1tGZm0BSQA7IN9NlJK18qrkjBWsclCAKapLfS7ZaVPVngczeXJZ9RByQuVzdb6q3CM0NM5z9L+V4pQNGZpC4cBYcQvNaLDszpZI/cAGMtt3XrHjOH9YgaSBnjcD/adDfouHpsOfDJJGBY+l4I2sf8KscKSTK5aM6jdLGR5npcPa4EhzflekeF/F8gAZUHzWaWcPe3v95cfSVjHu8qduV23R3YrcpcEA9TDpyutJQjJUyG9nqFFWslbmjcHNPLh3HBWmEDVhynfoe4XI4Hh72nzMxjaNTwzdLcV0AkMnRvErz8mHi9PRan8hctUCMpbmdtYarOljyjRoZ23RrANmaNG5WZV1NzZu3NPFHdIJSb7KXhvHUqcZYdkM5ubuh3gtP4911qNrsyDp4GOBzAEcQQCuSxnwJTzXfD+wk39OrT3aurjkzC/wAKl0ZDtNkkvA02jxbGcOmoX5Z49/Y9pvn7X/JdZh9RHlbZz3DLmIs246rp/GmHielBLGvcxwcMwJHXZc3h8LTpIxjfTkGU8O5TimXyTQX4Dq2uq3hvmBuwc0WLf6tNV6xSROF8zy7XTMGg2+F5r4PwOKOV8rZJIX3sP2mcP7gL0iGp0sLuPPQXXL6pOzXHKIRJGCPULjiucxSqhp2P8uxc/RttQBxWnV1jm6OAIO25WPJhfm7+kG4J2sOg4KcMK3J6FkmnpHNQYiDsbjujIqy6Pb4SiYPQ4hVSYA5vtcCu6OaD8mDQZh8oLJOeUW66obimp4jGCHCxNgE9+KaW215BiThNdSCoRNqsjVbVZHuoYGzSjREkKimOgV2ZefLs0RNJNdIlSWPdMmSQAkkkkCGsqy1WpimmJg7gq3NRJCqc1WmIHcxUSQXRrmqhwWkZCMqpitwvwWRVUYBD7XsC0jm3lfouncwLl/EjHuBDDlGy6scrJZymLUDDKHwkEHcHdp5ELd8OB4eGnVo1IXFzRSxOLgbm/Ndt4MxHz8125XsABPO6u9MbR2jpc9r+lg2CUs50DdGcuaHlNmDqbJF2gXNwQi6SZ2XK3bj1Q7W33V8DwdOKm6MHohPjoYPkT/iFPLbdJVYFTIA326jkeClINQnCnfmixUDTMBjII4rEqcFY77PVb8zbN+VVZaQloQH4dw1rXgEcbrtGxAbBYGHMGcEc10IK4/UyuRrAz8ZByXbu0hwWUMVcB6hZblcLtIXO18ItZX6dJxpomXYRDizTxRIqWnVcfO0tUoalw4roeFeCbN7En7cUAHpMqiWm6HzrSEaVCCc6kyRDAqYVUAV5ivp36oNiKpRcqJqkBvwHQKxVRbBXXXnPs0X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604" name="AutoShape 4" descr="data:image/jpeg;base64,/9j/4AAQSkZJRgABAQAAAQABAAD/2wCEAAkGBxMSEhUQDxIWEBAVFRAPEBcVEA8QFg8VFRUWFhUSFhUYHSggGBolHRUVITEhJSkrLi4uFx8zODMtNygtLisBCgoKDg0OGhAQGi0fHR0tLS0tLS8tLS0tLS0tLSstLS0vLS0tLS0tLS0tLS0tLS0tLS0uLS0tLS0tLS0tLS0tLf/AABEIAJ8BPQMBIgACEQEDEQH/xAAcAAABBQEBAQAAAAAAAAAAAAAEAAECAwUGBwj/xAA+EAABAwIEBAUBBAoABgMAAAABAAIDBBEFEiExQVFhcQYTIjKBkUJSobEHFCMzQ2JygsHRRFNzkuHwFSQ0/8QAGQEAAwEBAQAAAAAAAAAAAAAAAAECAwQF/8QAKBEAAgICAgEDAwUBAAAAAAAAAAECEQMhEjFBBDJRE2GRUnGBofAi/9oADAMBAAIRAxEAPwD2lJJJaHIJJNdK6AGKSSSYCSSUboAkSopXTIASiVIlRuqQmMVWQpuVbgmiQPE6ny4y6xOrGm3AONiVrRBoYA22W31QohDg5rhcEahXNj0HYJSaei4tro84/SNhhIM8YlY5vpy/vIi08bcCvKalxub6drj819MyRrKqMOid7omO7xsP+F1Y8uqZFnz3FFK9r3REjIAXE2NgeAHNbnhfwvNVtc/P5UYID3HVzieV16/HQRNuGxMaDvZjRf8ABTZGBo0ADkBYfRauXwHI5GTDpqWldBSgubrlzalrjvJfj2W34Oxb9Zpg9xu9h8p5O5I4rUkYhMBw5sDXtZ9p7pD1Lih04k2aaHrDZpPREITEz6CpjtoRzdbiNQNI6h8fY5vzWLV4niP2Kz6s1RlXJqgnyrocIvwNNmbPiGKn/imoF8mIuNn1PexK2pHKq6X00VyAofD0kn/6KmR3QOIU5fClOwh1i8j7xvfutumdoE1ULpqEfgXJnbYIy1PGBoMot0RyFwxtoYx/KETdcz7EPdMSkkkAkkkkwIuTJ3JlQCSSSQB0CSSS881EkkkgBJiU6iQgBJkkkAJRKkolNAJMSnUSEySJUSpFRVCLINz2Vw2VEB1PZPJUAacVLWyiT0JIE76m6oe9aRi0S2VvCgQplLKtkSVuUKfipyNPJRp+KrwBaVCSMOFiLqSSSBnP4h4fa72G251XD1OIwMcWOeWkEg3HJemVFYxrrOcACHC/XkvEvEbbyvI2zO/NdEZOrYRRvjEac/xm/ipNrIP+c0/K4MtV0COZpwPScMIkNonZ+Gmq6Sm8Oa3mcLchx6ErB8C1UMMGZ7mtcX7cTyAXe3vrz1+qmc2jMZo0tw2HRSSSWQCSSSQA11CSVo3K020AdHce4oJlO1pyvFuF1MckWNxaM6pxWCP97K1n9TgFQ3xDSE2FRHf+sLkfEH6P2OmdMJPNzOzHNe7G8mjZc67wqYzd4vubNYDlHDXmtlG9oNHr0VQxwuxweObTm/JTEg5j62XAeGMTNK4WzRxtDnyOcAGWGwI69F3lFNFiMbahlP6dQC9xZfqLbhRO4d9DSs6VJJJcBYkkxKe6AEmKWZMSgBkkkkAK6ipJFUBFMSnUXBBJEqBUyokqkIHnly6jQ7LKnrw2+ZpBvpqPUtCtOiAdED7gHd9bLoxpVbJbKGYzHfK67SP5Tb6owVbDs4fVBjCoyLepvYqH/wALY6SEjk5oK1agI0mTsO8rWqxtdA3+MHHbQXUYcKJA/d9/LuVbLgOe2aSw5Ma1l+653KF7f+/BSTKZ8UjJDGku4+38E7YyNxa+qMw/Do4nZY2/XU/VPiJ9fwEKcbqPQ61YGmgpnTOyg5Ym6SGxu8/dCmwXIG3+Ebh1WQPLe3K4EggcuB+UZJNLQQSvYB4g8ORTR2zeW5o93MDmF4Lj742SOYJA+x9waRf4OxX0JixL2loJbz2II6heI+K/BdWJHPjjMzHEkFtj8WWmCUuG2U3Fy0cp5jD9pXwFlxYi/BQfgFQ0+qnkB/6bkZReGKt/tppDfmMv5rVNjdG7BhUkcf6ySzINQAfMcSOAaOK7Dw/4nAigNSTmnc5jW7lhHG/3Vd4dwaWGnZE8RsdclwaLkg8zxKA8Q+HM7XvaQ1zWudCGgjKdyqrlozbO6SWV4ZqXSUsL5BZ5YMw6haqyaoQkySayAK5MXfEPTYjkVl4h44sLSUzj1bZyhiUiwqgrRYIPbWw5Oq8A9b48iH8KQfBWRUeO4T9h4+EdOBxAPwEIYI3bsb9AtKfSY9fBlVPi+J4tkc4cQdk8fjKpyhtP5scY0AYco+i0RRR/cb/2rQpYmgaNA7BTKMn5/oaa+D2ZJDUdayQXjdmto4bOb0LUTdeUXQxCa6kmugCKSldMgBkkkkAJRKldRVAJMnUSgki5VvUyouVoQHW7BBhGVmwQgXRj9pJZGp8VCNWt3TYGlTjREhD0+yIXFLs0XRRH+8+ELiPv+AiYv3h7IXED6z8K4e7+BP2lVP7hdaMjdTz9KzYXAOBOyfEa/KcrCDxJ/wAK5RcpKhJ0iyq7oJzVT+tk8kwqua3jBoktIKYKIqQpCcKqYh7IeSLNflrdGRsDtQQqZWjWxuiMtgyFEwBthoBoiVRTbfKvRLsYkxTqJKQGPidA8+pnqG5C5yoYdbgg9V2878rHOGlh9F534sxuQxOboHMc0tcNDbjfmt4NtC8lczXckO2430XLQeKagGxLXDq1FjxVJ9qNhQppl8GbudGQP0XMM8Rk/wANo+q6rDgHxh+hvvlOypNPoTTXZ6pWYcyQh7SY5Rs9mh+eYVIxCSLSpbmZsJmC4/vbwWgWngnDuB/3deT+5pY8UwcMzSHNOxBuCpBZUuGFpL6V3lPOrmHWOTuOHwqmYtmvFJ/9efax1aerTyKFC+g0bZCZA09TIDlkZewvmbqCOaubVtO17dtu43CHBoKYQkmDwdAQTvunupAZyZOVG6oQ6YhOoFMkZyg5TKrsqQAlahAjK0hB9l0Q9pJYxWtVTFY3dEgNWnGivsh4BoiAuOXZoiiAesoOu95+EZT+9yDrPefhaQ938CftBX7IGoc4DM212gkgi+boEfLsgl1QIZgy4kQfbZxOjdRp2VjMQB0cC0/ULYlp2v8Ac0HkSNR8qh2CwnXKQehK35okzX1g4E/AJsrKfFADrE+UdGuC0IMJDD6Hub8grThwfMPVLJY7gWF1E8sUtjSAI/EsWzoHR8rluv0U6apdUHKyLKO1gOvVadN4cp2EOyZ3c3kuRdO0eYQNLDQBcv1YK+K/JfHZlCDJdt72KkpzH1O7lQWibe2SJVSPDdT8WF7q1X4fTuMgfcBreFtXIlLirGlboBqMMmkhLm3a/gw29Q7ryLxoXRl4c0g7EEW1vsvoOSUDU6Lxv9LGKZmCORkcrC4lp1a9tuN+KPT5ZzTTWjSUYxao8spNQXdbK1zU75Y2sb5TXg65w4gg9jwUXVB+6rVFlsbCt7CcQliZljOhNys7CvKc8CaQsabXyx5yusnwqiZYETv0+8WW7haRiZydHtTXqwqDo+Sjey87sRK9lmYpRMfd0jbj7zfczuOIWqHXSLU1KnY0clQ10kDiGnPHezSb6hdHSVcc+tsjhx2PwUJW4Xc5o7Di5vDuFlMu0G2hv+K6nGGVWtM1TN+pyZrWvI2wzjQn+XTdXsY9pzPu4chw7hYtDVlrg462012vxPdb9FiDXi3tPI8VzZYSgutFabI1NKJReOQsdzafzCzpKmaD9+zzGf8AMYL2/qb/AKW1JAL3HpdzH+RxTF5HvFxzGo+QsozrXaFKCf2A6epa8ZmODm9PyU7oerwVpPmU7vJk39Ptd3ahf190Zy1LfLPB41YfngtElL2/jyYyi49miUyYOuLjUHYjYpwgRheJ6ry2Nfe3AFcg/wAYuj0cxrwOIdlK7nHqNs0JjeMzTz/3wXiniPw5JE42zAXOW93D6rsxP/gmlZ39F4yDxrA4dQ5pCMj8UsuP2bx9Fw2AV5bE2F/lueDlaLWcRzJWqXONRCSBZr26AXz/AMthutFFPdA1s9Xo3ksDgDYi/BEFx3tdWRi4BIymwNuSaadgPqOvDQrynK30dCxpeTPw98j3uc5mQA5Rcgk9bDZDzGz3Bx1vf4RNRMY3OfG3MXADewFuJ5rlqszl5OUuublwGnYLqww5O3pGMqSo3JNQSNuKDso4XM4skDwQfTa6sYt0qbRm+hBWsCqVzUSBE2jVatPsspq1afZc+bouIQhKaK8rnbC1u6LJWfhdSS6XiAb/ADyWCT4to0VWrBJm2c4dSoJy69yeJJTLsXRiIb27LUdS29QP/hZ9MPW2/MLbn2+Vhlk00jSEbTZh1kjr7rGxTCYahuWojEg3F9LditqttdBldOP2mZxmN+Aad8VqZogkbctOpD/5XLmqL9G1Q4XkkZF01cQvV1EqxqTODwf9HbYpGySzZw03ADctz3XYOgBJJ/wiyFGytaFJtnU5VBzVamsvKNQaxCk2RWuahKhitbEWOmBQFXQB93DR34FVlxBVjaj/ANut1Fx3EEzPLbNAI537qyF1wAdLcVfJY316qllKL7rbkmtlWaVBXkGxOdo48QtdkocNNVz2cRjT8OKtpKjMS722XLkw3tAsjRsmG2rDbpwKg8tcCyRu+ljqD2UIqv731V+jhbcLnaa7NU0+jFnwZ8RzUj7DcxuN2ntyVcWJC+WVpif19p7FbgaW+3Ucjv8ABUZYmSiz2g9CNQtVl/Vv7+SJY140zNqdh+CxauIHRwzDstSrwt8dzA67dzGdR/byWZHVNecpBY7i1zS0/iuvC14dmEk12Ys+DtJu1jSeoCVDRWkbeJt2kFpudD0W+I7KTIhdbuaJOihiJALib211U3wADbXXmUoHaDsrHP0XkO7OpOLWwainbICNCQbEJSuANlRStALyBa6yqqpIcbreOLlJ0YyloJxJwsCOt1mskUp6i7UEyVduODUaMmGZ1a16B81WskVOIBjJFrwO0CwYXC63ac6BcudFRey95NiqsPhDWOtuSXHqrXHRUwGzXfK510zROnZludqe5Suh86Qeu7iZ2GU7gHAnmicarxGA0al2vVZzH6/VZ9bUEOa9zc7W8OICn6XKab8D5UqJfrF+JUvMWVPiDMxyXG51O3QJU9e1+gOvHgulRRBrh/VO09UBI+3FM2dHEDTB+VLyTyQdLMwuAc8N7my3Y44yNJW2/qBWOSXApKzUuldRSXnGo5Vb2KaSaAz54UK9nJa7moSWNbwmSZsrL68tlVJOBYE2d33RUzVnVdFm14rpjTJZcGF+hdY8L7fVWsgcCQyxLdwDfLfiRxJQFO1zd9lcIv2gmieY5gA03vlkbxa4cUZE10CNWGV2xB/0ObkZHnHqboOXNVsmDuTXfZ5E/wCUQHke4E9efXoFxyf2LRfBVg6H0nqhqxonDo7kMtYua4tP9rguT/Snjf6rQPfGbySkQMI+zm9xHwvPvCfjmaERUzT58Z1e17jma3jlcdUQw8la7Lc5VTPY6eSaHK0XqIRcOeT+1bbjb7f5q+opoKtl75rbEEtc0/mEFgXiOCpFongOG7Hel4+OK0ZKJrjnaTHJ95uh+RsVErT3piUrVPZzdVTyUrrPvJBf0u3LehRcNnephzN6a2WyJnD0TtD2nTOBcH+pvBBVOBtJ8ymd5bt7A+kreOe9S19/Anj/AEmhTv0HZWPOiyIqmRhtNGTbdwRkdW14u111lLG07JvwPCbXWPiGpK1GTNANzZZlS4E6LfCqlZMgJ/tKBcDfRX4rM2OPM5wbyJ2K5t/iqJhs4Ejm0tcF2RIo3BdERkrnm+MKXi5w7sK1Ycbgda0g1FxdrgqCmalOdV0NOdAuXocRjc4BjwT0uV1EWg2/NcnqOyootkOhQtO79m/5V807QDmNhbros+kqmujkDTm0NlzxWvwU+zKDlJrlBqkvRMy9jt+yp4lWxDc9FTxUrsbBKzC2SD0/s3c28e4WbLgcg1jLfndbwKkn0I539Rn2e0kcwbokYey38bMt26m0pOTGc67w+XfuonuPHO4ABGU3hSpt+8ZHyFybfRdZRbItc0/UTTpFpIkkkkuQsV0kxCdADFQexTJTpgZs0apLFoSsVLo1tGZm0BSQA7IN9NlJK18qrkjBWsclCAKapLfS7ZaVPVngczeXJZ9RByQuVzdb6q3CM0NM5z9L+V4pQNGZpC4cBYcQvNaLDszpZI/cAGMtt3XrHjOH9YgaSBnjcD/adDfouHpsOfDJJGBY+l4I2sf8KscKSTK5aM6jdLGR5npcPa4EhzflekeF/F8gAZUHzWaWcPe3v95cfSVjHu8qduV23R3YrcpcEA9TDpyutJQjJUyG9nqFFWslbmjcHNPLh3HBWmEDVhynfoe4XI4Hh72nzMxjaNTwzdLcV0AkMnRvErz8mHi9PRan8hctUCMpbmdtYarOljyjRoZ23RrANmaNG5WZV1NzZu3NPFHdIJSb7KXhvHUqcZYdkM5ubuh3gtP4911qNrsyDp4GOBzAEcQQCuSxnwJTzXfD+wk39OrT3aurjkzC/wAKl0ZDtNkkvA02jxbGcOmoX5Z49/Y9pvn7X/JdZh9RHlbZz3DLmIs246rp/GmHielBLGvcxwcMwJHXZc3h8LTpIxjfTkGU8O5TimXyTQX4Dq2uq3hvmBuwc0WLf6tNV6xSROF8zy7XTMGg2+F5r4PwOKOV8rZJIX3sP2mcP7gL0iGp0sLuPPQXXL6pOzXHKIRJGCPULjiucxSqhp2P8uxc/RttQBxWnV1jm6OAIO25WPJhfm7+kG4J2sOg4KcMK3J6FkmnpHNQYiDsbjujIqy6Pb4SiYPQ4hVSYA5vtcCu6OaD8mDQZh8oLJOeUW66obimp4jGCHCxNgE9+KaW215BiThNdSCoRNqsjVbVZHuoYGzSjREkKimOgV2ZefLs0RNJNdIlSWPdMmSQAkkkkCGsqy1WpimmJg7gq3NRJCqc1WmIHcxUSQXRrmqhwWkZCMqpitwvwWRVUYBD7XsC0jm3lfouncwLl/EjHuBDDlGy6scrJZymLUDDKHwkEHcHdp5ELd8OB4eGnVo1IXFzRSxOLgbm/Ndt4MxHz8125XsABPO6u9MbR2jpc9r+lg2CUs50DdGcuaHlNmDqbJF2gXNwQi6SZ2XK3bj1Q7W33V8DwdOKm6MHohPjoYPkT/iFPLbdJVYFTIA326jkeClINQnCnfmixUDTMBjII4rEqcFY77PVb8zbN+VVZaQloQH4dw1rXgEcbrtGxAbBYGHMGcEc10IK4/UyuRrAz8ZByXbu0hwWUMVcB6hZblcLtIXO18ItZX6dJxpomXYRDizTxRIqWnVcfO0tUoalw4roeFeCbN7En7cUAHpMqiWm6HzrSEaVCCc6kyRDAqYVUAV5ivp36oNiKpRcqJqkBvwHQKxVRbBXXXnPs0X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606" name="AutoShape 6" descr="data:image/jpeg;base64,/9j/4AAQSkZJRgABAQAAAQABAAD/2wCEAAkGBxMSEhUQDxIWEBAVFRAPEBcVEA8QFg8VFRUWFhUSFhUYHSggGBolHRUVITEhJSkrLi4uFx8zODMtNygtLisBCgoKDg0OGhAQGi0fHR0tLS0tLS8tLS0tLS0tLSstLS0vLS0tLS0tLS0tLS0tLS0tLS0uLS0tLS0tLS0tLS0tLf/AABEIAJ8BPQMBIgACEQEDEQH/xAAcAAABBQEBAQAAAAAAAAAAAAAEAAECAwUGBwj/xAA+EAABAwIEBAUBBAoABgMAAAABAAIDBBEFEiExQVFhcQYTIjKBkUJSobEHFCMzQ2JygsHRRFNzkuHwFSQ0/8QAGQEAAwEBAQAAAAAAAAAAAAAAAAECAwQF/8QAKBEAAgICAgEDAwUBAAAAAAAAAAECEQMhEjFBBDJRE2GRUnGBofAi/9oADAMBAAIRAxEAPwD2lJJJaHIJJNdK6AGKSSSYCSSUboAkSopXTIASiVIlRuqQmMVWQpuVbgmiQPE6ny4y6xOrGm3AONiVrRBoYA22W31QohDg5rhcEahXNj0HYJSaei4tro84/SNhhIM8YlY5vpy/vIi08bcCvKalxub6drj819MyRrKqMOid7omO7xsP+F1Y8uqZFnz3FFK9r3REjIAXE2NgeAHNbnhfwvNVtc/P5UYID3HVzieV16/HQRNuGxMaDvZjRf8ABTZGBo0ADkBYfRauXwHI5GTDpqWldBSgubrlzalrjvJfj2W34Oxb9Zpg9xu9h8p5O5I4rUkYhMBw5sDXtZ9p7pD1Lih04k2aaHrDZpPREITEz6CpjtoRzdbiNQNI6h8fY5vzWLV4niP2Kz6s1RlXJqgnyrocIvwNNmbPiGKn/imoF8mIuNn1PexK2pHKq6X00VyAofD0kn/6KmR3QOIU5fClOwh1i8j7xvfutumdoE1ULpqEfgXJnbYIy1PGBoMot0RyFwxtoYx/KETdcz7EPdMSkkkAkkkkwIuTJ3JlQCSSSQB0CSSS881EkkkgBJiU6iQgBJkkkAJRKkolNAJMSnUSEySJUSpFRVCLINz2Vw2VEB1PZPJUAacVLWyiT0JIE76m6oe9aRi0S2VvCgQplLKtkSVuUKfipyNPJRp+KrwBaVCSMOFiLqSSSBnP4h4fa72G251XD1OIwMcWOeWkEg3HJemVFYxrrOcACHC/XkvEvEbbyvI2zO/NdEZOrYRRvjEac/xm/ipNrIP+c0/K4MtV0COZpwPScMIkNonZ+Gmq6Sm8Oa3mcLchx6ErB8C1UMMGZ7mtcX7cTyAXe3vrz1+qmc2jMZo0tw2HRSSSWQCSSSQA11CSVo3K020AdHce4oJlO1pyvFuF1MckWNxaM6pxWCP97K1n9TgFQ3xDSE2FRHf+sLkfEH6P2OmdMJPNzOzHNe7G8mjZc67wqYzd4vubNYDlHDXmtlG9oNHr0VQxwuxweObTm/JTEg5j62XAeGMTNK4WzRxtDnyOcAGWGwI69F3lFNFiMbahlP6dQC9xZfqLbhRO4d9DSs6VJJJcBYkkxKe6AEmKWZMSgBkkkkAK6ipJFUBFMSnUXBBJEqBUyokqkIHnly6jQ7LKnrw2+ZpBvpqPUtCtOiAdED7gHd9bLoxpVbJbKGYzHfK67SP5Tb6owVbDs4fVBjCoyLepvYqH/wALY6SEjk5oK1agI0mTsO8rWqxtdA3+MHHbQXUYcKJA/d9/LuVbLgOe2aSw5Ma1l+653KF7f+/BSTKZ8UjJDGku4+38E7YyNxa+qMw/Do4nZY2/XU/VPiJ9fwEKcbqPQ61YGmgpnTOyg5Ym6SGxu8/dCmwXIG3+Ebh1WQPLe3K4EggcuB+UZJNLQQSvYB4g8ORTR2zeW5o93MDmF4Lj742SOYJA+x9waRf4OxX0JixL2loJbz2II6heI+K/BdWJHPjjMzHEkFtj8WWmCUuG2U3Fy0cp5jD9pXwFlxYi/BQfgFQ0+qnkB/6bkZReGKt/tppDfmMv5rVNjdG7BhUkcf6ySzINQAfMcSOAaOK7Dw/4nAigNSTmnc5jW7lhHG/3Vd4dwaWGnZE8RsdclwaLkg8zxKA8Q+HM7XvaQ1zWudCGgjKdyqrlozbO6SWV4ZqXSUsL5BZ5YMw6haqyaoQkySayAK5MXfEPTYjkVl4h44sLSUzj1bZyhiUiwqgrRYIPbWw5Oq8A9b48iH8KQfBWRUeO4T9h4+EdOBxAPwEIYI3bsb9AtKfSY9fBlVPi+J4tkc4cQdk8fjKpyhtP5scY0AYco+i0RRR/cb/2rQpYmgaNA7BTKMn5/oaa+D2ZJDUdayQXjdmto4bOb0LUTdeUXQxCa6kmugCKSldMgBkkkkAJRKldRVAJMnUSgki5VvUyouVoQHW7BBhGVmwQgXRj9pJZGp8VCNWt3TYGlTjREhD0+yIXFLs0XRRH+8+ELiPv+AiYv3h7IXED6z8K4e7+BP2lVP7hdaMjdTz9KzYXAOBOyfEa/KcrCDxJ/wAK5RcpKhJ0iyq7oJzVT+tk8kwqua3jBoktIKYKIqQpCcKqYh7IeSLNflrdGRsDtQQqZWjWxuiMtgyFEwBthoBoiVRTbfKvRLsYkxTqJKQGPidA8+pnqG5C5yoYdbgg9V2878rHOGlh9F534sxuQxOboHMc0tcNDbjfmt4NtC8lczXckO2430XLQeKagGxLXDq1FjxVJ9qNhQppl8GbudGQP0XMM8Rk/wANo+q6rDgHxh+hvvlOypNPoTTXZ6pWYcyQh7SY5Rs9mh+eYVIxCSLSpbmZsJmC4/vbwWgWngnDuB/3deT+5pY8UwcMzSHNOxBuCpBZUuGFpL6V3lPOrmHWOTuOHwqmYtmvFJ/9efax1aerTyKFC+g0bZCZA09TIDlkZewvmbqCOaubVtO17dtu43CHBoKYQkmDwdAQTvunupAZyZOVG6oQ6YhOoFMkZyg5TKrsqQAlahAjK0hB9l0Q9pJYxWtVTFY3dEgNWnGivsh4BoiAuOXZoiiAesoOu95+EZT+9yDrPefhaQ938CftBX7IGoc4DM212gkgi+boEfLsgl1QIZgy4kQfbZxOjdRp2VjMQB0cC0/ULYlp2v8Ac0HkSNR8qh2CwnXKQehK35okzX1g4E/AJsrKfFADrE+UdGuC0IMJDD6Hub8grThwfMPVLJY7gWF1E8sUtjSAI/EsWzoHR8rluv0U6apdUHKyLKO1gOvVadN4cp2EOyZ3c3kuRdO0eYQNLDQBcv1YK+K/JfHZlCDJdt72KkpzH1O7lQWibe2SJVSPDdT8WF7q1X4fTuMgfcBreFtXIlLirGlboBqMMmkhLm3a/gw29Q7ryLxoXRl4c0g7EEW1vsvoOSUDU6Lxv9LGKZmCORkcrC4lp1a9tuN+KPT5ZzTTWjSUYxao8spNQXdbK1zU75Y2sb5TXg65w4gg9jwUXVB+6rVFlsbCt7CcQliZljOhNys7CvKc8CaQsabXyx5yusnwqiZYETv0+8WW7haRiZydHtTXqwqDo+Sjey87sRK9lmYpRMfd0jbj7zfczuOIWqHXSLU1KnY0clQ10kDiGnPHezSb6hdHSVcc+tsjhx2PwUJW4Xc5o7Di5vDuFlMu0G2hv+K6nGGVWtM1TN+pyZrWvI2wzjQn+XTdXsY9pzPu4chw7hYtDVlrg462012vxPdb9FiDXi3tPI8VzZYSgutFabI1NKJReOQsdzafzCzpKmaD9+zzGf8AMYL2/qb/AKW1JAL3HpdzH+RxTF5HvFxzGo+QsozrXaFKCf2A6epa8ZmODm9PyU7oerwVpPmU7vJk39Ptd3ahf190Zy1LfLPB41YfngtElL2/jyYyi49miUyYOuLjUHYjYpwgRheJ6ry2Nfe3AFcg/wAYuj0cxrwOIdlK7nHqNs0JjeMzTz/3wXiniPw5JE42zAXOW93D6rsxP/gmlZ39F4yDxrA4dQ5pCMj8UsuP2bx9Fw2AV5bE2F/lueDlaLWcRzJWqXONRCSBZr26AXz/AMthutFFPdA1s9Xo3ksDgDYi/BEFx3tdWRi4BIymwNuSaadgPqOvDQrynK30dCxpeTPw98j3uc5mQA5Rcgk9bDZDzGz3Bx1vf4RNRMY3OfG3MXADewFuJ5rlqszl5OUuublwGnYLqww5O3pGMqSo3JNQSNuKDso4XM4skDwQfTa6sYt0qbRm+hBWsCqVzUSBE2jVatPsspq1afZc+bouIQhKaK8rnbC1u6LJWfhdSS6XiAb/ADyWCT4to0VWrBJm2c4dSoJy69yeJJTLsXRiIb27LUdS29QP/hZ9MPW2/MLbn2+Vhlk00jSEbTZh1kjr7rGxTCYahuWojEg3F9LditqttdBldOP2mZxmN+Aad8VqZogkbctOpD/5XLmqL9G1Q4XkkZF01cQvV1EqxqTODwf9HbYpGySzZw03ADctz3XYOgBJJ/wiyFGytaFJtnU5VBzVamsvKNQaxCk2RWuahKhitbEWOmBQFXQB93DR34FVlxBVjaj/ANut1Fx3EEzPLbNAI537qyF1wAdLcVfJY316qllKL7rbkmtlWaVBXkGxOdo48QtdkocNNVz2cRjT8OKtpKjMS722XLkw3tAsjRsmG2rDbpwKg8tcCyRu+ljqD2UIqv731V+jhbcLnaa7NU0+jFnwZ8RzUj7DcxuN2ntyVcWJC+WVpif19p7FbgaW+3Ucjv8ABUZYmSiz2g9CNQtVl/Vv7+SJY140zNqdh+CxauIHRwzDstSrwt8dzA67dzGdR/byWZHVNecpBY7i1zS0/iuvC14dmEk12Ys+DtJu1jSeoCVDRWkbeJt2kFpudD0W+I7KTIhdbuaJOihiJALib211U3wADbXXmUoHaDsrHP0XkO7OpOLWwainbICNCQbEJSuANlRStALyBa6yqqpIcbreOLlJ0YyloJxJwsCOt1mskUp6i7UEyVduODUaMmGZ1a16B81WskVOIBjJFrwO0CwYXC63ac6BcudFRey95NiqsPhDWOtuSXHqrXHRUwGzXfK510zROnZludqe5Suh86Qeu7iZ2GU7gHAnmicarxGA0al2vVZzH6/VZ9bUEOa9zc7W8OICn6XKab8D5UqJfrF+JUvMWVPiDMxyXG51O3QJU9e1+gOvHgulRRBrh/VO09UBI+3FM2dHEDTB+VLyTyQdLMwuAc8N7my3Y44yNJW2/qBWOSXApKzUuldRSXnGo5Vb2KaSaAz54UK9nJa7moSWNbwmSZsrL68tlVJOBYE2d33RUzVnVdFm14rpjTJZcGF+hdY8L7fVWsgcCQyxLdwDfLfiRxJQFO1zd9lcIv2gmieY5gA03vlkbxa4cUZE10CNWGV2xB/0ObkZHnHqboOXNVsmDuTXfZ5E/wCUQHke4E9efXoFxyf2LRfBVg6H0nqhqxonDo7kMtYua4tP9rguT/Snjf6rQPfGbySkQMI+zm9xHwvPvCfjmaERUzT58Z1e17jma3jlcdUQw8la7Lc5VTPY6eSaHK0XqIRcOeT+1bbjb7f5q+opoKtl75rbEEtc0/mEFgXiOCpFongOG7Hel4+OK0ZKJrjnaTHJ95uh+RsVErT3piUrVPZzdVTyUrrPvJBf0u3LehRcNnephzN6a2WyJnD0TtD2nTOBcH+pvBBVOBtJ8ymd5bt7A+kreOe9S19/Anj/AEmhTv0HZWPOiyIqmRhtNGTbdwRkdW14u111lLG07JvwPCbXWPiGpK1GTNANzZZlS4E6LfCqlZMgJ/tKBcDfRX4rM2OPM5wbyJ2K5t/iqJhs4Ejm0tcF2RIo3BdERkrnm+MKXi5w7sK1Ycbgda0g1FxdrgqCmalOdV0NOdAuXocRjc4BjwT0uV1EWg2/NcnqOyootkOhQtO79m/5V807QDmNhbros+kqmujkDTm0NlzxWvwU+zKDlJrlBqkvRMy9jt+yp4lWxDc9FTxUrsbBKzC2SD0/s3c28e4WbLgcg1jLfndbwKkn0I539Rn2e0kcwbokYey38bMt26m0pOTGc67w+XfuonuPHO4ABGU3hSpt+8ZHyFybfRdZRbItc0/UTTpFpIkkkkuQsV0kxCdADFQexTJTpgZs0apLFoSsVLo1tGZm0BSQA7IN9NlJK18qrkjBWsclCAKapLfS7ZaVPVngczeXJZ9RByQuVzdb6q3CM0NM5z9L+V4pQNGZpC4cBYcQvNaLDszpZI/cAGMtt3XrHjOH9YgaSBnjcD/adDfouHpsOfDJJGBY+l4I2sf8KscKSTK5aM6jdLGR5npcPa4EhzflekeF/F8gAZUHzWaWcPe3v95cfSVjHu8qduV23R3YrcpcEA9TDpyutJQjJUyG9nqFFWslbmjcHNPLh3HBWmEDVhynfoe4XI4Hh72nzMxjaNTwzdLcV0AkMnRvErz8mHi9PRan8hctUCMpbmdtYarOljyjRoZ23RrANmaNG5WZV1NzZu3NPFHdIJSb7KXhvHUqcZYdkM5ubuh3gtP4911qNrsyDp4GOBzAEcQQCuSxnwJTzXfD+wk39OrT3aurjkzC/wAKl0ZDtNkkvA02jxbGcOmoX5Z49/Y9pvn7X/JdZh9RHlbZz3DLmIs246rp/GmHielBLGvcxwcMwJHXZc3h8LTpIxjfTkGU8O5TimXyTQX4Dq2uq3hvmBuwc0WLf6tNV6xSROF8zy7XTMGg2+F5r4PwOKOV8rZJIX3sP2mcP7gL0iGp0sLuPPQXXL6pOzXHKIRJGCPULjiucxSqhp2P8uxc/RttQBxWnV1jm6OAIO25WPJhfm7+kG4J2sOg4KcMK3J6FkmnpHNQYiDsbjujIqy6Pb4SiYPQ4hVSYA5vtcCu6OaD8mDQZh8oLJOeUW66obimp4jGCHCxNgE9+KaW215BiThNdSCoRNqsjVbVZHuoYGzSjREkKimOgV2ZefLs0RNJNdIlSWPdMmSQAkkkkCGsqy1WpimmJg7gq3NRJCqc1WmIHcxUSQXRrmqhwWkZCMqpitwvwWRVUYBD7XsC0jm3lfouncwLl/EjHuBDDlGy6scrJZymLUDDKHwkEHcHdp5ELd8OB4eGnVo1IXFzRSxOLgbm/Ndt4MxHz8125XsABPO6u9MbR2jpc9r+lg2CUs50DdGcuaHlNmDqbJF2gXNwQi6SZ2XK3bj1Q7W33V8DwdOKm6MHohPjoYPkT/iFPLbdJVYFTIA326jkeClINQnCnfmixUDTMBjII4rEqcFY77PVb8zbN+VVZaQloQH4dw1rXgEcbrtGxAbBYGHMGcEc10IK4/UyuRrAz8ZByXbu0hwWUMVcB6hZblcLtIXO18ItZX6dJxpomXYRDizTxRIqWnVcfO0tUoalw4roeFeCbN7En7cUAHpMqiWm6HzrSEaVCCc6kyRDAqYVUAV5ivp36oNiKpRcqJqkBvwHQKxVRbBXXXnPs0X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772400" cy="221457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 EPIDEMIOLOGÍA DE LAS ENFERMEDADES DEL CORAZÓN Y CEREBRO VASCULARES. </a:t>
            </a:r>
            <a:endParaRPr lang="es-ES" dirty="0"/>
          </a:p>
        </p:txBody>
      </p:sp>
      <p:pic>
        <p:nvPicPr>
          <p:cNvPr id="39938" name="Picture 2" descr="Resultado de imagen para corazon y cerebro equilibr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500306"/>
            <a:ext cx="2428892" cy="386482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642910" y="1047825"/>
            <a:ext cx="4500594" cy="48013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 smtClean="0"/>
              <a:t>FACTORES DE RIESGO NO MODIFICABLES </a:t>
            </a:r>
          </a:p>
          <a:p>
            <a:endParaRPr lang="es-ES" dirty="0" smtClean="0"/>
          </a:p>
          <a:p>
            <a:r>
              <a:rPr lang="es-ES" dirty="0" smtClean="0"/>
              <a:t>El riesgo de cardiopatía isquémica aumenta progresivamente con la </a:t>
            </a:r>
            <a:r>
              <a:rPr lang="es-ES" b="1" dirty="0" smtClean="0"/>
              <a:t>edad</a:t>
            </a:r>
            <a:r>
              <a:rPr lang="es-ES" dirty="0" smtClean="0"/>
              <a:t> pues la misma se correlaciona con el grado de aterosclerosis coronaria.</a:t>
            </a:r>
          </a:p>
          <a:p>
            <a:r>
              <a:rPr lang="es-ES" dirty="0" smtClean="0"/>
              <a:t>Es mas frecuente en el </a:t>
            </a:r>
            <a:r>
              <a:rPr lang="es-ES" b="1" dirty="0" smtClean="0"/>
              <a:t>sexo</a:t>
            </a:r>
            <a:r>
              <a:rPr lang="es-ES" dirty="0" smtClean="0"/>
              <a:t> masculino pero en las mujeres después de la menopausia la tendencia tiende a igualarse. </a:t>
            </a:r>
          </a:p>
          <a:p>
            <a:endParaRPr lang="es-ES" b="1" dirty="0" smtClean="0"/>
          </a:p>
          <a:p>
            <a:r>
              <a:rPr lang="es-ES" b="1" dirty="0" smtClean="0"/>
              <a:t>Marcadores  genéticos</a:t>
            </a:r>
          </a:p>
          <a:p>
            <a:r>
              <a:rPr lang="es-ES" dirty="0" smtClean="0"/>
              <a:t>- Ateroesclerosis </a:t>
            </a:r>
          </a:p>
          <a:p>
            <a:r>
              <a:rPr lang="es-ES" dirty="0" smtClean="0"/>
              <a:t>- Coagulación </a:t>
            </a:r>
          </a:p>
          <a:p>
            <a:pPr>
              <a:buFontTx/>
              <a:buChar char="-"/>
            </a:pPr>
            <a:r>
              <a:rPr lang="es-ES" dirty="0" smtClean="0"/>
              <a:t>Sistema </a:t>
            </a:r>
            <a:r>
              <a:rPr lang="es-ES" dirty="0" err="1" smtClean="0"/>
              <a:t>fibrinolítico</a:t>
            </a:r>
            <a:r>
              <a:rPr lang="es-ES" dirty="0" smtClean="0"/>
              <a:t>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643438" y="428604"/>
            <a:ext cx="400052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Enfermedades del Corazón y CV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214942" y="1714488"/>
            <a:ext cx="360268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Cardiopatía  Isquémica</a:t>
            </a:r>
            <a:endParaRPr lang="es-ES" b="1" dirty="0"/>
          </a:p>
        </p:txBody>
      </p:sp>
      <p:pic>
        <p:nvPicPr>
          <p:cNvPr id="30722" name="Picture 2" descr="Resultado de imagen para enfermedades cardiovascula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071835"/>
            <a:ext cx="4175371" cy="2786057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500034" y="1643050"/>
            <a:ext cx="5286412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 smtClean="0"/>
              <a:t>FACTORES DE RIESGOS MODIFICABLES *Comportamiento: </a:t>
            </a:r>
          </a:p>
          <a:p>
            <a:r>
              <a:rPr lang="es-ES" dirty="0" smtClean="0"/>
              <a:t>Tabaquismo </a:t>
            </a:r>
          </a:p>
          <a:p>
            <a:r>
              <a:rPr lang="es-ES" dirty="0" smtClean="0"/>
              <a:t>Sedentarismo</a:t>
            </a:r>
          </a:p>
          <a:p>
            <a:r>
              <a:rPr lang="es-ES" dirty="0" smtClean="0"/>
              <a:t>Hábitos dietéticas inadecuados </a:t>
            </a:r>
          </a:p>
          <a:p>
            <a:endParaRPr lang="es-ES" dirty="0" smtClean="0"/>
          </a:p>
          <a:p>
            <a:r>
              <a:rPr lang="es-ES" b="1" dirty="0" smtClean="0"/>
              <a:t>*Fisiológicos:</a:t>
            </a:r>
          </a:p>
          <a:p>
            <a:r>
              <a:rPr lang="es-ES" dirty="0" smtClean="0"/>
              <a:t>Hipertensión arterial</a:t>
            </a:r>
          </a:p>
          <a:p>
            <a:r>
              <a:rPr lang="es-ES" dirty="0" smtClean="0"/>
              <a:t>Hipercolesterolemia</a:t>
            </a:r>
          </a:p>
          <a:p>
            <a:r>
              <a:rPr lang="es-ES" dirty="0" smtClean="0"/>
              <a:t>Obesidad </a:t>
            </a:r>
          </a:p>
          <a:p>
            <a:r>
              <a:rPr lang="es-ES" dirty="0" smtClean="0"/>
              <a:t>Diabetes </a:t>
            </a:r>
            <a:r>
              <a:rPr lang="es-ES" dirty="0" err="1" smtClean="0"/>
              <a:t>Mellitus</a:t>
            </a:r>
            <a:r>
              <a:rPr lang="es-ES" dirty="0" smtClean="0"/>
              <a:t> </a:t>
            </a:r>
          </a:p>
          <a:p>
            <a:endParaRPr lang="es-ES" dirty="0" smtClean="0"/>
          </a:p>
          <a:p>
            <a:r>
              <a:rPr lang="es-ES" dirty="0" smtClean="0"/>
              <a:t>Existen otras causas de riesgos como son: </a:t>
            </a:r>
          </a:p>
          <a:p>
            <a:pPr>
              <a:buFontTx/>
              <a:buChar char="-"/>
            </a:pPr>
            <a:r>
              <a:rPr lang="es-ES" dirty="0" smtClean="0"/>
              <a:t>El consumo de anticonceptivos orales</a:t>
            </a:r>
          </a:p>
          <a:p>
            <a:r>
              <a:rPr lang="es-ES" dirty="0" smtClean="0"/>
              <a:t>-Nivel socioeconómico </a:t>
            </a:r>
          </a:p>
          <a:p>
            <a:pPr>
              <a:buFontTx/>
              <a:buChar char="-"/>
            </a:pPr>
            <a:endParaRPr lang="es-ES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4643438" y="428604"/>
            <a:ext cx="400052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Enfermedades del Corazón y CV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1357290" y="1000108"/>
            <a:ext cx="360268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Cardiopatía  Isquémica</a:t>
            </a:r>
            <a:endParaRPr lang="es-ES" b="1" dirty="0"/>
          </a:p>
        </p:txBody>
      </p:sp>
      <p:pic>
        <p:nvPicPr>
          <p:cNvPr id="29698" name="Picture 2" descr="Resultado de imagen para enfermedades cardiovascula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022263"/>
            <a:ext cx="4857784" cy="1978373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Resultado de imagen para enfermedades cardiovasculares por fumar"/>
          <p:cNvPicPr>
            <a:picLocks noChangeAspect="1" noChangeArrowheads="1"/>
          </p:cNvPicPr>
          <p:nvPr/>
        </p:nvPicPr>
        <p:blipFill>
          <a:blip r:embed="rId2" cstate="print"/>
          <a:srcRect l="16129" r="17742"/>
          <a:stretch>
            <a:fillRect/>
          </a:stretch>
        </p:blipFill>
        <p:spPr bwMode="auto">
          <a:xfrm>
            <a:off x="5786446" y="1285860"/>
            <a:ext cx="2928958" cy="4435483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357158" y="1467699"/>
            <a:ext cx="5429288" cy="4247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 smtClean="0"/>
              <a:t>FACTORES PSICOSOCIALES</a:t>
            </a:r>
          </a:p>
          <a:p>
            <a:endParaRPr lang="es-ES" b="1" dirty="0" smtClean="0"/>
          </a:p>
          <a:p>
            <a:r>
              <a:rPr lang="es-ES" b="1" dirty="0" smtClean="0"/>
              <a:t> El tabaquismo constituye unas de las primeras causas de cardiopatía isquemia independientemente de la cantidad del consumo. </a:t>
            </a:r>
          </a:p>
          <a:p>
            <a:r>
              <a:rPr lang="es-ES" dirty="0" smtClean="0"/>
              <a:t>1 Mayor riesgo de muerte súbita </a:t>
            </a:r>
          </a:p>
          <a:p>
            <a:r>
              <a:rPr lang="es-ES" dirty="0" smtClean="0"/>
              <a:t>2 Mayor incidencia de infarto agudo del miocardio </a:t>
            </a:r>
          </a:p>
          <a:p>
            <a:r>
              <a:rPr lang="es-ES" dirty="0" smtClean="0"/>
              <a:t>3 Eleva la concentración de lipoproteínas de baja densidad </a:t>
            </a:r>
          </a:p>
          <a:p>
            <a:r>
              <a:rPr lang="es-ES" dirty="0" smtClean="0"/>
              <a:t>4 Disminuye la concentración de lipoproteínas de alta densidad </a:t>
            </a:r>
          </a:p>
          <a:p>
            <a:r>
              <a:rPr lang="es-ES" dirty="0" smtClean="0"/>
              <a:t>5 Produce lesión endotelial </a:t>
            </a:r>
          </a:p>
          <a:p>
            <a:r>
              <a:rPr lang="es-ES" dirty="0" smtClean="0"/>
              <a:t>6 Produce efectos agudos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643438" y="428604"/>
            <a:ext cx="400052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Enfermedades del Corazón y CV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571472" y="642918"/>
            <a:ext cx="360268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Cardiopatía  Isquémica</a:t>
            </a:r>
            <a:endParaRPr lang="es-ES" b="1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357158" y="1285860"/>
            <a:ext cx="4143404" cy="48013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 smtClean="0"/>
              <a:t>El sedentarismo </a:t>
            </a:r>
          </a:p>
          <a:p>
            <a:endParaRPr lang="es-ES" dirty="0" smtClean="0"/>
          </a:p>
          <a:p>
            <a:r>
              <a:rPr lang="es-ES" dirty="0" smtClean="0"/>
              <a:t>Se ha catalogado como un factor de riesgo para la cardiopatía isquemia durante años mientras que el ejercicio se ha catalogado como beneficio: </a:t>
            </a:r>
          </a:p>
          <a:p>
            <a:endParaRPr lang="es-ES" dirty="0" smtClean="0"/>
          </a:p>
          <a:p>
            <a:r>
              <a:rPr lang="es-ES" dirty="0" smtClean="0"/>
              <a:t>- Disminuye la presión arterial </a:t>
            </a:r>
          </a:p>
          <a:p>
            <a:r>
              <a:rPr lang="es-ES" dirty="0" smtClean="0"/>
              <a:t>- </a:t>
            </a:r>
            <a:r>
              <a:rPr lang="es-ES" dirty="0" err="1" smtClean="0"/>
              <a:t>Diminuye</a:t>
            </a:r>
            <a:r>
              <a:rPr lang="es-ES" dirty="0" smtClean="0"/>
              <a:t> de la resistencia la insulina </a:t>
            </a:r>
          </a:p>
          <a:p>
            <a:r>
              <a:rPr lang="es-ES" dirty="0" smtClean="0"/>
              <a:t>- Regulación de la glicemia </a:t>
            </a:r>
          </a:p>
          <a:p>
            <a:r>
              <a:rPr lang="es-ES" dirty="0" smtClean="0"/>
              <a:t>- Regulación del metabolismo de las lipoproteínas </a:t>
            </a:r>
          </a:p>
          <a:p>
            <a:r>
              <a:rPr lang="es-ES" dirty="0" smtClean="0"/>
              <a:t>- Disminución del índice de la masa corporal </a:t>
            </a:r>
          </a:p>
          <a:p>
            <a:r>
              <a:rPr lang="es-ES" dirty="0" smtClean="0"/>
              <a:t>- Mejora la Tolerancia al estrés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643438" y="428604"/>
            <a:ext cx="400052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Enfermedades del Corazón y CV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928662" y="714356"/>
            <a:ext cx="360268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Cardiopatía  Isquémica</a:t>
            </a:r>
            <a:endParaRPr lang="es-ES" b="1" dirty="0"/>
          </a:p>
        </p:txBody>
      </p:sp>
      <p:pic>
        <p:nvPicPr>
          <p:cNvPr id="27650" name="Picture 2" descr="Resultado de imagen para sedentarismo"/>
          <p:cNvPicPr>
            <a:picLocks noChangeAspect="1" noChangeArrowheads="1"/>
          </p:cNvPicPr>
          <p:nvPr/>
        </p:nvPicPr>
        <p:blipFill>
          <a:blip r:embed="rId2" cstate="print"/>
          <a:srcRect l="25000"/>
          <a:stretch>
            <a:fillRect/>
          </a:stretch>
        </p:blipFill>
        <p:spPr bwMode="auto">
          <a:xfrm>
            <a:off x="4500562" y="1857364"/>
            <a:ext cx="4286240" cy="35433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57158" y="1571612"/>
            <a:ext cx="4643470" cy="4247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 smtClean="0"/>
              <a:t>Factores dietéticos </a:t>
            </a:r>
          </a:p>
          <a:p>
            <a:endParaRPr lang="es-ES" dirty="0" smtClean="0"/>
          </a:p>
          <a:p>
            <a:r>
              <a:rPr lang="es-ES" dirty="0" smtClean="0"/>
              <a:t>En la cardiopatía isquemia la dieta constituye unos de los factores de riesgos modificables debido a su impacto en muchos de los factores de riesgos ya conocido. </a:t>
            </a:r>
          </a:p>
          <a:p>
            <a:r>
              <a:rPr lang="es-ES" dirty="0" smtClean="0"/>
              <a:t>1. Una dieta rica en calorías </a:t>
            </a:r>
          </a:p>
          <a:p>
            <a:r>
              <a:rPr lang="es-ES" dirty="0" smtClean="0"/>
              <a:t>2. Grasa </a:t>
            </a:r>
          </a:p>
          <a:p>
            <a:r>
              <a:rPr lang="es-ES" dirty="0" smtClean="0"/>
              <a:t>3. Colesterol </a:t>
            </a:r>
          </a:p>
          <a:p>
            <a:r>
              <a:rPr lang="es-ES" dirty="0" smtClean="0"/>
              <a:t>4. Sal </a:t>
            </a:r>
          </a:p>
          <a:p>
            <a:r>
              <a:rPr lang="es-ES" dirty="0" smtClean="0"/>
              <a:t>¡¡¡¡Resulta perjudicial!!! Mientras que una dieta rica en frutas y verduras pueden tener un efecto protector frente a la cardiopatía isquemia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643438" y="428604"/>
            <a:ext cx="400052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Enfermedades del Corazón y CV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1428728" y="1071546"/>
            <a:ext cx="360268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Cardiopatía  Isquémica</a:t>
            </a:r>
            <a:endParaRPr lang="es-ES" b="1" dirty="0"/>
          </a:p>
        </p:txBody>
      </p:sp>
      <p:pic>
        <p:nvPicPr>
          <p:cNvPr id="26626" name="Picture 2" descr="Resultado de imagen para sedentarismo"/>
          <p:cNvPicPr>
            <a:picLocks noChangeAspect="1" noChangeArrowheads="1"/>
          </p:cNvPicPr>
          <p:nvPr/>
        </p:nvPicPr>
        <p:blipFill>
          <a:blip r:embed="rId2" cstate="print"/>
          <a:srcRect r="7558"/>
          <a:stretch>
            <a:fillRect/>
          </a:stretch>
        </p:blipFill>
        <p:spPr bwMode="auto">
          <a:xfrm>
            <a:off x="5000628" y="1575492"/>
            <a:ext cx="3786214" cy="421096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00034" y="1357298"/>
            <a:ext cx="4429156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dirty="0" smtClean="0"/>
              <a:t>- Asociación continua entre niveles de presión arterial y cardiopatía isquemia </a:t>
            </a:r>
          </a:p>
          <a:p>
            <a:r>
              <a:rPr lang="es-ES" dirty="0" smtClean="0"/>
              <a:t>- Colesterol plasmático </a:t>
            </a:r>
          </a:p>
          <a:p>
            <a:r>
              <a:rPr lang="es-ES" dirty="0" smtClean="0"/>
              <a:t>- Ateroesclerosis </a:t>
            </a:r>
          </a:p>
          <a:p>
            <a:endParaRPr lang="es-ES" dirty="0" smtClean="0"/>
          </a:p>
          <a:p>
            <a:r>
              <a:rPr lang="es-ES" dirty="0" smtClean="0"/>
              <a:t>Incluye: </a:t>
            </a:r>
          </a:p>
          <a:p>
            <a:r>
              <a:rPr lang="es-ES" dirty="0" smtClean="0"/>
              <a:t>- Concentración de lipoproteínas en el plasma </a:t>
            </a:r>
          </a:p>
          <a:p>
            <a:r>
              <a:rPr lang="es-ES" dirty="0" smtClean="0"/>
              <a:t>- Mayor concentración de lipoproteínas en plasma de baja densidad: mayor riesgo coronario </a:t>
            </a:r>
          </a:p>
          <a:p>
            <a:r>
              <a:rPr lang="es-ES" dirty="0" smtClean="0"/>
              <a:t>- Mayor concentración de lipoproteínas de alta densidad: menor riesgo coronario </a:t>
            </a:r>
          </a:p>
          <a:p>
            <a:r>
              <a:rPr lang="es-ES" dirty="0" smtClean="0"/>
              <a:t>- Diabetes mellitas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71472" y="571480"/>
            <a:ext cx="296427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s-ES" b="1" dirty="0" smtClean="0"/>
              <a:t>Hipertensión arterial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072066" y="1071546"/>
            <a:ext cx="360268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Cardiopatía  Isquémica</a:t>
            </a:r>
            <a:endParaRPr lang="es-ES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4643438" y="428604"/>
            <a:ext cx="400052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Enfermedades del Corazón y CV</a:t>
            </a:r>
            <a:endParaRPr lang="es-ES" dirty="0"/>
          </a:p>
        </p:txBody>
      </p:sp>
      <p:pic>
        <p:nvPicPr>
          <p:cNvPr id="25602" name="Picture 2" descr="Resultado de imagen para hipertension arteri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785926"/>
            <a:ext cx="3928683" cy="274266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Resultado de imagen para leptospirosis bacter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412" name="AutoShape 4" descr="Resultado de imagen para leptospirosis bacter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571472" y="1789877"/>
            <a:ext cx="3500462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 smtClean="0"/>
              <a:t>Obesidad</a:t>
            </a:r>
          </a:p>
          <a:p>
            <a:endParaRPr lang="es-ES" b="1" dirty="0" smtClean="0"/>
          </a:p>
          <a:p>
            <a:r>
              <a:rPr lang="es-ES" b="1" dirty="0" smtClean="0"/>
              <a:t> Factor de riesgo para la cardiopatía isquemia </a:t>
            </a:r>
          </a:p>
          <a:p>
            <a:r>
              <a:rPr lang="es-ES" dirty="0" smtClean="0"/>
              <a:t>- Alteraciones en el metabolismo lipídico </a:t>
            </a:r>
          </a:p>
          <a:p>
            <a:r>
              <a:rPr lang="es-ES" dirty="0" smtClean="0"/>
              <a:t>- Alteraciones en la regulación de la presión arterial </a:t>
            </a:r>
          </a:p>
          <a:p>
            <a:r>
              <a:rPr lang="es-ES" dirty="0" smtClean="0"/>
              <a:t>- Resistencia a la insulina </a:t>
            </a:r>
          </a:p>
          <a:p>
            <a:r>
              <a:rPr lang="es-ES" dirty="0" smtClean="0"/>
              <a:t>- Riesgo de diabetes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072066" y="1071546"/>
            <a:ext cx="360268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Cardiopatía  Isquémica</a:t>
            </a:r>
            <a:endParaRPr lang="es-ES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4643438" y="428604"/>
            <a:ext cx="400052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Enfermedades del Corazón y CV</a:t>
            </a:r>
            <a:endParaRPr lang="es-ES" dirty="0"/>
          </a:p>
        </p:txBody>
      </p:sp>
      <p:pic>
        <p:nvPicPr>
          <p:cNvPr id="24578" name="Picture 2" descr="Resultado de imagen para obesidad"/>
          <p:cNvPicPr>
            <a:picLocks noChangeAspect="1" noChangeArrowheads="1"/>
          </p:cNvPicPr>
          <p:nvPr/>
        </p:nvPicPr>
        <p:blipFill>
          <a:blip r:embed="rId2" cstate="print"/>
          <a:srcRect l="14516" r="12903"/>
          <a:stretch>
            <a:fillRect/>
          </a:stretch>
        </p:blipFill>
        <p:spPr bwMode="auto">
          <a:xfrm>
            <a:off x="4286248" y="1714488"/>
            <a:ext cx="4286280" cy="393382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Resultado de imagen para leptospirosis bacter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412" name="AutoShape 4" descr="Resultado de imagen para leptospirosis bacter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571472" y="1928802"/>
            <a:ext cx="3571900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 smtClean="0"/>
              <a:t>Factores psicosociales </a:t>
            </a:r>
          </a:p>
          <a:p>
            <a:endParaRPr lang="es-ES" b="1" dirty="0" smtClean="0"/>
          </a:p>
          <a:p>
            <a:r>
              <a:rPr lang="es-ES" dirty="0" smtClean="0"/>
              <a:t>Aumentan el riesgo de sufrir cardiopatía isquemia</a:t>
            </a:r>
          </a:p>
          <a:p>
            <a:r>
              <a:rPr lang="es-ES" dirty="0" smtClean="0"/>
              <a:t> </a:t>
            </a:r>
          </a:p>
          <a:p>
            <a:r>
              <a:rPr lang="es-ES" dirty="0" smtClean="0"/>
              <a:t>- Escaso apoyo social </a:t>
            </a:r>
          </a:p>
          <a:p>
            <a:r>
              <a:rPr lang="es-ES" dirty="0" smtClean="0"/>
              <a:t>- Estrés </a:t>
            </a:r>
          </a:p>
          <a:p>
            <a:r>
              <a:rPr lang="es-ES" dirty="0" smtClean="0"/>
              <a:t>- Ansiedad </a:t>
            </a:r>
          </a:p>
          <a:p>
            <a:r>
              <a:rPr lang="es-ES" dirty="0" smtClean="0"/>
              <a:t>- Depresión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072066" y="1071546"/>
            <a:ext cx="360268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Cardiopatía  Isquémica</a:t>
            </a:r>
            <a:endParaRPr lang="es-ES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643438" y="428604"/>
            <a:ext cx="400052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Enfermedades del Corazón y CV</a:t>
            </a:r>
            <a:endParaRPr lang="es-ES" dirty="0"/>
          </a:p>
        </p:txBody>
      </p:sp>
      <p:pic>
        <p:nvPicPr>
          <p:cNvPr id="23554" name="Picture 2" descr="Resultado de imagen para est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571612"/>
            <a:ext cx="4357718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Resultado de imagen para leptospirosis bacter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412" name="AutoShape 4" descr="Resultado de imagen para leptospirosis bacter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500034" y="1857364"/>
            <a:ext cx="5286412" cy="36933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es-ES" dirty="0" smtClean="0"/>
          </a:p>
          <a:p>
            <a:r>
              <a:rPr lang="es-ES" dirty="0" smtClean="0"/>
              <a:t>- Lograr mantener la tensión arterial por debajo de 140 y 90 Mm de </a:t>
            </a:r>
            <a:r>
              <a:rPr lang="es-ES" dirty="0" err="1" smtClean="0"/>
              <a:t>Hg.</a:t>
            </a:r>
            <a:r>
              <a:rPr lang="es-ES" dirty="0" smtClean="0"/>
              <a:t> </a:t>
            </a:r>
          </a:p>
          <a:p>
            <a:r>
              <a:rPr lang="es-ES" dirty="0" smtClean="0"/>
              <a:t>- Mantener las cifras de colesterol normales. </a:t>
            </a:r>
          </a:p>
          <a:p>
            <a:r>
              <a:rPr lang="es-ES" dirty="0" smtClean="0"/>
              <a:t>- Promover hábitos dietéticos adecuados </a:t>
            </a:r>
          </a:p>
          <a:p>
            <a:r>
              <a:rPr lang="es-ES" dirty="0" smtClean="0"/>
              <a:t>- Eliminar o disminuir el tabaquismo </a:t>
            </a:r>
          </a:p>
          <a:p>
            <a:r>
              <a:rPr lang="es-ES" dirty="0" smtClean="0"/>
              <a:t>- Incorporar a la población a las actividades físicas sistemáticas.</a:t>
            </a:r>
          </a:p>
          <a:p>
            <a:r>
              <a:rPr lang="es-ES" dirty="0" smtClean="0"/>
              <a:t>- Lograr alcanzar y mantener el peso ideal. </a:t>
            </a:r>
          </a:p>
          <a:p>
            <a:r>
              <a:rPr lang="es-ES" dirty="0" smtClean="0"/>
              <a:t>- Reducir la tensión emocional. </a:t>
            </a:r>
          </a:p>
          <a:p>
            <a:r>
              <a:rPr lang="es-ES" dirty="0" smtClean="0"/>
              <a:t>- En pacientes con Diabetes </a:t>
            </a:r>
            <a:r>
              <a:rPr lang="es-ES" dirty="0" err="1" smtClean="0"/>
              <a:t>Mellitus</a:t>
            </a:r>
            <a:r>
              <a:rPr lang="es-ES" dirty="0" smtClean="0"/>
              <a:t> mantener el control de la enfermedad. 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714348" y="1214422"/>
            <a:ext cx="328614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b="1" dirty="0" smtClean="0"/>
              <a:t>MEDIDAS DE CONTROL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072066" y="1071546"/>
            <a:ext cx="360268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Cardiopatía  Isquémica</a:t>
            </a:r>
            <a:endParaRPr lang="es-ES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4643438" y="428604"/>
            <a:ext cx="400052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Enfermedades del Corazón y CV</a:t>
            </a:r>
            <a:endParaRPr lang="es-ES" dirty="0"/>
          </a:p>
        </p:txBody>
      </p:sp>
      <p:pic>
        <p:nvPicPr>
          <p:cNvPr id="22530" name="Picture 2" descr="Resultado de imagen para vida sana"/>
          <p:cNvPicPr>
            <a:picLocks noChangeAspect="1" noChangeArrowheads="1"/>
          </p:cNvPicPr>
          <p:nvPr/>
        </p:nvPicPr>
        <p:blipFill>
          <a:blip r:embed="rId2" cstate="print"/>
          <a:srcRect l="19337" r="22651"/>
          <a:stretch>
            <a:fillRect/>
          </a:stretch>
        </p:blipFill>
        <p:spPr bwMode="auto">
          <a:xfrm>
            <a:off x="5786446" y="1785926"/>
            <a:ext cx="3000396" cy="4076701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Resultado de imagen para leptospirosis bacter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412" name="AutoShape 4" descr="Resultado de imagen para leptospirosis bacter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4643438" y="1714488"/>
            <a:ext cx="3786246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HIPERTENSIÓN ARTERIAL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 Considerada como el factor de riesgo cardiovascular modificable más prevalente en la edad adulta y uno de los motivos de mayor consulta medica, y genera elevados costos sanitarios en la atención de los pacientes.</a:t>
            </a:r>
          </a:p>
        </p:txBody>
      </p:sp>
      <p:sp>
        <p:nvSpPr>
          <p:cNvPr id="4098" name="AutoShape 2" descr="Resultado de imagen para Síndrome Pulmonar por Hantaviru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4643438" y="428604"/>
            <a:ext cx="400052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Enfermedades del Corazón y CV</a:t>
            </a:r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500034" y="1000108"/>
            <a:ext cx="378621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HIPERTENSION ARTERIAL</a:t>
            </a:r>
          </a:p>
        </p:txBody>
      </p:sp>
      <p:pic>
        <p:nvPicPr>
          <p:cNvPr id="21506" name="Picture 2" descr="Resultado de imagen para h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14488"/>
            <a:ext cx="3810000" cy="333375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500034" y="1857364"/>
            <a:ext cx="2786082" cy="313932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>La estrecha relación de estas enfermedades con los estilos de vida y los patrones sociales y culturales de las sociedades modernas, ha motivado que las mismas se consideren enfermedades de la civilización. </a:t>
            </a:r>
            <a:endParaRPr lang="es-ES" dirty="0"/>
          </a:p>
        </p:txBody>
      </p:sp>
      <p:sp>
        <p:nvSpPr>
          <p:cNvPr id="14" name="13 Rectángulo"/>
          <p:cNvSpPr/>
          <p:nvPr/>
        </p:nvSpPr>
        <p:spPr>
          <a:xfrm>
            <a:off x="1428728" y="755412"/>
            <a:ext cx="590465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>ENFERMEDADES DEL CORAZÓN Y CEREBRO VASCULARES</a:t>
            </a:r>
            <a:endParaRPr lang="es-ES" dirty="0"/>
          </a:p>
        </p:txBody>
      </p:sp>
      <p:sp>
        <p:nvSpPr>
          <p:cNvPr id="38914" name="AutoShape 2" descr="data:image/jpeg;base64,/9j/4AAQSkZJRgABAQAAAQABAAD/2wCEAAkGBxMTEhUSExIVFhUXGBgXFhcXFRcVFRUVFxYXFxcXFRUYHSggGBolHRUVITEhJSkrLi4uFx8zODMtNygtLisBCgoKDg0OGhAQGi0lICUtLS0tLS0tLS0tLS0tLS0tLS0tLS0tLS0tLS0tLS0tLS0tLS0tLS0tLS0tLS0tLS0tLf/AABEIAJ8BPgMBIgACEQEDEQH/xAAcAAACAgMBAQAAAAAAAAAAAAAFBgMEAQIHAAj/xAA6EAABAwIEBAMGBAUEAwAAAAABAAIRAwQFEiExBkFRcRMiYTKBkaGx8AdCwdEUI1Jy4TOCkvFDYoP/xAAZAQADAQEBAAAAAAAAAAAAAAACAwQBAAX/xAApEQACAwACAQQCAQQDAAAAAAAAAQIDESExEgQyQVETIsFxgdHwFFJh/9oADAMBAAIRAxEAPwDt68vLyE08tgtVkLkcZXl5eRGENwdD2Xztxwf5tQcy8z2X0VW2Xz7+IzSLxwA3+9FPZ2VUCthLT4gGwB1XZrJ3kbHQfRcqwmy1mZj4z69V1OzP8pvYLz73rPWojiCTHadlSq3TJj70UF1cHLlafggRoVHExIHWY/77JaQYffeMa6NI566qtX4jpMJE7TvzQo4dWcMrQGgQJO8eiH1uE3g5nOLjMjfL9UyKQEtGKz4opvdlkAdeXxRSldNMlrgfmk2lgsDcj5iY5zyWlrYVaRJaYB256c+fzXNBJDtXY1wlU6bCNjp0P6Klg1V2U5zJ22VsOLdUtoYvolqNPRRkaKxTfIVd79YQNBJkZb6LLaZ5rcvhQ1roNB9ESRzZkUvcvEgEBBLziSk0wXLFTiKkW7x0TYw4FymMQMaysOqJbpcS0yNCD1HMK3bYs1y1xATDtNbPCpWN81xgaK69yFo0VeKaALXHo35rmFxIPbkurY87yu9T8guZ41SPiRy3TqH8CPUr5Kdl7QA66pywN4FekGa6iT1ISrb0I1A57+5NnBdqX3dMcgR/lUvkk6R9EWfsjsFZUNAQAFMqI9EMuzy8vLyIE8sFZWCsONSo3FbuUZQMNEy8vBeRAnlkLCyFxxleXl5EYR1Fw/8AES2z3TnDdpE+oXcKi5dx3Y+G81ObiFNcVen7FXBbQOeCDoZ0j76ptw4kUsp3GiFYRVzhtVrRzBA6jnCOsozBGx3XmT9x7MPaSW1s0wXDqrTmtGwj4aLzjDQFRr1oW7gUYab1aoHP/PuUHjoVd4hyEntsqD8YDPbDgOsSPkhxseoxwY25Xe/dSm18sAf9Jfw/FGP9h4PbkjtnegiCiTa7AlX9GHW+unp9VXuQRp99UXaRyVW9tzuN/wBNP2WiumU6Fb4LbMNdVRqyHZB39yka0ieywJmlWrvqhuJPMED3/H/Kt1AoHsJ0KKKMesVsUwwn3zsqbMCOzSZ779/ROzbdnPVWrei0awEz8mAfh0R7bhmuNQQOs6j6ovTw6pTGYjXoNQfie6aswWtWOYkeiz8mm/gwC4fyI315R96QmNtSRKG1rcbt+G/vHRWLatrrz+saoGdmAvGmkiPUD5pP4itP5hIGggTymNk63mpHQOJ+CA4sMxJOwGnfmUVbxg3LULlKnAnkPqnP8KrbPdSeWp7pRykkAbarpX4U2cPc6OQCrRBPo61SUi0YFuqonnM8vLy8iMPLBWVqVhxgrQhbrBQsJHgVtK0BWViZ2GyyFgLZEjDywVlaPctbORHVfC5r+Jt5LABvJTZxDi4ptMHVc5uqnjB7zqQfkVFdYXelq2Ra4Mtj4QPvTKykAdkP4coBtMD0RhrVC+WenuIr3ASzi2KNZOYhrBu4mJ7JruGyEp4tgrajhnEtGscp6rl2OreoVK/FjnZW0KYguDAX9Ttol7iDG7qhcvt6zWhzHZXAaxIB0cDroV1W1wigGwWNI6dUrcQcMW7nFzaYzbk6ySqoTrXaEWVXTeQlgq0mOL5a7LU3BGk+k/oU0YNjTyQyqIeOfJ3+UuPwoNJAke8q1h2HXAe1whwnUOn67grJpSXA+tTh7jo+H3x5o66CyUr2BLQJYTr/ALmzyI5j1R+m7yKdBWR1gW6EOJCzR1C1uzrstsP3RJGSjiKmIXTWaEhLd1jmsBY4llzzBknWBqeyR7+5IdlBg841j0lOhXoqVighyGPgGJzO6Dl36IrRvqrgDAHpK5jReQDlkfU+9SYtUdTrEUqz3M0yu1aTIBIInSDI9yb/AMdPonfrXDtHTmX7wfM0j1Bn5bq/Qvg4aFINpib6TaLvENXOwuqD+g5iAJ5mACjlpiLXjxGHQauadxG/r2SZ0+JXX6hWLRrpvlSVGAEHSVTsTJEbHVGBSBASTLOwbdUtQlDiqvE+v0CeLpkuASRx1T3hHV7hV3tKNm2WtfyK7T+HWH5LdriNXarj9hR0t6Q1LiJ7E6r6DwmkG02NHIBVw5Z59+qIRatlqFsqkeezy8vLyIw8sFZWCsONV4rKwsNNAt2hagKQBCka2eCyvLBKME84oVi18GNKv1nwEjcVX+h1U908Q+mGsU+KMZknVRcGOztqzsUpY1eZnHVOPA9qTaF7dySpLFkNPRo5sSGfCmw2PuETahGEnkUXpqcqZiqFWuLeVfLVo9i7AYzwC1rERuhF5aGdP3TLWdG6GXlfksxFcJyFe4w8ak6n9VTZSqtP7cx6pjY6SZGuymo22YyQj3B2v5IcGpOyku3OnYI0PZUdKlyUz2aLlyLfYIut1i3HNZrU1IxhCOKCnmCxxAwMb4gEmYOnpukTFMrzIbBXT723zAtKTb/BsrjA06eibXNIntqbQs2dOHdk22FsxwBMIbTsIdA5orhlu4GOS2bfwZXFLsPUralk9lu3KFTbgrcxqUhldz6EdCiVraAoza2obsleTNniKuE2ZaACIjYI0GaLQNUp2S2L3SlWb5hKTeLqcnuSnS7bMHokzHZq3DaTe59yKHZ0+VhJwPTa+u1zh7IAb3XcLX2R2XJeF8P8IeIfuF0HBcaZUGhCdRPlknrq8SSGRpWwUFJ6mBV6Z5LRsvLy8iBPLy8vLTjCwVssLDjVoW6wFlYjWeUb3LZxVDEroMaSUMpYjYx1grG8baw5BqSuecU3pIKKGr4lRzz7kq8T1YBUEpeUj0IQ8UJN/V1MrsvBtsKdowDm2VwjEa0mF23gHEW1bSnrq0QR6hFen4oZ6dpyZPh9Uiq5p6lH6ZS3Vflut9xKYablIWNFsFZIlRMcpAUSFNFK+oIDcUSm005Qy5tvRbKv5KaLs4YDo0dUQo0tNFt4Gqu0KK5QHWWpI0tbUuIAGpRpuBN/M4ntor2EWQY3MRq75BWa4VldKS1njX+slKeRfAAq4HQGuQ/8nfuoauBsI8hLSOuoP7ItcFYt9kzwj9AK+zvyYl3li5jocI++XVAcUtZldRvrRtRuVw7HmOySMXsjTMHY7O5H0U868PT9N6lWcPsRqttBkD79FZs3aondW0rShZ6pfJXiL9mSUbtmmFSsqAACJ0XaLsJrP/Dei3da1CpPE0UL3IJARXJFUKT61UNuHOA1iPimu4qw0lDcKsmvLnuGsrPgJZ5LSSpWIty7o0pLwbH3sdM8058Sw22qAf0n6LklGqnVR/Um9XP9kd74a4qa8AOOqcqFwHCQV8zWOLlh0K6VwlxaTDXFOjNx7IZVqXR1hrluhlneB4BBV1r1TGekso4TLy1DlsmAHl5eXlxxgLBK0zLR9SEGhYerVICTeIr7NIB0RXFcSHsgpOxKtuorrN4RZTX8lLCHyHdylbiupqQmHA6ktd3KV+LXblKh7h76OfXT/MVdwrFq1EzTeWzvGx9yqkSSpG01c8zGSLU9R0bh+8qPIqOcSeq6RaVZA7LnXDlI06Ace6c8LutB2ledYueD1KW3HkN8lu1yrUashbF2yFDfEvUXrFdsqBr1irXA0Tk+BXg/Lg1qQNVJgjPFqwfZbqfXoF6lYOfq45W+u57BSC6yDLTGVvX8x961LGmzZy2LjHv7+hnNZomSNN9dlo9wc0EGQdikbEbZxGYTP1aUW4Bui6jUomZovhpP9DxnaPcS4e4J8LvJ+OEFvpPxw809CdVVL68bRpVKrjDWCSfl+qsXD4O0JO46uzUtzQpDMXPZn1gNY0h5knqWtEeqKUsWg0wc5KIXHFIf/p0SWxOZxy/KD6KpcVnVTly6Hl6nnKF4ZWysYXAhp0cPv3osy58PMAJnY9Akwm5dl1lMa/YgbeYYWHdruZiZHqQoG240Vqm85y4nVTEAwdieXIn06LHH6GQufUiIUoW7XLJ0Veq9CxyWlk1J0XnKpTfqpnO0S2bmAzHq8M05lWcIdDBCCY1c6P1gN3VTh/GXObC7xeCvOKfIfx5mei5nUQuUX9m6k4grpGJ3UNklI+KYiHEghPr0j9RJTloADjKauHKxDglyplJ0TPwvbkmUdnQiHZ0W2xd9KnmHJFME44pVNCYKVr50UXdlyuzxJzKroJ9ooa9zg6xLeT6stL1rxIKuseuO8G4++ACdF0/D70PAKfCzeGIsqzkLLyjpvUiemIaKNWrAlL+KYxuApMavxEApVuXqCyz4RbXX8smNwSTqhd4/2ipwVQuj5HnupmURQP4ZryKg9SgHFvPVY4ZxDLWewncrPE8GSnpZIHdQiTqjGA2ni1Wt+KE3DYcnT8NqGZ7ndFTN5HSeK/bBnv6ZyClT6KfAKjgIdvsUW8ACTGqp2hyvfoJOoUEnqPRp4kMFg7QjorkQhuGFzyQBJ0+KbMNsIgmPU8h6Dr3RVwcuhl1sa1rKVtZOdrEDqf06ojSsWNgxJ6n9ByRFzR0VDGbzw2EN9o6N9PVVeEYLWef+adslFfIMxS/82QctXfsoLNs+Z2wEn9AqFvSkydequOphsCTG5E6KP8zb1l7rUI+KNbqoS1z3f7R193RacIYi2gK/jgsc94I0nyBgAd5eU5lk1M7yeTfqta9u14g7iSD0XRk1LzRsoKUPCXyG8fumi3dWY4OGkEGQSTAj4pYrWsN2mBJ9TuSo8DpONW4tJlj6RqtHSoxzYI7yPgitdwcGnkR9QmWy80mLoh+FuPf+Pj+QUwB1MTsRH9pH2FjPNPKScw02+BWLdhDHsPJ2nYiP2UOH1yZHULJPxzBjW6RULjUtO4KneC+GhV8SowQ8bjf1CtYY8HbcooT8uBM45ygj/DggA7/1fv1Q28tiw+k78ii5dAW9sJmRIO4OxTHBSBr9RKH9AEDqFHd1YBRi9wnTNT/48/8AaUrY48hh3B+aTKLT5LI2xmtQn8R3ZggHfdbcKiOazdYUalPPrO6lwCllMJvHjhBN7PS1xVXhiShB3TVxg6GBJPiI61wIm+S/SpCU38POAgJQw8TumnC6eUSssDgMmLvmkQOiRLXh8uqZiOacaLi4K9QtglqTignFPsjweyyAJmw7FPDcBKEueGNlUrWtmJf8EKb7OaT4OrWV2HCQUQY9IOB3+UgE6JxoV5EquuzUR2V4zndncF7Q4mZUFy/VaYI6aTT6LNfWVA+y1Hg/RVKgmk/3qZp0Kiaf5bx3WMKPZyatXNOu4g8/1RSrf+I1Bca0rO7laW1aNFb46kyfckz17S5pw/C5/meEq1HSmb8N9Kz+y6T/AEaMXuTOj1fTdT4bw9Ue5tSofDbyH539m8u6iF34ThUEEtMwdim7hfFadzL/APyDdp5Dq30U9UVJ8jpzlBai9h+GtYIDQ0dOZ/uPNXTUA0C2qFVHPVnt4RJzN6yevUDW5zsN0p1rkve559w9OivYnemp5AfKPmeqotpKO+zyeLo9H0tXgtl2zNA8zt+qrXteAVbrENBKG2dPO4uOw0Hf7+qjnvSKo/8AZhDDKEMzO6Zj3PL6LWfKXnnss1KegAJ+OnwVa4rlxFNmriQ1o9SU5S1KKQPzpHglUnE6eVriBSqNeQCWgnKQHHYHREruiGvqtGzXmOzgHx7pIROnRbQ8MDQB3md1JGpPcqjicNru6VGh49S3yn5ZVTOHjWSRt87dX1/IDc3zHUiR8e6EM8lRzZ9R2P2UduYB+iW8euMj6buoIJ+BH6qRvS1dheSdx+ygsxkcRy3Clw6uHNCmuaPMI48PRUvotvqSJ5q7ZmQEJe/yA/FXMLqy3RWRZHKPAXhVMWwSlcsy1AQeTm6OH79irtuQVNlhM7FeTXQgYhgVS3EEZmcnDbsRyKFW1sAZAXVXQRG45jkl/FOG2uBdR8rv6T7J7dEmVf0MjZ9nIONrrzBiVaTJKI8S1HG4e1wgtcWkdCNFBZUJTF+sRXukEcPoTHROFhb6AKhhGH6CR6pmt6IaEiUh6WHqNIBSeJzVd9wJhB8exPK3KNzohS1mt4SX+IGpU8Nmw9oq7bnpsEDw+mWMn87t0Uo1YC1mIPW9ZMOG4zlEOKTKNXVWqlaANVibXRzimVeEboOoN7K9XckTgHEyHGkT2T1V3WWRyRkHqNBstKI8rx6KVoWtFup7Jb6GLs5BxIIrO7oax6LcYCK7u6BtK9GtbBEdjybL7aqdfw3oHM9/JIds0ucGjcmF2ThrDxQotbzI1Srn4rA6+XpcxF8DXZD8FxR9tXZVbsDqP6mncLfFHSInshjSTUY3q4fUKWLzkqxNYzuvih7A5uxEhAMVvfyNP9x/RQ/xz6TSwahw0nkVScwuaI0M/wDaK31GrF2dT6bwlr6+CzSCnOglVLZ2qxf3OUbpCfBTjbwpX9wSco3JhXrOmGNA+fVDsKp53Gqdtm/Qn79UVe0NEoM3kOeL9SK+rBoUXBrQ+5LjqGNJ7EnKD8JS9xLiUeVu50A5orwpbVKNN5eYdViRza1swJ6nMZTKZftr+DLa3+JpdsYMRxinn8INdUkx5R9ED4mrubQFZhJ8F4PrlcQ1zT8Wn3LNWuKdUcp1B9RuJW2MQbe7pxp4bnt9wn9vgqoyc09J5UxrcXH/AH7A9DE/G3UfEFhnomJzN87e43HvEoBhdfKYTnaVMzQpkiif68oWOGr/AG1TbnkJAvKJtrss/I7zN7O5e4yE32dxLQuT+DJrckbXdUhrgNVLg1SAPVROE68vqs2phxhMrnzjE2Q/Xga7fXUK7CG4VUkIlKtR58uyMhLvGuP/AMLQdkP81wIb6f8AsjeKXzKNN1R5gN+Z5Aeq5DxLfuuSXOOp26AcgEMpYbGOiHlLnFx1JMk9SUx4JZTB5c1rY4X6Jow+0gAdEuc9HRjhbs6EAKPFr0MEK49wa2Uo4pdZnxKXFaa2E7StILigj3eLVLz7LFLXvA2nA3OnxVG4JYBTG51KNIFsK21fMc3LkrYfqgttVgR0V2hcc1jRuhWlW1W91X2Q91aP1VzD255dy5IHwEuTmOH3jqNZr556rsVhdirTa4cwuL3TJCdfw9xaWmi7lt2VF0PKPl9E1cvGWfY9A8ltS9r3LRxWaI1URUjlXHLP55S9RolxAA1TPxv/AKzlHwfSa+qJCurllek1sdsGDg/hkMirU9rkOidKj4WKYDQqtZ+qklJyesojFLhFS880qpb1Iq0+YDm/VXXjc81jBrDxa4nZvmPr0Qt4hkeWO9U53DoNlu1/mjktiMje6iZTIYep0HoCp/kpZva1gWud0KFXYNZwY06E6no0bq3WGSkWN3OnvKxhtHwxlOp5lC228DjxsgpRohrQAIAEDshmL3eUIjVqQEt3DDWqZfyjV3boO6ZJ4sArWvWVsItw+obh/wD8weQ/q7nl/lMlhU8yFXRyjy6ctOiI4LSy0szjJe+B6Bo/z8kdTXQyyXG/2KuNUs2aN2nM39QoLqo99PyggljmGdiXNLY+aI3rZ1VMEgQmKecIGXSEKkS0iRBGh78034LX0S7xRRyVZH5hm9+xV3ALmQh3k6S2JLxpa5mNqjemdf7XRPwMfNQ4VdzSPUBGqnmERIMg+vVK1IeBWfSmWmCOx+/khfZkfbgxWF1npNPeSpAYMqhg7cst5HUIi1siFh3HQ1YJTAYCDM80QcY1QDh25yk0zz1HoUsfi3xWaTP4OkSH1BNR22WnOwPU6+5X1SUo6eZbBxngB484r/iq/h0jNGmYEbPeNC7tyCFW75iduqA4fpyTHh9IEALJhRWIKWVKAi1s3RU7QbK64wElhlDG7qGkBKrqoPmRXGKsmEqYhWnyDrCbCIuTwuWBzuLz7LZ7SsioXOLuu3ZbVh4dJlIbnUqB74CPszo3qV4ED3qS2rx2Qh1WSrTH5dVrRiYV8cuIaNyfkm6wLaTBPNKfDVDO7OfsKzjFc1H5QSA36pDWvBqe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8916" name="AutoShape 4" descr="data:image/jpeg;base64,/9j/4AAQSkZJRgABAQAAAQABAAD/2wCEAAkGBxMTEhUSExIVFhUXGBgXFhcXFRcVFRUVFxYXFxcXFRUYHSggGBolHRUVITEhJSkrLi4uFx8zODMtNygtLisBCgoKDg0OGhAQGi0lICUtLS0tLS0tLS0tLS0tLS0tLS0tLS0tLS0tLS0tLS0tLS0tLS0tLS0tLS0tLS0tLS0tLf/AABEIAJ8BPgMBIgACEQEDEQH/xAAcAAACAgMBAQAAAAAAAAAAAAAFBgMEAQIHAAj/xAA6EAABAwIEBAMGBAUEAwAAAAABAAIRAwQFEiExBkFRcRMiYTKBkaGx8AdCwdEUI1Jy4TOCkvFDYoP/xAAZAQADAQEBAAAAAAAAAAAAAAACAwQBAAX/xAApEQACAwACAQQCAQQDAAAAAAAAAQIDESExEgQyQVETIsFxgdHwFFJh/9oADAMBAAIRAxEAPwDt68vLyE08tgtVkLkcZXl5eRGENwdD2Xztxwf5tQcy8z2X0VW2Xz7+IzSLxwA3+9FPZ2VUCthLT4gGwB1XZrJ3kbHQfRcqwmy1mZj4z69V1OzP8pvYLz73rPWojiCTHadlSq3TJj70UF1cHLlafggRoVHExIHWY/77JaQYffeMa6NI566qtX4jpMJE7TvzQo4dWcMrQGgQJO8eiH1uE3g5nOLjMjfL9UyKQEtGKz4opvdlkAdeXxRSldNMlrgfmk2lgsDcj5iY5zyWlrYVaRJaYB256c+fzXNBJDtXY1wlU6bCNjp0P6Klg1V2U5zJ22VsOLdUtoYvolqNPRRkaKxTfIVd79YQNBJkZb6LLaZ5rcvhQ1roNB9ESRzZkUvcvEgEBBLziSk0wXLFTiKkW7x0TYw4FymMQMaysOqJbpcS0yNCD1HMK3bYs1y1xATDtNbPCpWN81xgaK69yFo0VeKaALXHo35rmFxIPbkurY87yu9T8guZ41SPiRy3TqH8CPUr5Kdl7QA66pywN4FekGa6iT1ISrb0I1A57+5NnBdqX3dMcgR/lUvkk6R9EWfsjsFZUNAQAFMqI9EMuzy8vLyIE8sFZWCsONSo3FbuUZQMNEy8vBeRAnlkLCyFxxleXl5EYR1Fw/8AES2z3TnDdpE+oXcKi5dx3Y+G81ObiFNcVen7FXBbQOeCDoZ0j76ptw4kUsp3GiFYRVzhtVrRzBA6jnCOsozBGx3XmT9x7MPaSW1s0wXDqrTmtGwj4aLzjDQFRr1oW7gUYab1aoHP/PuUHjoVd4hyEntsqD8YDPbDgOsSPkhxseoxwY25Xe/dSm18sAf9Jfw/FGP9h4PbkjtnegiCiTa7AlX9GHW+unp9VXuQRp99UXaRyVW9tzuN/wBNP2WiumU6Fb4LbMNdVRqyHZB39yka0ieywJmlWrvqhuJPMED3/H/Kt1AoHsJ0KKKMesVsUwwn3zsqbMCOzSZ779/ROzbdnPVWrei0awEz8mAfh0R7bhmuNQQOs6j6ovTw6pTGYjXoNQfie6aswWtWOYkeiz8mm/gwC4fyI315R96QmNtSRKG1rcbt+G/vHRWLatrrz+saoGdmAvGmkiPUD5pP4itP5hIGggTymNk63mpHQOJ+CA4sMxJOwGnfmUVbxg3LULlKnAnkPqnP8KrbPdSeWp7pRykkAbarpX4U2cPc6OQCrRBPo61SUi0YFuqonnM8vLy8iMPLBWVqVhxgrQhbrBQsJHgVtK0BWViZ2GyyFgLZEjDywVlaPctbORHVfC5r+Jt5LABvJTZxDi4ptMHVc5uqnjB7zqQfkVFdYXelq2Ra4Mtj4QPvTKykAdkP4coBtMD0RhrVC+WenuIr3ASzi2KNZOYhrBu4mJ7JruGyEp4tgrajhnEtGscp6rl2OreoVK/FjnZW0KYguDAX9Ttol7iDG7qhcvt6zWhzHZXAaxIB0cDroV1W1wigGwWNI6dUrcQcMW7nFzaYzbk6ySqoTrXaEWVXTeQlgq0mOL5a7LU3BGk+k/oU0YNjTyQyqIeOfJ3+UuPwoNJAke8q1h2HXAe1whwnUOn67grJpSXA+tTh7jo+H3x5o66CyUr2BLQJYTr/ALmzyI5j1R+m7yKdBWR1gW6EOJCzR1C1uzrstsP3RJGSjiKmIXTWaEhLd1jmsBY4llzzBknWBqeyR7+5IdlBg841j0lOhXoqVighyGPgGJzO6Dl36IrRvqrgDAHpK5jReQDlkfU+9SYtUdTrEUqz3M0yu1aTIBIInSDI9yb/AMdPonfrXDtHTmX7wfM0j1Bn5bq/Qvg4aFINpib6TaLvENXOwuqD+g5iAJ5mACjlpiLXjxGHQauadxG/r2SZ0+JXX6hWLRrpvlSVGAEHSVTsTJEbHVGBSBASTLOwbdUtQlDiqvE+v0CeLpkuASRx1T3hHV7hV3tKNm2WtfyK7T+HWH5LdriNXarj9hR0t6Q1LiJ7E6r6DwmkG02NHIBVw5Z59+qIRatlqFsqkeezy8vLyIw8sFZWCsONV4rKwsNNAt2hagKQBCka2eCyvLBKME84oVi18GNKv1nwEjcVX+h1U908Q+mGsU+KMZknVRcGOztqzsUpY1eZnHVOPA9qTaF7dySpLFkNPRo5sSGfCmw2PuETahGEnkUXpqcqZiqFWuLeVfLVo9i7AYzwC1rERuhF5aGdP3TLWdG6GXlfksxFcJyFe4w8ak6n9VTZSqtP7cx6pjY6SZGuymo22YyQj3B2v5IcGpOyku3OnYI0PZUdKlyUz2aLlyLfYIut1i3HNZrU1IxhCOKCnmCxxAwMb4gEmYOnpukTFMrzIbBXT723zAtKTb/BsrjA06eibXNIntqbQs2dOHdk22FsxwBMIbTsIdA5orhlu4GOS2bfwZXFLsPUralk9lu3KFTbgrcxqUhldz6EdCiVraAoza2obsleTNniKuE2ZaACIjYI0GaLQNUp2S2L3SlWb5hKTeLqcnuSnS7bMHokzHZq3DaTe59yKHZ0+VhJwPTa+u1zh7IAb3XcLX2R2XJeF8P8IeIfuF0HBcaZUGhCdRPlknrq8SSGRpWwUFJ6mBV6Z5LRsvLy8iBPLy8vLTjCwVssLDjVoW6wFlYjWeUb3LZxVDEroMaSUMpYjYx1grG8baw5BqSuecU3pIKKGr4lRzz7kq8T1YBUEpeUj0IQ8UJN/V1MrsvBtsKdowDm2VwjEa0mF23gHEW1bSnrq0QR6hFen4oZ6dpyZPh9Uiq5p6lH6ZS3Vflut9xKYablIWNFsFZIlRMcpAUSFNFK+oIDcUSm005Qy5tvRbKv5KaLs4YDo0dUQo0tNFt4Gqu0KK5QHWWpI0tbUuIAGpRpuBN/M4ntor2EWQY3MRq75BWa4VldKS1njX+slKeRfAAq4HQGuQ/8nfuoauBsI8hLSOuoP7ItcFYt9kzwj9AK+zvyYl3li5jocI++XVAcUtZldRvrRtRuVw7HmOySMXsjTMHY7O5H0U868PT9N6lWcPsRqttBkD79FZs3aondW0rShZ6pfJXiL9mSUbtmmFSsqAACJ0XaLsJrP/Dei3da1CpPE0UL3IJARXJFUKT61UNuHOA1iPimu4qw0lDcKsmvLnuGsrPgJZ5LSSpWIty7o0pLwbH3sdM8058Sw22qAf0n6LklGqnVR/Um9XP9kd74a4qa8AOOqcqFwHCQV8zWOLlh0K6VwlxaTDXFOjNx7IZVqXR1hrluhlneB4BBV1r1TGekso4TLy1DlsmAHl5eXlxxgLBK0zLR9SEGhYerVICTeIr7NIB0RXFcSHsgpOxKtuorrN4RZTX8lLCHyHdylbiupqQmHA6ktd3KV+LXblKh7h76OfXT/MVdwrFq1EzTeWzvGx9yqkSSpG01c8zGSLU9R0bh+8qPIqOcSeq6RaVZA7LnXDlI06Ace6c8LutB2ledYueD1KW3HkN8lu1yrUashbF2yFDfEvUXrFdsqBr1irXA0Tk+BXg/Lg1qQNVJgjPFqwfZbqfXoF6lYOfq45W+u57BSC6yDLTGVvX8x961LGmzZy2LjHv7+hnNZomSNN9dlo9wc0EGQdikbEbZxGYTP1aUW4Bui6jUomZovhpP9DxnaPcS4e4J8LvJ+OEFvpPxw809CdVVL68bRpVKrjDWCSfl+qsXD4O0JO46uzUtzQpDMXPZn1gNY0h5knqWtEeqKUsWg0wc5KIXHFIf/p0SWxOZxy/KD6KpcVnVTly6Hl6nnKF4ZWysYXAhp0cPv3osy58PMAJnY9Akwm5dl1lMa/YgbeYYWHdruZiZHqQoG240Vqm85y4nVTEAwdieXIn06LHH6GQufUiIUoW7XLJ0Veq9CxyWlk1J0XnKpTfqpnO0S2bmAzHq8M05lWcIdDBCCY1c6P1gN3VTh/GXObC7xeCvOKfIfx5mei5nUQuUX9m6k4grpGJ3UNklI+KYiHEghPr0j9RJTloADjKauHKxDglyplJ0TPwvbkmUdnQiHZ0W2xd9KnmHJFME44pVNCYKVr50UXdlyuzxJzKroJ9ooa9zg6xLeT6stL1rxIKuseuO8G4++ACdF0/D70PAKfCzeGIsqzkLLyjpvUiemIaKNWrAlL+KYxuApMavxEApVuXqCyz4RbXX8smNwSTqhd4/2ipwVQuj5HnupmURQP4ZryKg9SgHFvPVY4ZxDLWewncrPE8GSnpZIHdQiTqjGA2ni1Wt+KE3DYcnT8NqGZ7ndFTN5HSeK/bBnv6ZyClT6KfAKjgIdvsUW8ACTGqp2hyvfoJOoUEnqPRp4kMFg7QjorkQhuGFzyQBJ0+KbMNsIgmPU8h6Dr3RVwcuhl1sa1rKVtZOdrEDqf06ojSsWNgxJ6n9ByRFzR0VDGbzw2EN9o6N9PVVeEYLWef+adslFfIMxS/82QctXfsoLNs+Z2wEn9AqFvSkydequOphsCTG5E6KP8zb1l7rUI+KNbqoS1z3f7R193RacIYi2gK/jgsc94I0nyBgAd5eU5lk1M7yeTfqta9u14g7iSD0XRk1LzRsoKUPCXyG8fumi3dWY4OGkEGQSTAj4pYrWsN2mBJ9TuSo8DpONW4tJlj6RqtHSoxzYI7yPgitdwcGnkR9QmWy80mLoh+FuPf+Pj+QUwB1MTsRH9pH2FjPNPKScw02+BWLdhDHsPJ2nYiP2UOH1yZHULJPxzBjW6RULjUtO4KneC+GhV8SowQ8bjf1CtYY8HbcooT8uBM45ygj/DggA7/1fv1Q28tiw+k78ii5dAW9sJmRIO4OxTHBSBr9RKH9AEDqFHd1YBRi9wnTNT/48/8AaUrY48hh3B+aTKLT5LI2xmtQn8R3ZggHfdbcKiOazdYUalPPrO6lwCllMJvHjhBN7PS1xVXhiShB3TVxg6GBJPiI61wIm+S/SpCU38POAgJQw8TumnC6eUSssDgMmLvmkQOiRLXh8uqZiOacaLi4K9QtglqTignFPsjweyyAJmw7FPDcBKEueGNlUrWtmJf8EKb7OaT4OrWV2HCQUQY9IOB3+UgE6JxoV5EquuzUR2V4zndncF7Q4mZUFy/VaYI6aTT6LNfWVA+y1Hg/RVKgmk/3qZp0Kiaf5bx3WMKPZyatXNOu4g8/1RSrf+I1Bca0rO7laW1aNFb46kyfckz17S5pw/C5/meEq1HSmb8N9Kz+y6T/AEaMXuTOj1fTdT4bw9Ue5tSofDbyH539m8u6iF34ThUEEtMwdim7hfFadzL/APyDdp5Dq30U9UVJ8jpzlBai9h+GtYIDQ0dOZ/uPNXTUA0C2qFVHPVnt4RJzN6yevUDW5zsN0p1rkve559w9OivYnemp5AfKPmeqotpKO+zyeLo9H0tXgtl2zNA8zt+qrXteAVbrENBKG2dPO4uOw0Hf7+qjnvSKo/8AZhDDKEMzO6Zj3PL6LWfKXnnss1KegAJ+OnwVa4rlxFNmriQ1o9SU5S1KKQPzpHglUnE6eVriBSqNeQCWgnKQHHYHREruiGvqtGzXmOzgHx7pIROnRbQ8MDQB3md1JGpPcqjicNru6VGh49S3yn5ZVTOHjWSRt87dX1/IDc3zHUiR8e6EM8lRzZ9R2P2UduYB+iW8euMj6buoIJ+BH6qRvS1dheSdx+ygsxkcRy3Clw6uHNCmuaPMI48PRUvotvqSJ5q7ZmQEJe/yA/FXMLqy3RWRZHKPAXhVMWwSlcsy1AQeTm6OH79irtuQVNlhM7FeTXQgYhgVS3EEZmcnDbsRyKFW1sAZAXVXQRG45jkl/FOG2uBdR8rv6T7J7dEmVf0MjZ9nIONrrzBiVaTJKI8S1HG4e1wgtcWkdCNFBZUJTF+sRXukEcPoTHROFhb6AKhhGH6CR6pmt6IaEiUh6WHqNIBSeJzVd9wJhB8exPK3KNzohS1mt4SX+IGpU8Nmw9oq7bnpsEDw+mWMn87t0Uo1YC1mIPW9ZMOG4zlEOKTKNXVWqlaANVibXRzimVeEboOoN7K9XckTgHEyHGkT2T1V3WWRyRkHqNBstKI8rx6KVoWtFup7Jb6GLs5BxIIrO7oax6LcYCK7u6BtK9GtbBEdjybL7aqdfw3oHM9/JIds0ucGjcmF2ThrDxQotbzI1Srn4rA6+XpcxF8DXZD8FxR9tXZVbsDqP6mncLfFHSInshjSTUY3q4fUKWLzkqxNYzuvih7A5uxEhAMVvfyNP9x/RQ/xz6TSwahw0nkVScwuaI0M/wDaK31GrF2dT6bwlr6+CzSCnOglVLZ2qxf3OUbpCfBTjbwpX9wSco3JhXrOmGNA+fVDsKp53Gqdtm/Qn79UVe0NEoM3kOeL9SK+rBoUXBrQ+5LjqGNJ7EnKD8JS9xLiUeVu50A5orwpbVKNN5eYdViRza1swJ6nMZTKZftr+DLa3+JpdsYMRxinn8INdUkx5R9ED4mrubQFZhJ8F4PrlcQ1zT8Wn3LNWuKdUcp1B9RuJW2MQbe7pxp4bnt9wn9vgqoyc09J5UxrcXH/AH7A9DE/G3UfEFhnomJzN87e43HvEoBhdfKYTnaVMzQpkiif68oWOGr/AG1TbnkJAvKJtrss/I7zN7O5e4yE32dxLQuT+DJrckbXdUhrgNVLg1SAPVROE68vqs2phxhMrnzjE2Q/Xga7fXUK7CG4VUkIlKtR58uyMhLvGuP/AMLQdkP81wIb6f8AsjeKXzKNN1R5gN+Z5Aeq5DxLfuuSXOOp26AcgEMpYbGOiHlLnFx1JMk9SUx4JZTB5c1rY4X6Jow+0gAdEuc9HRjhbs6EAKPFr0MEK49wa2Uo4pdZnxKXFaa2E7StILigj3eLVLz7LFLXvA2nA3OnxVG4JYBTG51KNIFsK21fMc3LkrYfqgttVgR0V2hcc1jRuhWlW1W91X2Q91aP1VzD255dy5IHwEuTmOH3jqNZr556rsVhdirTa4cwuL3TJCdfw9xaWmi7lt2VF0PKPl9E1cvGWfY9A8ltS9r3LRxWaI1URUjlXHLP55S9RolxAA1TPxv/AKzlHwfSa+qJCurllek1sdsGDg/hkMirU9rkOidKj4WKYDQqtZ+qklJyesojFLhFS880qpb1Iq0+YDm/VXXjc81jBrDxa4nZvmPr0Qt4hkeWO9U53DoNlu1/mjktiMje6iZTIYep0HoCp/kpZva1gWud0KFXYNZwY06E6no0bq3WGSkWN3OnvKxhtHwxlOp5lC228DjxsgpRohrQAIAEDshmL3eUIjVqQEt3DDWqZfyjV3boO6ZJ4sArWvWVsItw+obh/wD8weQ/q7nl/lMlhU8yFXRyjy6ctOiI4LSy0szjJe+B6Bo/z8kdTXQyyXG/2KuNUs2aN2nM39QoLqo99PyggljmGdiXNLY+aI3rZ1VMEgQmKecIGXSEKkS0iRBGh78034LX0S7xRRyVZH5hm9+xV3ALmQh3k6S2JLxpa5mNqjemdf7XRPwMfNQ4VdzSPUBGqnmERIMg+vVK1IeBWfSmWmCOx+/khfZkfbgxWF1npNPeSpAYMqhg7cst5HUIi1siFh3HQ1YJTAYCDM80QcY1QDh25yk0zz1HoUsfi3xWaTP4OkSH1BNR22WnOwPU6+5X1SUo6eZbBxngB484r/iq/h0jNGmYEbPeNC7tyCFW75iduqA4fpyTHh9IEALJhRWIKWVKAi1s3RU7QbK64wElhlDG7qGkBKrqoPmRXGKsmEqYhWnyDrCbCIuTwuWBzuLz7LZ7SsioXOLuu3ZbVh4dJlIbnUqB74CPszo3qV4ED3qS2rx2Qh1WSrTH5dVrRiYV8cuIaNyfkm6wLaTBPNKfDVDO7OfsKzjFc1H5QSA36pDWvBqe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" name="Picture 2" descr="Resultado de imagen para corazon y cerebro equilibr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214554"/>
            <a:ext cx="5238750" cy="2476501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Resultado de imagen para leptospirosis bacter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412" name="AutoShape 4" descr="Resultado de imagen para leptospirosis bacter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4857720" y="1142984"/>
            <a:ext cx="3786246" cy="48013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Hipertenso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 Adulto mayor de 18 años y mas que refiere padecer de hipertensión y consuma medicamentos </a:t>
            </a:r>
            <a:r>
              <a:rPr lang="es-ES" dirty="0" err="1" smtClean="0"/>
              <a:t>antihipertensivos</a:t>
            </a:r>
            <a:r>
              <a:rPr lang="es-ES" dirty="0" smtClean="0"/>
              <a:t> de forma regular, o que presente cifras de presión arterial sistólica mayor o igual a 140 </a:t>
            </a:r>
            <a:r>
              <a:rPr lang="es-ES" dirty="0" err="1" smtClean="0"/>
              <a:t>mmHg</a:t>
            </a:r>
            <a:r>
              <a:rPr lang="es-ES" dirty="0" smtClean="0"/>
              <a:t> y/o 90 </a:t>
            </a:r>
            <a:r>
              <a:rPr lang="es-ES" dirty="0" err="1" smtClean="0"/>
              <a:t>mmHg</a:t>
            </a:r>
            <a:r>
              <a:rPr lang="es-ES" dirty="0" smtClean="0"/>
              <a:t> o mas de presión arterial diastólica, en el menos 2 tomas sucesivas, después de la primera ocasión en que se detecte valores de presión arterial mayores de 140 y 90 Mm de </a:t>
            </a:r>
            <a:r>
              <a:rPr lang="es-ES" dirty="0" err="1" smtClean="0"/>
              <a:t>Hg.</a:t>
            </a:r>
            <a:endParaRPr lang="es-ES" dirty="0" smtClean="0"/>
          </a:p>
        </p:txBody>
      </p:sp>
      <p:sp>
        <p:nvSpPr>
          <p:cNvPr id="4098" name="AutoShape 2" descr="Resultado de imagen para Síndrome Pulmonar por Hantaviru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4643438" y="428604"/>
            <a:ext cx="400052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Enfermedades del Corazón y CV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714348" y="785794"/>
            <a:ext cx="378621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HIPERTENSION ARTERIAL</a:t>
            </a:r>
          </a:p>
        </p:txBody>
      </p:sp>
      <p:pic>
        <p:nvPicPr>
          <p:cNvPr id="20482" name="Picture 2" descr="Resultado de imagen para h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736"/>
            <a:ext cx="3619512" cy="448819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Resultado de imagen para leptospirosis bacter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412" name="AutoShape 4" descr="Resultado de imagen para leptospirosis bacter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571472" y="571480"/>
            <a:ext cx="3857652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Hipertensión arterial</a:t>
            </a:r>
          </a:p>
          <a:p>
            <a:endParaRPr lang="es-ES" dirty="0" smtClean="0"/>
          </a:p>
          <a:p>
            <a:r>
              <a:rPr lang="es-ES" dirty="0" smtClean="0"/>
              <a:t> Es el principal factor de riesgo de enfermedad cerebro vascular y uno de riesgo importante para la cardiopatía isquémica, la insuficiencia cardiaca y la insuficiencia renal.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643438" y="428604"/>
            <a:ext cx="400052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Enfermedades del Corazón y CV</a:t>
            </a:r>
            <a:endParaRPr lang="es-ES" dirty="0"/>
          </a:p>
        </p:txBody>
      </p:sp>
      <p:sp>
        <p:nvSpPr>
          <p:cNvPr id="14" name="13 Rectángulo"/>
          <p:cNvSpPr/>
          <p:nvPr/>
        </p:nvSpPr>
        <p:spPr>
          <a:xfrm>
            <a:off x="428596" y="3000372"/>
            <a:ext cx="4214842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>Estudios epidemiológicos han demostrado que en líneas generales las causas de muerte entre los hipertensos se distribuyen de la manera siguiente: </a:t>
            </a:r>
          </a:p>
          <a:p>
            <a:pPr algn="ctr"/>
            <a:r>
              <a:rPr lang="es-ES" dirty="0" smtClean="0"/>
              <a:t>- 50% enfermedad cardiovascular </a:t>
            </a:r>
          </a:p>
          <a:p>
            <a:pPr algn="ctr"/>
            <a:r>
              <a:rPr lang="es-ES" dirty="0" smtClean="0"/>
              <a:t>- 33% enfermedad cerebro vascular </a:t>
            </a:r>
          </a:p>
          <a:p>
            <a:pPr algn="ctr"/>
            <a:r>
              <a:rPr lang="es-ES" dirty="0" smtClean="0"/>
              <a:t>- a 15% insuficiencia renal </a:t>
            </a:r>
          </a:p>
          <a:p>
            <a:pPr algn="ctr"/>
            <a:r>
              <a:rPr lang="es-ES" dirty="0" smtClean="0"/>
              <a:t>- 2 a 7% otras causas. 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4714876" y="1285860"/>
            <a:ext cx="378621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HIPERTENSION ARTERIAL</a:t>
            </a:r>
          </a:p>
        </p:txBody>
      </p:sp>
      <p:pic>
        <p:nvPicPr>
          <p:cNvPr id="19458" name="Picture 2" descr="Resultado de imagen para h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214554"/>
            <a:ext cx="4000500" cy="2762251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Resultado de imagen para leptospirosis bacter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412" name="AutoShape 4" descr="Resultado de imagen para leptospirosis bacter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785786" y="1128016"/>
            <a:ext cx="3929090" cy="48013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 smtClean="0"/>
              <a:t>CARACTERÍSTICAS EPIDEMIOLÓGICAS </a:t>
            </a:r>
          </a:p>
          <a:p>
            <a:r>
              <a:rPr lang="es-ES" dirty="0" smtClean="0"/>
              <a:t>- El número de casos aumenta con la edad hasta los 70 años y después desciende. </a:t>
            </a:r>
          </a:p>
          <a:p>
            <a:r>
              <a:rPr lang="es-ES" dirty="0" smtClean="0"/>
              <a:t>- Es mas frecuente en personas de la raza negra. </a:t>
            </a:r>
          </a:p>
          <a:p>
            <a:r>
              <a:rPr lang="es-ES" dirty="0" smtClean="0"/>
              <a:t>- Por debajo de las 50 años su prevalencia es mayor en los hombres y por encima de esta edad aumenta en el sexo femenino. </a:t>
            </a:r>
          </a:p>
          <a:p>
            <a:r>
              <a:rPr lang="es-ES" dirty="0" smtClean="0"/>
              <a:t>- Su prevalencia es mayor en los pacientes con obesidad </a:t>
            </a:r>
          </a:p>
          <a:p>
            <a:r>
              <a:rPr lang="es-ES" dirty="0" smtClean="0"/>
              <a:t>- En poblaciones en las que el consumo de sal y alcohol es elevado aumenta la prevalencia.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643438" y="428604"/>
            <a:ext cx="400052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Enfermedades del Corazón y CV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714348" y="571480"/>
            <a:ext cx="378621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HIPERTENSION ARTERIAL</a:t>
            </a:r>
          </a:p>
        </p:txBody>
      </p:sp>
      <p:pic>
        <p:nvPicPr>
          <p:cNvPr id="18434" name="Picture 2" descr="Resultado de imagen para hta"/>
          <p:cNvPicPr>
            <a:picLocks noChangeAspect="1" noChangeArrowheads="1"/>
          </p:cNvPicPr>
          <p:nvPr/>
        </p:nvPicPr>
        <p:blipFill>
          <a:blip r:embed="rId2" cstate="print"/>
          <a:srcRect t="16784" r="49040"/>
          <a:stretch>
            <a:fillRect/>
          </a:stretch>
        </p:blipFill>
        <p:spPr bwMode="auto">
          <a:xfrm>
            <a:off x="5072066" y="1214422"/>
            <a:ext cx="3529379" cy="461068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Resultado de imagen para leptospirosis bacter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412" name="AutoShape 4" descr="Resultado de imagen para leptospirosis bacter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500034" y="1002646"/>
            <a:ext cx="5500726" cy="535531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b="1" dirty="0" smtClean="0"/>
              <a:t>FACTORES DE RIESGOS </a:t>
            </a:r>
          </a:p>
          <a:p>
            <a:r>
              <a:rPr lang="es-ES" dirty="0" smtClean="0"/>
              <a:t>1 Modificables </a:t>
            </a:r>
          </a:p>
          <a:p>
            <a:r>
              <a:rPr lang="es-ES" dirty="0" smtClean="0"/>
              <a:t>2 No modificables </a:t>
            </a:r>
          </a:p>
          <a:p>
            <a:r>
              <a:rPr lang="es-ES" b="1" dirty="0" smtClean="0"/>
              <a:t>No modificables </a:t>
            </a:r>
          </a:p>
          <a:p>
            <a:r>
              <a:rPr lang="es-ES" dirty="0" smtClean="0"/>
              <a:t>1 Edad </a:t>
            </a:r>
          </a:p>
          <a:p>
            <a:r>
              <a:rPr lang="es-ES" dirty="0" smtClean="0"/>
              <a:t>2 Sexo </a:t>
            </a:r>
          </a:p>
          <a:p>
            <a:r>
              <a:rPr lang="es-ES" dirty="0" smtClean="0"/>
              <a:t>3 Raza </a:t>
            </a:r>
          </a:p>
          <a:p>
            <a:r>
              <a:rPr lang="es-ES" dirty="0" smtClean="0"/>
              <a:t>4 Antecedentes patológicos familiares </a:t>
            </a:r>
          </a:p>
          <a:p>
            <a:r>
              <a:rPr lang="es-ES" b="1" dirty="0" smtClean="0"/>
              <a:t>Modificables </a:t>
            </a:r>
          </a:p>
          <a:p>
            <a:r>
              <a:rPr lang="es-ES" dirty="0" smtClean="0"/>
              <a:t>1 Obesidad </a:t>
            </a:r>
          </a:p>
          <a:p>
            <a:r>
              <a:rPr lang="es-ES" dirty="0" smtClean="0"/>
              <a:t>2 Sedentarismo </a:t>
            </a:r>
          </a:p>
          <a:p>
            <a:r>
              <a:rPr lang="es-ES" dirty="0" smtClean="0"/>
              <a:t>3 </a:t>
            </a:r>
            <a:r>
              <a:rPr lang="es-ES" dirty="0" err="1" smtClean="0"/>
              <a:t>Dislipidemia</a:t>
            </a:r>
            <a:r>
              <a:rPr lang="es-ES" dirty="0" smtClean="0"/>
              <a:t> </a:t>
            </a:r>
          </a:p>
          <a:p>
            <a:r>
              <a:rPr lang="es-ES" dirty="0" smtClean="0"/>
              <a:t>4 Alto consumo de sal. </a:t>
            </a:r>
          </a:p>
          <a:p>
            <a:endParaRPr lang="es-ES" dirty="0" smtClean="0"/>
          </a:p>
          <a:p>
            <a:r>
              <a:rPr lang="es-ES" dirty="0" smtClean="0"/>
              <a:t>Otros factores de riesgo: </a:t>
            </a:r>
          </a:p>
          <a:p>
            <a:r>
              <a:rPr lang="es-ES" dirty="0" smtClean="0"/>
              <a:t>1 Tabaquismo </a:t>
            </a:r>
          </a:p>
          <a:p>
            <a:r>
              <a:rPr lang="es-ES" dirty="0" smtClean="0"/>
              <a:t>2 Alcoholismo </a:t>
            </a:r>
          </a:p>
          <a:p>
            <a:r>
              <a:rPr lang="es-ES" dirty="0" smtClean="0"/>
              <a:t>3 El estrés </a:t>
            </a:r>
          </a:p>
          <a:p>
            <a:r>
              <a:rPr lang="es-ES" dirty="0" smtClean="0"/>
              <a:t>4 Deficiencia de magnesio y potasio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642910" y="559338"/>
            <a:ext cx="378621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HIPERTENSION ARTERIAL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643438" y="428604"/>
            <a:ext cx="400052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Enfermedades del Corazón y CV</a:t>
            </a:r>
            <a:endParaRPr lang="es-ES" dirty="0"/>
          </a:p>
        </p:txBody>
      </p:sp>
      <p:pic>
        <p:nvPicPr>
          <p:cNvPr id="2" name="Picture 2" descr="Resultado de imagen para hta ries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1060" y="1500174"/>
            <a:ext cx="3660529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Resultado de imagen para leptospirosis bacter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412" name="AutoShape 4" descr="Resultado de imagen para leptospirosis bacter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5072066" y="1253385"/>
            <a:ext cx="3600432" cy="4247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 smtClean="0"/>
              <a:t>Medidas para el control y eliminación de factores de riesgos </a:t>
            </a:r>
          </a:p>
          <a:p>
            <a:endParaRPr lang="es-ES" b="1" dirty="0" smtClean="0"/>
          </a:p>
          <a:p>
            <a:r>
              <a:rPr lang="es-ES" dirty="0" smtClean="0"/>
              <a:t>- Identificar a los individuos de alto riesgo. </a:t>
            </a:r>
          </a:p>
          <a:p>
            <a:r>
              <a:rPr lang="es-ES" dirty="0" smtClean="0"/>
              <a:t>- Disminuir la ingestión de sal en la población general. </a:t>
            </a:r>
          </a:p>
          <a:p>
            <a:r>
              <a:rPr lang="es-ES" dirty="0" smtClean="0"/>
              <a:t>- Combatir el sedentarismo y la obesidad. </a:t>
            </a:r>
          </a:p>
          <a:p>
            <a:r>
              <a:rPr lang="es-ES" dirty="0" smtClean="0"/>
              <a:t>- Atender las infecciones del tracto urinario. </a:t>
            </a:r>
          </a:p>
          <a:p>
            <a:r>
              <a:rPr lang="es-ES" dirty="0" smtClean="0"/>
              <a:t>- Promover el consumo de potasio y magnesio. </a:t>
            </a:r>
          </a:p>
          <a:p>
            <a:r>
              <a:rPr lang="es-ES" dirty="0" smtClean="0"/>
              <a:t>- Facilitar la recreación.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642910" y="559338"/>
            <a:ext cx="378621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HIPERTENSION ARTERIAL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643438" y="428604"/>
            <a:ext cx="400052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Enfermedades del Corazón y CV</a:t>
            </a:r>
            <a:endParaRPr lang="es-ES" dirty="0"/>
          </a:p>
        </p:txBody>
      </p:sp>
      <p:pic>
        <p:nvPicPr>
          <p:cNvPr id="16386" name="Picture 2" descr="Resultado de imagen para hta riesgo"/>
          <p:cNvPicPr>
            <a:picLocks noChangeAspect="1" noChangeArrowheads="1"/>
          </p:cNvPicPr>
          <p:nvPr/>
        </p:nvPicPr>
        <p:blipFill>
          <a:blip r:embed="rId2" cstate="print"/>
          <a:srcRect l="22059"/>
          <a:stretch>
            <a:fillRect/>
          </a:stretch>
        </p:blipFill>
        <p:spPr bwMode="auto">
          <a:xfrm>
            <a:off x="428596" y="1500173"/>
            <a:ext cx="4669754" cy="3348133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Resultado de imagen para leptospirosis bacter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412" name="AutoShape 4" descr="Resultado de imagen para leptospirosis bacter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357158" y="1214422"/>
            <a:ext cx="4429156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Medidas de control están dirigidas al: </a:t>
            </a:r>
          </a:p>
          <a:p>
            <a:pPr algn="ctr"/>
            <a:endParaRPr lang="es-ES" b="1" dirty="0" smtClean="0"/>
          </a:p>
          <a:p>
            <a:pPr algn="ctr"/>
            <a:r>
              <a:rPr lang="es-ES" dirty="0" smtClean="0"/>
              <a:t>- Diagnóstico precoz. </a:t>
            </a:r>
          </a:p>
          <a:p>
            <a:pPr algn="ctr"/>
            <a:r>
              <a:rPr lang="es-ES" dirty="0" smtClean="0"/>
              <a:t>- Tratamiento oportuno. Deben considerarse como una de las medidas imprescindibles las acciones no farmacológicas encaminadas a las modificaciones de estilos de vidas y si con ello no se consigue el control de la HT debe añadirse tratamiento farmacológico seleccionando el medicamento adecuado para cada paciente.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642910" y="559338"/>
            <a:ext cx="378621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HIPERTENSION ARTERIAL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643438" y="428604"/>
            <a:ext cx="400052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Enfermedades del Corazón y CV</a:t>
            </a:r>
            <a:endParaRPr lang="es-ES" dirty="0"/>
          </a:p>
        </p:txBody>
      </p:sp>
      <p:pic>
        <p:nvPicPr>
          <p:cNvPr id="15362" name="Picture 2" descr="Resultado de imagen para hta riesgo"/>
          <p:cNvPicPr>
            <a:picLocks noChangeAspect="1" noChangeArrowheads="1"/>
          </p:cNvPicPr>
          <p:nvPr/>
        </p:nvPicPr>
        <p:blipFill>
          <a:blip r:embed="rId2" cstate="print"/>
          <a:srcRect l="8704" r="30432"/>
          <a:stretch>
            <a:fillRect/>
          </a:stretch>
        </p:blipFill>
        <p:spPr bwMode="auto">
          <a:xfrm>
            <a:off x="4786314" y="1214422"/>
            <a:ext cx="3972315" cy="4348159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Resultado de imagen para leptospirosis bacter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412" name="AutoShape 4" descr="Resultado de imagen para leptospirosis bacter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571472" y="1714488"/>
            <a:ext cx="3357586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>Es una enfermedad inflamatoria crónica y sistémica que afecta a los tejidos </a:t>
            </a:r>
            <a:r>
              <a:rPr lang="es-ES" dirty="0" err="1" smtClean="0"/>
              <a:t>mesenquimatosos</a:t>
            </a:r>
            <a:r>
              <a:rPr lang="es-ES" dirty="0" smtClean="0"/>
              <a:t> fundamentalmente el corazón, cerebro y las articulaciones. Evoluciona por episodios agudos recidivantes y constituye un problema para la población escolar, adolescente y adulto joven.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643438" y="428604"/>
            <a:ext cx="400052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Enfermedades del Corazón y CV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5429256" y="1285860"/>
            <a:ext cx="284404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s-ES" b="1" dirty="0" smtClean="0"/>
              <a:t>FIEBRE REUMÁTICA </a:t>
            </a:r>
          </a:p>
        </p:txBody>
      </p:sp>
      <p:pic>
        <p:nvPicPr>
          <p:cNvPr id="14338" name="Picture 2" descr="Resultado de imagen para fiebre reumat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1967" y="1985970"/>
            <a:ext cx="4521999" cy="301466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Resultado de imagen para leptospirosis bacter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412" name="AutoShape 4" descr="Resultado de imagen para leptospirosis bacter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500034" y="928670"/>
            <a:ext cx="3357586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>Es una enfermedad inflamatoria crónica y sistémica que afecta a los tejidos </a:t>
            </a:r>
            <a:r>
              <a:rPr lang="es-ES" dirty="0" err="1" smtClean="0"/>
              <a:t>mesenquimatosos</a:t>
            </a:r>
            <a:r>
              <a:rPr lang="es-ES" dirty="0" smtClean="0"/>
              <a:t> fundamentalmente el corazón, cerebro y las articulaciones. Evoluciona por episodios agudos recidivantes y constituye un problema para la población escolar, adolescente y adulto joven.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643438" y="487900"/>
            <a:ext cx="400052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Enfermedades del Corazón y CV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5429256" y="1000108"/>
            <a:ext cx="284404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s-ES" b="1" dirty="0" smtClean="0"/>
              <a:t>FIEBRE REUMÁTICA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071538" y="4714884"/>
            <a:ext cx="73581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>Con frecuencia afecta el corazón produciendo la carditis reumática y deja de un 25 a un 50% de secuelas cardiacas que invalidan al paciente por el resto de su vida. Se produce por secuela de una infección por el estreptococo beta hemolítico del grupo A. </a:t>
            </a:r>
            <a:endParaRPr lang="es-ES" dirty="0"/>
          </a:p>
        </p:txBody>
      </p:sp>
      <p:pic>
        <p:nvPicPr>
          <p:cNvPr id="13314" name="Picture 2" descr="Resultado de imagen para fiebre reumatica"/>
          <p:cNvPicPr>
            <a:picLocks noChangeAspect="1" noChangeArrowheads="1"/>
          </p:cNvPicPr>
          <p:nvPr/>
        </p:nvPicPr>
        <p:blipFill>
          <a:blip r:embed="rId2" cstate="print"/>
          <a:srcRect l="7955" r="17045"/>
          <a:stretch>
            <a:fillRect/>
          </a:stretch>
        </p:blipFill>
        <p:spPr bwMode="auto">
          <a:xfrm>
            <a:off x="4000496" y="1500174"/>
            <a:ext cx="4714908" cy="3122843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Resultado de imagen para leptospirosis bacter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412" name="AutoShape 4" descr="Resultado de imagen para leptospirosis bacter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428596" y="2000240"/>
            <a:ext cx="4643470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 smtClean="0"/>
              <a:t>FACTORES DE RIESGO </a:t>
            </a:r>
          </a:p>
          <a:p>
            <a:r>
              <a:rPr lang="es-ES" dirty="0" smtClean="0"/>
              <a:t>- Pobreza </a:t>
            </a:r>
          </a:p>
          <a:p>
            <a:pPr>
              <a:buFontTx/>
              <a:buChar char="-"/>
            </a:pPr>
            <a:r>
              <a:rPr lang="es-ES" dirty="0" smtClean="0"/>
              <a:t>Hacinamiento </a:t>
            </a:r>
          </a:p>
          <a:p>
            <a:r>
              <a:rPr lang="es-ES" dirty="0" smtClean="0"/>
              <a:t>- Inadecuada higiene personal </a:t>
            </a:r>
          </a:p>
          <a:p>
            <a:endParaRPr lang="es-ES" dirty="0" smtClean="0"/>
          </a:p>
          <a:p>
            <a:r>
              <a:rPr lang="es-ES" b="1" dirty="0" smtClean="0"/>
              <a:t>Medidas de control </a:t>
            </a:r>
          </a:p>
          <a:p>
            <a:r>
              <a:rPr lang="es-ES" dirty="0" smtClean="0"/>
              <a:t>- Tratamiento adecuado de todo paciente con infección por estreptococo beta hemolítico del grupo A. </a:t>
            </a:r>
          </a:p>
          <a:p>
            <a:r>
              <a:rPr lang="es-ES" dirty="0" smtClean="0"/>
              <a:t>- Control de los factores de riesgo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643438" y="487900"/>
            <a:ext cx="400052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Enfermedades del Corazón y CV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5429256" y="1285860"/>
            <a:ext cx="284404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s-ES" b="1" dirty="0" smtClean="0"/>
              <a:t>FIEBRE REUMÁTICA </a:t>
            </a:r>
          </a:p>
        </p:txBody>
      </p:sp>
      <p:pic>
        <p:nvPicPr>
          <p:cNvPr id="12290" name="Picture 2" descr="Resultado de imagen para fiebre reumat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368849"/>
            <a:ext cx="3510178" cy="2274597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Resultado de imagen para leptospirosis bacter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412" name="AutoShape 4" descr="Resultado de imagen para leptospirosis bacter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571472" y="2000240"/>
            <a:ext cx="4000528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CARDIOPATÍAS CONGÉNITAS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 Son malformaciones cardiovasculares del corazón y de los grandes vasos, las cuales están presentes desde el momento del nacimiento y se hacen evidentes desde ese momento o luego de algún tiempo.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643438" y="487900"/>
            <a:ext cx="400052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Enfermedades del Corazón y CV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2643174" y="1142984"/>
            <a:ext cx="400622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s-ES" b="1" dirty="0" smtClean="0"/>
              <a:t>CARDIOPATÍAS CONGÉNITAS</a:t>
            </a:r>
          </a:p>
        </p:txBody>
      </p:sp>
      <p:pic>
        <p:nvPicPr>
          <p:cNvPr id="11266" name="Picture 2" descr="Resultado de imagen para cardiopatia congenita"/>
          <p:cNvPicPr>
            <a:picLocks noChangeAspect="1" noChangeArrowheads="1"/>
          </p:cNvPicPr>
          <p:nvPr/>
        </p:nvPicPr>
        <p:blipFill>
          <a:blip r:embed="rId2" cstate="print"/>
          <a:srcRect l="20663" t="28689" r="23469"/>
          <a:stretch>
            <a:fillRect/>
          </a:stretch>
        </p:blipFill>
        <p:spPr bwMode="auto">
          <a:xfrm>
            <a:off x="4700371" y="2000240"/>
            <a:ext cx="3943595" cy="2819914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572000" y="1142984"/>
            <a:ext cx="40005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ENFERMEDADES NO TRANSMISIBLES </a:t>
            </a:r>
          </a:p>
          <a:p>
            <a:endParaRPr lang="es-ES" b="1" dirty="0" smtClean="0"/>
          </a:p>
          <a:p>
            <a:r>
              <a:rPr lang="es-ES" dirty="0" smtClean="0"/>
              <a:t>	Bajo este término se incluyen aquellas que no son causadas por un agente infeccioso específico, se caracterizan por una evolución lenta y de larga duración por lo que necesitan atención médica periódica y de por vida, tiene un origen poco conocido, </a:t>
            </a:r>
            <a:r>
              <a:rPr lang="es-ES" dirty="0" err="1" smtClean="0"/>
              <a:t>multicausal</a:t>
            </a:r>
            <a:r>
              <a:rPr lang="es-ES" dirty="0" smtClean="0"/>
              <a:t>, se manifiestan en la clínica por sus complicaciones, su alta letalidad, y altas tazas de discapacidad. 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4643438" y="428604"/>
            <a:ext cx="400052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Enfermedades del Corazón y CV</a:t>
            </a:r>
            <a:endParaRPr lang="es-ES" dirty="0"/>
          </a:p>
        </p:txBody>
      </p:sp>
      <p:pic>
        <p:nvPicPr>
          <p:cNvPr id="37890" name="Picture 2" descr="Resultado de imagen para enfermedades cardiovascula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71678"/>
            <a:ext cx="4029835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Resultado de imagen para leptospirosis bacter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412" name="AutoShape 4" descr="Resultado de imagen para leptospirosis bacter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428596" y="2000240"/>
            <a:ext cx="4000528" cy="36933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>Incidencias </a:t>
            </a:r>
          </a:p>
          <a:p>
            <a:pPr algn="ctr"/>
            <a:r>
              <a:rPr lang="es-ES" dirty="0" smtClean="0"/>
              <a:t>Es de 8 por cada 1000 nacidos vivos, las de causa mas compleja es causa de muerte en los primeros años de vida, sin embargo hoy se estima que mas del 85% de los niños nacidos vivos con cardiopatías congénitas alcanzan la edad adulta debido al desarrollo impetuoso de la cardiología intervencionista y de las cirugía CVC.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643438" y="487900"/>
            <a:ext cx="400052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Enfermedades del Corazón y CV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2643174" y="1142984"/>
            <a:ext cx="400622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s-ES" b="1" dirty="0" smtClean="0"/>
              <a:t>CARDIOPATÍAS CONGÉNITAS</a:t>
            </a:r>
          </a:p>
        </p:txBody>
      </p:sp>
      <p:pic>
        <p:nvPicPr>
          <p:cNvPr id="10242" name="Picture 2" descr="Resultado de imagen para cardiopatia congenita"/>
          <p:cNvPicPr>
            <a:picLocks noChangeAspect="1" noChangeArrowheads="1"/>
          </p:cNvPicPr>
          <p:nvPr/>
        </p:nvPicPr>
        <p:blipFill>
          <a:blip r:embed="rId2" cstate="print"/>
          <a:srcRect l="26250"/>
          <a:stretch>
            <a:fillRect/>
          </a:stretch>
        </p:blipFill>
        <p:spPr bwMode="auto">
          <a:xfrm>
            <a:off x="4572000" y="1928802"/>
            <a:ext cx="4214802" cy="3886201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Resultado de imagen para leptospirosis bacter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412" name="AutoShape 4" descr="Resultado de imagen para leptospirosis bacter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571472" y="2000240"/>
            <a:ext cx="4000528" cy="36933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 smtClean="0"/>
              <a:t>Cardiopatías congénitas más frecuentes </a:t>
            </a:r>
          </a:p>
          <a:p>
            <a:endParaRPr lang="es-ES" b="1" dirty="0" smtClean="0"/>
          </a:p>
          <a:p>
            <a:r>
              <a:rPr lang="es-ES" dirty="0" smtClean="0"/>
              <a:t>- Comunicación interventricular </a:t>
            </a:r>
          </a:p>
          <a:p>
            <a:r>
              <a:rPr lang="es-ES" dirty="0" smtClean="0"/>
              <a:t>- Comunicación Interauricular </a:t>
            </a:r>
          </a:p>
          <a:p>
            <a:r>
              <a:rPr lang="es-ES" dirty="0" smtClean="0"/>
              <a:t>- Persistencia del conducto arterioso </a:t>
            </a:r>
          </a:p>
          <a:p>
            <a:r>
              <a:rPr lang="es-ES" dirty="0" smtClean="0"/>
              <a:t>- Estenosis pulmonar </a:t>
            </a:r>
          </a:p>
          <a:p>
            <a:r>
              <a:rPr lang="es-ES" dirty="0" smtClean="0"/>
              <a:t>- Coartación de la aorta </a:t>
            </a:r>
          </a:p>
          <a:p>
            <a:r>
              <a:rPr lang="es-ES" dirty="0" smtClean="0"/>
              <a:t>- Tetralogía de </a:t>
            </a:r>
            <a:r>
              <a:rPr lang="es-ES" dirty="0" err="1" smtClean="0"/>
              <a:t>Fallot</a:t>
            </a:r>
            <a:r>
              <a:rPr lang="es-ES" dirty="0" smtClean="0"/>
              <a:t> </a:t>
            </a:r>
          </a:p>
          <a:p>
            <a:r>
              <a:rPr lang="es-ES" dirty="0" smtClean="0"/>
              <a:t>- Transposición de los grandes vasos </a:t>
            </a:r>
          </a:p>
          <a:p>
            <a:r>
              <a:rPr lang="es-ES" dirty="0" smtClean="0"/>
              <a:t>- Atresia </a:t>
            </a:r>
            <a:r>
              <a:rPr lang="es-ES" dirty="0" err="1" smtClean="0"/>
              <a:t>tricuspidea</a:t>
            </a:r>
            <a:r>
              <a:rPr lang="es-ES" dirty="0" smtClean="0"/>
              <a:t>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643438" y="487900"/>
            <a:ext cx="400052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Enfermedades del Corazón y CV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2643174" y="1142984"/>
            <a:ext cx="400622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s-ES" b="1" dirty="0" smtClean="0"/>
              <a:t>CARDIOPATÍAS CONGÉNITAS</a:t>
            </a:r>
          </a:p>
        </p:txBody>
      </p:sp>
      <p:pic>
        <p:nvPicPr>
          <p:cNvPr id="9218" name="Picture 2" descr="Resultado de imagen para cardiopatia congeni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491257"/>
            <a:ext cx="4429156" cy="2938007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Resultado de imagen para leptospirosis bacter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412" name="AutoShape 4" descr="Resultado de imagen para leptospirosis bacter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571472" y="1785926"/>
            <a:ext cx="4000528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 smtClean="0"/>
              <a:t>FACTORES DE RIESGO </a:t>
            </a:r>
          </a:p>
          <a:p>
            <a:r>
              <a:rPr lang="es-ES" dirty="0" smtClean="0"/>
              <a:t>- Infección materna con rubéola durante el primer trimestre del embarazo. </a:t>
            </a:r>
          </a:p>
          <a:p>
            <a:r>
              <a:rPr lang="es-ES" dirty="0" smtClean="0"/>
              <a:t>- La ingestión de fármacos </a:t>
            </a:r>
            <a:r>
              <a:rPr lang="es-ES" dirty="0" err="1" smtClean="0"/>
              <a:t>teratogénicos</a:t>
            </a:r>
            <a:r>
              <a:rPr lang="es-ES" dirty="0" smtClean="0"/>
              <a:t> durante el embarazo especialmente en el primer trimestre </a:t>
            </a:r>
          </a:p>
          <a:p>
            <a:r>
              <a:rPr lang="es-ES" dirty="0" smtClean="0"/>
              <a:t>- Ingestión de bebidas alcohólicas durante el embarazo </a:t>
            </a:r>
          </a:p>
          <a:p>
            <a:r>
              <a:rPr lang="es-ES" dirty="0" smtClean="0"/>
              <a:t>- La exposición de radiaciones tipo rayos X </a:t>
            </a:r>
          </a:p>
          <a:p>
            <a:r>
              <a:rPr lang="es-ES" dirty="0" smtClean="0"/>
              <a:t>- Algunos factores genéticos como el síndrome de </a:t>
            </a:r>
            <a:r>
              <a:rPr lang="es-ES" dirty="0" err="1" smtClean="0"/>
              <a:t>down</a:t>
            </a:r>
            <a:r>
              <a:rPr lang="es-ES" dirty="0" smtClean="0"/>
              <a:t>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643438" y="487900"/>
            <a:ext cx="400052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Enfermedades del Corazón y CV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2643174" y="1142984"/>
            <a:ext cx="400622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s-ES" b="1" dirty="0" smtClean="0"/>
              <a:t>CARDIOPATÍAS CONGÉNITAS</a:t>
            </a:r>
          </a:p>
        </p:txBody>
      </p:sp>
      <p:pic>
        <p:nvPicPr>
          <p:cNvPr id="8194" name="Picture 2" descr="Resultado de imagen para cardiopatia congenita factores de riesgo"/>
          <p:cNvPicPr>
            <a:picLocks noChangeAspect="1" noChangeArrowheads="1"/>
          </p:cNvPicPr>
          <p:nvPr/>
        </p:nvPicPr>
        <p:blipFill>
          <a:blip r:embed="rId2" cstate="print"/>
          <a:srcRect l="2500" r="18750"/>
          <a:stretch>
            <a:fillRect/>
          </a:stretch>
        </p:blipFill>
        <p:spPr bwMode="auto">
          <a:xfrm>
            <a:off x="4572000" y="2000240"/>
            <a:ext cx="4071966" cy="343852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Resultado de imagen para leptospirosis bacter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412" name="AutoShape 4" descr="Resultado de imagen para leptospirosis bacter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571472" y="1000108"/>
            <a:ext cx="8001056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 smtClean="0"/>
              <a:t>Medidas de control: </a:t>
            </a:r>
          </a:p>
          <a:p>
            <a:r>
              <a:rPr lang="es-ES" b="1" dirty="0" smtClean="0"/>
              <a:t> </a:t>
            </a:r>
            <a:r>
              <a:rPr lang="es-ES" dirty="0" smtClean="0"/>
              <a:t>Deben estar encaminadas a la promoción de la salud y prevención de riesgo a través de: </a:t>
            </a:r>
          </a:p>
          <a:p>
            <a:r>
              <a:rPr lang="es-ES" dirty="0" smtClean="0"/>
              <a:t>- Brindar una adecuada atención prenatal </a:t>
            </a:r>
          </a:p>
          <a:p>
            <a:r>
              <a:rPr lang="es-ES" dirty="0" smtClean="0"/>
              <a:t>- Evitar la exposición a sustancias teratogénicas  especialmente durante el primer trimestre </a:t>
            </a:r>
          </a:p>
          <a:p>
            <a:endParaRPr lang="es-ES" dirty="0" smtClean="0"/>
          </a:p>
          <a:p>
            <a:r>
              <a:rPr lang="es-ES" dirty="0" smtClean="0"/>
              <a:t>El tratamiento médico al paciente ya diagnosticado debe ser inmediato, y ponerse en control con el personal de salud para permitir tomar las decisiones adecuadas en cada paciente.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643438" y="487900"/>
            <a:ext cx="400052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Enfermedades del Corazón y CV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571472" y="571480"/>
            <a:ext cx="400622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s-ES" b="1" dirty="0" smtClean="0"/>
              <a:t>CARDIOPATÍAS CONGÉNITAS</a:t>
            </a:r>
          </a:p>
        </p:txBody>
      </p:sp>
      <p:pic>
        <p:nvPicPr>
          <p:cNvPr id="7170" name="Picture 2" descr="Resultado de imagen para cardiopatia congenita factores de ries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976708"/>
            <a:ext cx="5553075" cy="238125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Resultado de imagen para leptospirosis bacter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412" name="AutoShape 4" descr="Resultado de imagen para leptospirosis bacter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571472" y="1714488"/>
            <a:ext cx="3429024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>Constituyen un amplio grupo de enfermedades caracterizadas por la interrupción del flujo sanguíneo en el encéfalo. Desde el punto de vista epidemiológico son las que tienen como sustrato </a:t>
            </a:r>
            <a:r>
              <a:rPr lang="es-ES" dirty="0" err="1" smtClean="0"/>
              <a:t>etiopatológico</a:t>
            </a:r>
            <a:r>
              <a:rPr lang="es-ES" dirty="0" smtClean="0"/>
              <a:t> la </a:t>
            </a:r>
            <a:r>
              <a:rPr lang="es-ES" dirty="0" err="1" smtClean="0"/>
              <a:t>ateromatosis</a:t>
            </a:r>
            <a:r>
              <a:rPr lang="es-ES" dirty="0" smtClean="0"/>
              <a:t> y la HTA.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643438" y="487900"/>
            <a:ext cx="400052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Enfermedades del Corazón y CV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500034" y="1000108"/>
            <a:ext cx="528221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s-ES" b="1" dirty="0" smtClean="0"/>
              <a:t>ENFERMEDADES CEREBROVASCULARES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571472" y="4572008"/>
            <a:ext cx="7929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/>
          </a:p>
          <a:p>
            <a:r>
              <a:rPr lang="es-ES" dirty="0" smtClean="0"/>
              <a:t>- La oclusión del vaso da lugar a una ACV de tipo isquémico </a:t>
            </a:r>
          </a:p>
          <a:p>
            <a:r>
              <a:rPr lang="es-ES" dirty="0" smtClean="0"/>
              <a:t>- Su rotura de hemorragia, lo cual produce el ACV hemorrágico. </a:t>
            </a:r>
          </a:p>
        </p:txBody>
      </p:sp>
      <p:pic>
        <p:nvPicPr>
          <p:cNvPr id="5122" name="Picture 2" descr="Resultado de imagen para enfermedades cerebrovasculares"/>
          <p:cNvPicPr>
            <a:picLocks noChangeAspect="1" noChangeArrowheads="1"/>
          </p:cNvPicPr>
          <p:nvPr/>
        </p:nvPicPr>
        <p:blipFill>
          <a:blip r:embed="rId2" cstate="print"/>
          <a:srcRect l="4928" r="10315"/>
          <a:stretch>
            <a:fillRect/>
          </a:stretch>
        </p:blipFill>
        <p:spPr bwMode="auto">
          <a:xfrm>
            <a:off x="4286248" y="1428736"/>
            <a:ext cx="4357718" cy="342534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Resultado de imagen para leptospirosis bacter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412" name="AutoShape 4" descr="Resultado de imagen para leptospirosis bacter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500034" y="1500174"/>
            <a:ext cx="8215370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>La obstrucción del flujo sanguíneo por la oclusión del vaso:</a:t>
            </a:r>
          </a:p>
          <a:p>
            <a:pPr algn="ctr"/>
            <a:endParaRPr lang="es-ES" dirty="0" smtClean="0"/>
          </a:p>
          <a:p>
            <a:pPr marL="342900" indent="-342900" algn="ctr">
              <a:buAutoNum type="arabicPeriod"/>
            </a:pPr>
            <a:r>
              <a:rPr lang="es-ES" dirty="0" smtClean="0"/>
              <a:t>Por un trombo formado en el mismo lugar de la oclusión, en este caso la enfermedad es de tipo </a:t>
            </a:r>
            <a:r>
              <a:rPr lang="es-ES" dirty="0" err="1" smtClean="0"/>
              <a:t>trombótica</a:t>
            </a:r>
            <a:endParaRPr lang="es-ES" dirty="0" smtClean="0"/>
          </a:p>
          <a:p>
            <a:pPr marL="342900" indent="-342900" algn="ctr">
              <a:buAutoNum type="arabicPeriod"/>
            </a:pPr>
            <a:r>
              <a:rPr lang="es-ES" dirty="0" smtClean="0"/>
              <a:t> Por la oclusión de un vaso formado a distancia y trasportado por los vasos arteriales hasta obstruir la circulación en un vaso distal de menor calibre esta etiología es de tipo </a:t>
            </a:r>
            <a:r>
              <a:rPr lang="es-ES" dirty="0" err="1" smtClean="0"/>
              <a:t>embólica</a:t>
            </a:r>
            <a:r>
              <a:rPr lang="es-ES" dirty="0" smtClean="0"/>
              <a:t>.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643438" y="487900"/>
            <a:ext cx="400052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Enfermedades del Corazón y CV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500034" y="1000108"/>
            <a:ext cx="528221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s-ES" b="1" dirty="0" smtClean="0"/>
              <a:t>ENFERMEDADES CEREBROVASCULARES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142976" y="3714752"/>
            <a:ext cx="6929486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dirty="0" smtClean="0"/>
              <a:t>Las de etiología hemorrágica puede ocurrir dentro del cerebro, en el espacio </a:t>
            </a:r>
            <a:r>
              <a:rPr lang="es-ES" dirty="0" err="1" smtClean="0"/>
              <a:t>subaracnoideo</a:t>
            </a:r>
            <a:r>
              <a:rPr lang="es-ES" dirty="0" smtClean="0"/>
              <a:t> o en el espacio </a:t>
            </a:r>
            <a:r>
              <a:rPr lang="es-ES" dirty="0" err="1" smtClean="0"/>
              <a:t>subdural</a:t>
            </a:r>
            <a:r>
              <a:rPr lang="es-ES" dirty="0" smtClean="0"/>
              <a:t> y esta localización da lugar a una serie de manifestaciones que determinan las formas clínicas del ACV. </a:t>
            </a:r>
            <a:endParaRPr lang="es-ES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Resultado de imagen para leptospirosis bacter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412" name="AutoShape 4" descr="Resultado de imagen para leptospirosis bacter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500034" y="1928802"/>
            <a:ext cx="3643338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Modificables: </a:t>
            </a:r>
          </a:p>
          <a:p>
            <a:pPr algn="ctr"/>
            <a:r>
              <a:rPr lang="es-ES" dirty="0" smtClean="0"/>
              <a:t>HTA, diabetes, </a:t>
            </a:r>
            <a:r>
              <a:rPr lang="es-ES" dirty="0" err="1" smtClean="0"/>
              <a:t>dislipidemias</a:t>
            </a:r>
            <a:r>
              <a:rPr lang="es-ES" dirty="0" smtClean="0"/>
              <a:t>, obesidad, </a:t>
            </a:r>
            <a:r>
              <a:rPr lang="es-ES" dirty="0" err="1" smtClean="0"/>
              <a:t>hipercoagulabilidad</a:t>
            </a:r>
            <a:r>
              <a:rPr lang="es-ES" dirty="0" smtClean="0"/>
              <a:t>, alteraciones hematológicas, uso de </a:t>
            </a:r>
            <a:r>
              <a:rPr lang="es-ES" dirty="0" err="1" smtClean="0"/>
              <a:t>antihipertensivos</a:t>
            </a:r>
            <a:r>
              <a:rPr lang="es-ES" dirty="0" smtClean="0"/>
              <a:t> orales, estenosis </a:t>
            </a:r>
            <a:r>
              <a:rPr lang="es-ES" dirty="0" err="1" smtClean="0"/>
              <a:t>carotídea</a:t>
            </a:r>
            <a:r>
              <a:rPr lang="es-ES" dirty="0" smtClean="0"/>
              <a:t>  la fibrilación auricular, hábitos tóxicos (tabaco, alcohol), etc.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643438" y="487900"/>
            <a:ext cx="400052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Enfermedades del Corazón y CV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1428728" y="5000636"/>
            <a:ext cx="257176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 smtClean="0"/>
              <a:t>No modificables</a:t>
            </a:r>
            <a:r>
              <a:rPr lang="es-ES" dirty="0" smtClean="0"/>
              <a:t>: </a:t>
            </a:r>
          </a:p>
          <a:p>
            <a:r>
              <a:rPr lang="es-ES" dirty="0" smtClean="0"/>
              <a:t>edad, sexo y raza. </a:t>
            </a:r>
          </a:p>
        </p:txBody>
      </p:sp>
      <p:pic>
        <p:nvPicPr>
          <p:cNvPr id="4098" name="Picture 2" descr="Resultado de imagen para enfermedades cerebrovascula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9" y="1004630"/>
            <a:ext cx="4429156" cy="4972282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500034" y="1000108"/>
            <a:ext cx="611898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s-ES" b="1" dirty="0" smtClean="0"/>
              <a:t>FACTORES DE RIESGOS CARDIOVASCULARES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Resultado de imagen para leptospirosis bacter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412" name="AutoShape 4" descr="Resultado de imagen para leptospirosis bacter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500034" y="1785926"/>
            <a:ext cx="8215370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 smtClean="0"/>
              <a:t>Medidas de prevención </a:t>
            </a:r>
          </a:p>
          <a:p>
            <a:endParaRPr lang="es-ES" b="1" dirty="0" smtClean="0"/>
          </a:p>
          <a:p>
            <a:r>
              <a:rPr lang="es-ES" b="1" dirty="0" smtClean="0"/>
              <a:t>Están encaminadas a la promoción de salud y disminución de los factores de riesgo en los grupos de alto riesgo : </a:t>
            </a:r>
          </a:p>
          <a:p>
            <a:endParaRPr lang="es-ES" b="1" dirty="0" smtClean="0"/>
          </a:p>
          <a:p>
            <a:r>
              <a:rPr lang="es-ES" dirty="0" smtClean="0"/>
              <a:t>- HTA en los cuales es imprescindible tener un control adecuado </a:t>
            </a:r>
          </a:p>
          <a:p>
            <a:r>
              <a:rPr lang="es-ES" dirty="0" smtClean="0"/>
              <a:t>- Fumadores, en los que se debe estimular la deshabituación tabáquica y realizar acciones promocionales. </a:t>
            </a:r>
          </a:p>
          <a:p>
            <a:r>
              <a:rPr lang="es-ES" dirty="0" smtClean="0"/>
              <a:t>- Hipercolesterolemia </a:t>
            </a:r>
          </a:p>
          <a:p>
            <a:r>
              <a:rPr lang="es-ES" dirty="0" smtClean="0"/>
              <a:t>- Obesos y sedentarios </a:t>
            </a:r>
          </a:p>
          <a:p>
            <a:r>
              <a:rPr lang="es-ES" dirty="0" smtClean="0"/>
              <a:t>- Hábitos dietéticos inadecuados </a:t>
            </a:r>
          </a:p>
          <a:p>
            <a:r>
              <a:rPr lang="es-ES" dirty="0" smtClean="0"/>
              <a:t>- Consumo excesivo de alcohol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643438" y="487900"/>
            <a:ext cx="400052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Enfermedades del Corazón y CV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500034" y="1000108"/>
            <a:ext cx="528221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s-ES" b="1" dirty="0" smtClean="0"/>
              <a:t>ENFERMEDADES CEREBROVASCULARES</a:t>
            </a:r>
          </a:p>
        </p:txBody>
      </p:sp>
      <p:pic>
        <p:nvPicPr>
          <p:cNvPr id="3074" name="Picture 2" descr="Resultado de imagen para prevencion enfermedades cerebrovascula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929066"/>
            <a:ext cx="28575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personas con hemiplej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5400511" cy="4010035"/>
          </a:xfrm>
          <a:prstGeom prst="rect">
            <a:avLst/>
          </a:prstGeom>
          <a:noFill/>
        </p:spPr>
      </p:pic>
      <p:sp>
        <p:nvSpPr>
          <p:cNvPr id="17410" name="AutoShape 2" descr="Resultado de imagen para leptospirosis bacter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412" name="AutoShape 4" descr="Resultado de imagen para leptospirosis bacter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5143504" y="928670"/>
            <a:ext cx="3714776" cy="5355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Medidas de recuperación 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Están orientadas a efectuar el diagnostico temprano y el tratamiento oportuno, que en ocasiones puede evitar la progresión de la enfermedad y sus secuelas. En estas enfermedades es importante la rehabilitación desde los primeros momentos para disminuir las secuelas de la misma, la que debe comenzar desde la fase aguda y continuar con la base comunitaria y la participación activa de la familia y los pacientes, con una mejor calidad de vida.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643438" y="487900"/>
            <a:ext cx="400052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Enfermedades del Corazón y CV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428596" y="1142984"/>
            <a:ext cx="471154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s-ES" sz="1600" b="1" dirty="0" smtClean="0"/>
              <a:t>ENFERMEDADES CEREBROVASCULARES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071934" y="2282603"/>
            <a:ext cx="4214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i="1" dirty="0" smtClean="0">
                <a:latin typeface="Adobe Garamond Pro" pitchFamily="18" charset="0"/>
              </a:rPr>
              <a:t>“</a:t>
            </a:r>
            <a:r>
              <a:rPr lang="es-ES" sz="3600" i="1" dirty="0" err="1" smtClean="0">
                <a:latin typeface="Adobe Garamond Pro" pitchFamily="18" charset="0"/>
              </a:rPr>
              <a:t>Primum</a:t>
            </a:r>
            <a:r>
              <a:rPr lang="es-ES" sz="3600" i="1" dirty="0" smtClean="0">
                <a:latin typeface="Adobe Garamond Pro" pitchFamily="18" charset="0"/>
              </a:rPr>
              <a:t> non </a:t>
            </a:r>
            <a:r>
              <a:rPr lang="es-ES" sz="3600" i="1" dirty="0" err="1" smtClean="0">
                <a:latin typeface="Adobe Garamond Pro" pitchFamily="18" charset="0"/>
              </a:rPr>
              <a:t>nocere</a:t>
            </a:r>
            <a:r>
              <a:rPr lang="es-ES" sz="3600" i="1" dirty="0" smtClean="0">
                <a:latin typeface="Adobe Garamond Pro" pitchFamily="18" charset="0"/>
              </a:rPr>
              <a:t>”</a:t>
            </a:r>
            <a:endParaRPr lang="es-ES" sz="3600" dirty="0">
              <a:latin typeface="Adobe Garamond Pro" pitchFamily="18" charset="0"/>
            </a:endParaRPr>
          </a:p>
        </p:txBody>
      </p:sp>
      <p:pic>
        <p:nvPicPr>
          <p:cNvPr id="1028" name="Picture 4" descr="Resultado de imagen para hipòcra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399" y="911072"/>
            <a:ext cx="3242535" cy="458963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6435658" y="3810526"/>
            <a:ext cx="1880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1" dirty="0" smtClean="0">
                <a:latin typeface="Adobe Garamond Pro" pitchFamily="18" charset="0"/>
              </a:rPr>
              <a:t>HIPÓCRATES</a:t>
            </a:r>
            <a:endParaRPr lang="es-ES" sz="1600" i="1" dirty="0">
              <a:latin typeface="Adobe Garamond Pro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714348" y="1285860"/>
            <a:ext cx="7572428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s-ES" b="1" dirty="0" smtClean="0"/>
              <a:t>Transición Sanitaria </a:t>
            </a:r>
          </a:p>
          <a:p>
            <a:endParaRPr lang="es-ES" b="1" dirty="0" smtClean="0"/>
          </a:p>
          <a:p>
            <a:r>
              <a:rPr lang="es-ES" dirty="0" smtClean="0"/>
              <a:t>Incluye los cambios sociales, conductuales y las respuestas sanitarias a estos cambios.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000100" y="2928934"/>
            <a:ext cx="6929486" cy="175432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>El conocimiento de la transición sanitaria constituye el marco teórico para describir, explicar y anticipar los cambios en las causas de muerte, patrones de enfermedad, factores de riesgo y otros aspectos que los países experimentan durante los diferentes estadios de su desarrollo económico y social.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643438" y="428604"/>
            <a:ext cx="400052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Enfermedades del Corazón y CV</a:t>
            </a:r>
            <a:endParaRPr lang="es-ES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>
            <a:off x="428596" y="1428736"/>
            <a:ext cx="85010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Las enfermedades no transmisibles pueden dividirse en tres categorías. </a:t>
            </a:r>
          </a:p>
          <a:p>
            <a:endParaRPr lang="es-ES" b="1" dirty="0" smtClean="0"/>
          </a:p>
          <a:p>
            <a:r>
              <a:rPr lang="es-ES" b="1" dirty="0" smtClean="0"/>
              <a:t>1. Causa frecuente de muerte</a:t>
            </a:r>
            <a:r>
              <a:rPr lang="es-ES" dirty="0" smtClean="0"/>
              <a:t>: las enfermedades del aparato circulatorio, las neoplasias malignas, la diabetes </a:t>
            </a:r>
            <a:r>
              <a:rPr lang="es-ES" dirty="0" err="1" smtClean="0"/>
              <a:t>Mellitus</a:t>
            </a:r>
            <a:r>
              <a:rPr lang="es-ES" dirty="0" smtClean="0"/>
              <a:t>, la cirrosis hepática, las </a:t>
            </a:r>
            <a:r>
              <a:rPr lang="es-ES" dirty="0" err="1" smtClean="0"/>
              <a:t>hepatopatias</a:t>
            </a:r>
            <a:r>
              <a:rPr lang="es-ES" dirty="0" smtClean="0"/>
              <a:t> crónicas, entre otras. </a:t>
            </a:r>
          </a:p>
          <a:p>
            <a:r>
              <a:rPr lang="es-ES" b="1" dirty="0" smtClean="0"/>
              <a:t>2.Muy poca frecuencia </a:t>
            </a:r>
            <a:r>
              <a:rPr lang="es-ES" dirty="0" smtClean="0"/>
              <a:t>son causa de muerte: la depresión y otros trastornos mentales, las hernias, hemorroides, artrosis, anemias, cefaleas, entre otras. </a:t>
            </a:r>
          </a:p>
          <a:p>
            <a:r>
              <a:rPr lang="es-ES" b="1" dirty="0" smtClean="0"/>
              <a:t>3.Enfermedades asociadas a la senescencia </a:t>
            </a:r>
            <a:r>
              <a:rPr lang="es-ES" dirty="0" smtClean="0"/>
              <a:t>entre las que se encuentran: la demencia senil, insuficiencia cardiaca, osteoporosis, cataratas, pérdidas auditivas y la incontinencia urinaria.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643438" y="428604"/>
            <a:ext cx="400052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Enfermedades del Corazón y CV</a:t>
            </a:r>
            <a:endParaRPr lang="es-ES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500034" y="1000108"/>
            <a:ext cx="8143932" cy="34778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sz="2000" b="1" dirty="0" smtClean="0"/>
              <a:t>ENFERMEDADES CARDIOVASCULARES </a:t>
            </a:r>
          </a:p>
          <a:p>
            <a:endParaRPr lang="es-ES" sz="2000" dirty="0" smtClean="0"/>
          </a:p>
          <a:p>
            <a:r>
              <a:rPr lang="es-ES" sz="2000" dirty="0" smtClean="0"/>
              <a:t>Son las enfermedades q afectan el corazón y a los vasos sanguíneos las q varían en su etiología, en sus manifestaciones clínicas y su impacto sobre la salud. Entre ellas se encuentran: </a:t>
            </a:r>
          </a:p>
          <a:p>
            <a:endParaRPr lang="es-ES" sz="2000" dirty="0" smtClean="0"/>
          </a:p>
          <a:p>
            <a:r>
              <a:rPr lang="es-ES" sz="2000" dirty="0" smtClean="0"/>
              <a:t>1 La cardiopatía isquémica </a:t>
            </a:r>
          </a:p>
          <a:p>
            <a:r>
              <a:rPr lang="es-ES" sz="2000" dirty="0" smtClean="0"/>
              <a:t>2 Enfermedades vasculares cerebrales </a:t>
            </a:r>
          </a:p>
          <a:p>
            <a:r>
              <a:rPr lang="es-ES" sz="2000" dirty="0" smtClean="0"/>
              <a:t>3 Enfermedades vasculares periféricas </a:t>
            </a:r>
          </a:p>
          <a:p>
            <a:r>
              <a:rPr lang="es-ES" sz="2000" dirty="0" smtClean="0"/>
              <a:t>4 Cardiopatía reumática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43438" y="475902"/>
            <a:ext cx="400052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Enfermedades del Corazón y CV</a:t>
            </a:r>
            <a:endParaRPr lang="es-ES" dirty="0"/>
          </a:p>
        </p:txBody>
      </p:sp>
      <p:pic>
        <p:nvPicPr>
          <p:cNvPr id="34818" name="Picture 2" descr="Resultado de imagen para enfermedades cardiovasculares"/>
          <p:cNvPicPr>
            <a:picLocks noChangeAspect="1" noChangeArrowheads="1"/>
          </p:cNvPicPr>
          <p:nvPr/>
        </p:nvPicPr>
        <p:blipFill>
          <a:blip r:embed="rId2" cstate="print"/>
          <a:srcRect r="40074"/>
          <a:stretch>
            <a:fillRect/>
          </a:stretch>
        </p:blipFill>
        <p:spPr bwMode="auto">
          <a:xfrm>
            <a:off x="5643538" y="2643182"/>
            <a:ext cx="3214742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642910" y="1218373"/>
            <a:ext cx="821537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LA CARDIOPATÍA ISQUÉMICA </a:t>
            </a:r>
          </a:p>
          <a:p>
            <a:endParaRPr lang="es-ES" dirty="0" smtClean="0"/>
          </a:p>
          <a:p>
            <a:r>
              <a:rPr lang="es-ES" dirty="0" smtClean="0"/>
              <a:t>Es una enfermedad </a:t>
            </a:r>
            <a:r>
              <a:rPr lang="es-ES" dirty="0" err="1" smtClean="0"/>
              <a:t>multicausal</a:t>
            </a:r>
            <a:r>
              <a:rPr lang="es-ES" dirty="0" smtClean="0"/>
              <a:t> que resulta de interacciones complejas entre factores genéticos y ambientales q trae como consecuencia el estrechamiento </a:t>
            </a:r>
            <a:r>
              <a:rPr lang="es-ES" dirty="0" err="1" smtClean="0"/>
              <a:t>ateromatoso</a:t>
            </a:r>
            <a:r>
              <a:rPr lang="es-ES" dirty="0" smtClean="0"/>
              <a:t>, inflamación y oclusión posterior de las arterias coronarias.  La oclusión de las arterias coronarias puede traer consigo tres manifestaciones clínicas básicas: </a:t>
            </a:r>
          </a:p>
          <a:p>
            <a:endParaRPr lang="es-ES" dirty="0" smtClean="0"/>
          </a:p>
          <a:p>
            <a:r>
              <a:rPr lang="es-ES" dirty="0" smtClean="0"/>
              <a:t>1 Angina de pecho </a:t>
            </a:r>
          </a:p>
          <a:p>
            <a:r>
              <a:rPr lang="es-ES" dirty="0" smtClean="0"/>
              <a:t>2 IMA </a:t>
            </a:r>
          </a:p>
          <a:p>
            <a:r>
              <a:rPr lang="es-ES" dirty="0" smtClean="0"/>
              <a:t>3 Muerte súbita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00034" y="714356"/>
            <a:ext cx="360268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Cardiopatía  Isquémica</a:t>
            </a:r>
            <a:endParaRPr lang="es-ES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4643438" y="428604"/>
            <a:ext cx="400052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Enfermedades del Corazón y CV</a:t>
            </a:r>
            <a:endParaRPr lang="es-ES" dirty="0"/>
          </a:p>
        </p:txBody>
      </p:sp>
      <p:pic>
        <p:nvPicPr>
          <p:cNvPr id="33794" name="Picture 2" descr="Resultado de imagen para enfermedades cardiovascula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286123"/>
            <a:ext cx="4000511" cy="3106279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571472" y="1214422"/>
            <a:ext cx="4572032" cy="36933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dirty="0" smtClean="0"/>
              <a:t>La cardiopatía isquémica constituye un problema de salud pública de primer orden a nivel mundial debido a:  </a:t>
            </a:r>
          </a:p>
          <a:p>
            <a:endParaRPr lang="es-ES" dirty="0" smtClean="0"/>
          </a:p>
          <a:p>
            <a:r>
              <a:rPr lang="es-ES" dirty="0" smtClean="0"/>
              <a:t>1 Elevada incidencia y mortalidad </a:t>
            </a:r>
          </a:p>
          <a:p>
            <a:r>
              <a:rPr lang="es-ES" dirty="0" smtClean="0"/>
              <a:t>2 Carácter crónico </a:t>
            </a:r>
          </a:p>
          <a:p>
            <a:r>
              <a:rPr lang="es-ES" dirty="0" smtClean="0"/>
              <a:t>3 Riesgos de nuevos episodios y complicaciones </a:t>
            </a:r>
          </a:p>
          <a:p>
            <a:r>
              <a:rPr lang="es-ES" dirty="0" smtClean="0"/>
              <a:t>4 Disminución de la calidad y la </a:t>
            </a:r>
          </a:p>
          <a:p>
            <a:r>
              <a:rPr lang="es-ES" dirty="0" smtClean="0"/>
              <a:t>esperanza de vida </a:t>
            </a:r>
          </a:p>
          <a:p>
            <a:r>
              <a:rPr lang="es-ES" dirty="0" smtClean="0"/>
              <a:t>5 Elevado costo económico </a:t>
            </a:r>
          </a:p>
          <a:p>
            <a:endParaRPr lang="es-ES" dirty="0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4643438" y="428604"/>
            <a:ext cx="400052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Enfermedades del Corazón y CV</a:t>
            </a:r>
            <a:endParaRPr lang="es-ES" dirty="0"/>
          </a:p>
        </p:txBody>
      </p:sp>
      <p:pic>
        <p:nvPicPr>
          <p:cNvPr id="32772" name="Picture 4" descr="Resultado de imagen para enfermedades cardiovascula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285860"/>
            <a:ext cx="3500462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642910" y="928670"/>
            <a:ext cx="392909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dirty="0" smtClean="0"/>
              <a:t>Factores de riesgo coronarios 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1. Modificables </a:t>
            </a:r>
          </a:p>
          <a:p>
            <a:r>
              <a:rPr lang="es-ES" dirty="0" smtClean="0"/>
              <a:t>2. No modificables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643438" y="428604"/>
            <a:ext cx="400052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Enfermedades del Corazón y CV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642910" y="3071810"/>
            <a:ext cx="41434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Los factores de riesgos no modificables son: </a:t>
            </a:r>
          </a:p>
          <a:p>
            <a:r>
              <a:rPr lang="es-ES" dirty="0" smtClean="0"/>
              <a:t>- La edad </a:t>
            </a:r>
          </a:p>
          <a:p>
            <a:r>
              <a:rPr lang="es-ES" dirty="0" smtClean="0"/>
              <a:t>- Sexo </a:t>
            </a:r>
          </a:p>
          <a:p>
            <a:r>
              <a:rPr lang="es-ES" dirty="0" smtClean="0"/>
              <a:t>- Presencia de marcadores genéticos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000628" y="1285860"/>
            <a:ext cx="360268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Cardiopatía  Isquémica</a:t>
            </a:r>
            <a:endParaRPr lang="es-ES" b="1" dirty="0"/>
          </a:p>
        </p:txBody>
      </p:sp>
      <p:pic>
        <p:nvPicPr>
          <p:cNvPr id="31746" name="Picture 2" descr="Resultado de imagen para enfermedades cardiovascula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928802"/>
            <a:ext cx="4786346" cy="396469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1843</TotalTime>
  <Words>2346</Words>
  <Application>Microsoft Office PowerPoint</Application>
  <PresentationFormat>Presentación en pantalla (4:3)</PresentationFormat>
  <Paragraphs>317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0" baseType="lpstr">
      <vt:lpstr>Aspecto</vt:lpstr>
      <vt:lpstr>  EPIDEMIOLOGÍA DE LAS ENFERMEDADES DEL CORAZÓN Y CEREBRO VASCULARES.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</vt:vector>
  </TitlesOfParts>
  <Company>http://www.centor.mx.gd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INTRODUCCIÓN A LA  ASIGNATURA ESTRUCTURA  SOCIAL Y SALUD</dc:title>
  <dc:creator>Centor</dc:creator>
  <cp:lastModifiedBy>Centor</cp:lastModifiedBy>
  <cp:revision>1533</cp:revision>
  <dcterms:created xsi:type="dcterms:W3CDTF">2016-06-10T09:42:30Z</dcterms:created>
  <dcterms:modified xsi:type="dcterms:W3CDTF">2016-09-29T14:25:06Z</dcterms:modified>
</cp:coreProperties>
</file>