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6" r:id="rId20"/>
    <p:sldId id="277" r:id="rId21"/>
    <p:sldId id="278"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6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A8B3DF9E-F45C-4A4E-96D4-61CA95C1F41E}" type="datetimeFigureOut">
              <a:rPr lang="es-ES" smtClean="0"/>
              <a:pPr/>
              <a:t>20/07/2016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20/07/2016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20/07/2016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20/07/2016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20/07/2016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20/07/2016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8B3DF9E-F45C-4A4E-96D4-61CA95C1F41E}" type="datetimeFigureOut">
              <a:rPr lang="es-ES" smtClean="0"/>
              <a:pPr/>
              <a:t>20/07/2016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8B3DF9E-F45C-4A4E-96D4-61CA95C1F41E}" type="datetimeFigureOut">
              <a:rPr lang="es-ES" smtClean="0"/>
              <a:pPr/>
              <a:t>20/07/2016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8B3DF9E-F45C-4A4E-96D4-61CA95C1F41E}" type="datetimeFigureOut">
              <a:rPr lang="es-ES" smtClean="0"/>
              <a:pPr/>
              <a:t>20/07/2016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20/07/2016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20/07/2016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8B3DF9E-F45C-4A4E-96D4-61CA95C1F41E}" type="datetimeFigureOut">
              <a:rPr lang="es-ES" smtClean="0"/>
              <a:pPr/>
              <a:t>20/07/2016</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0D18390-54EE-41D3-B6CC-E8FCB4DDF3B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dir="r"/>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3223806"/>
            <a:ext cx="7772400" cy="1357322"/>
          </a:xfrm>
        </p:spPr>
        <p:txBody>
          <a:bodyPr>
            <a:normAutofit fontScale="90000"/>
          </a:bodyPr>
          <a:lstStyle/>
          <a:p>
            <a:r>
              <a:rPr lang="es-ES" dirty="0"/>
              <a:t/>
            </a:r>
            <a:br>
              <a:rPr lang="es-ES" dirty="0"/>
            </a:br>
            <a:r>
              <a:rPr lang="es-ES" dirty="0"/>
              <a:t> </a:t>
            </a:r>
            <a:r>
              <a:rPr lang="es-ES" dirty="0" smtClean="0"/>
              <a:t/>
            </a:r>
            <a:br>
              <a:rPr lang="es-ES" dirty="0" smtClean="0"/>
            </a:br>
            <a:r>
              <a:rPr lang="es-ES" dirty="0" smtClean="0"/>
              <a:t/>
            </a:r>
            <a:br>
              <a:rPr lang="es-ES" dirty="0" smtClean="0"/>
            </a:br>
            <a:r>
              <a:rPr lang="es-ES" dirty="0" smtClean="0"/>
              <a:t> EPIDEMIOLOGÍA DE LAS ENFERMEDADES DE TRANSMISIÓN RESPIRATORIA </a:t>
            </a:r>
            <a:r>
              <a:rPr lang="es-ES" b="1" dirty="0" smtClean="0"/>
              <a:t/>
            </a:r>
            <a:br>
              <a:rPr lang="es-ES" b="1" dirty="0" smtClean="0"/>
            </a:br>
            <a:r>
              <a:rPr lang="es-ES" b="1" dirty="0"/>
              <a:t/>
            </a:r>
            <a:br>
              <a:rPr lang="es-ES" b="1" dirty="0"/>
            </a:br>
            <a:endParaRPr lang="es-ES" dirty="0"/>
          </a:p>
        </p:txBody>
      </p:sp>
      <p:sp>
        <p:nvSpPr>
          <p:cNvPr id="4" name="3 CuadroTexto"/>
          <p:cNvSpPr txBox="1"/>
          <p:nvPr/>
        </p:nvSpPr>
        <p:spPr>
          <a:xfrm>
            <a:off x="5429256" y="4643446"/>
            <a:ext cx="3000396" cy="369332"/>
          </a:xfrm>
          <a:prstGeom prst="rect">
            <a:avLst/>
          </a:prstGeom>
          <a:solidFill>
            <a:schemeClr val="accent6">
              <a:lumMod val="20000"/>
              <a:lumOff val="80000"/>
            </a:schemeClr>
          </a:solidFill>
        </p:spPr>
        <p:txBody>
          <a:bodyPr wrap="square" rtlCol="0">
            <a:spAutoFit/>
          </a:bodyPr>
          <a:lstStyle/>
          <a:p>
            <a:r>
              <a:rPr lang="es-ES" dirty="0" smtClean="0"/>
              <a:t>Dr. Douglas Tenorio</a:t>
            </a:r>
            <a:endParaRPr lang="es-ES" dirty="0"/>
          </a:p>
        </p:txBody>
      </p:sp>
      <p:sp>
        <p:nvSpPr>
          <p:cNvPr id="25602" name="AutoShape 2"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4" name="AutoShape 4"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6" name="AutoShape 6"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037635"/>
            <a:ext cx="6624736" cy="923330"/>
          </a:xfrm>
          <a:prstGeom prst="rect">
            <a:avLst/>
          </a:prstGeom>
          <a:solidFill>
            <a:schemeClr val="bg1"/>
          </a:solidFill>
        </p:spPr>
        <p:txBody>
          <a:bodyPr wrap="square">
            <a:spAutoFit/>
          </a:bodyPr>
          <a:lstStyle/>
          <a:p>
            <a:r>
              <a:rPr lang="es-ES" b="1" dirty="0" smtClean="0"/>
              <a:t>Huésped susceptible</a:t>
            </a:r>
            <a:r>
              <a:rPr lang="es-ES" dirty="0" smtClean="0"/>
              <a:t>: cualquier persona sana, aunque los menores de 5 años y los mayores de 60 tienen una mayor susceptibilidad. </a:t>
            </a:r>
            <a:endParaRPr lang="es-ES" dirty="0"/>
          </a:p>
        </p:txBody>
      </p:sp>
      <p:sp>
        <p:nvSpPr>
          <p:cNvPr id="7" name="6 Rectángulo"/>
          <p:cNvSpPr/>
          <p:nvPr/>
        </p:nvSpPr>
        <p:spPr>
          <a:xfrm>
            <a:off x="3714744" y="3429000"/>
            <a:ext cx="4572000" cy="646331"/>
          </a:xfrm>
          <a:prstGeom prst="rect">
            <a:avLst/>
          </a:prstGeom>
          <a:solidFill>
            <a:schemeClr val="bg1"/>
          </a:solidFill>
        </p:spPr>
        <p:txBody>
          <a:bodyPr>
            <a:spAutoFit/>
          </a:bodyPr>
          <a:lstStyle/>
          <a:p>
            <a:r>
              <a:rPr lang="es-ES" b="1" dirty="0" smtClean="0"/>
              <a:t>Periodo de incubación</a:t>
            </a:r>
            <a:r>
              <a:rPr lang="es-ES" dirty="0" smtClean="0"/>
              <a:t>: variables, de 1 a 3 días. </a:t>
            </a:r>
            <a:endParaRPr lang="es-ES" dirty="0"/>
          </a:p>
        </p:txBody>
      </p:sp>
      <p:sp>
        <p:nvSpPr>
          <p:cNvPr id="8" name="7 Rectángulo"/>
          <p:cNvSpPr/>
          <p:nvPr/>
        </p:nvSpPr>
        <p:spPr>
          <a:xfrm>
            <a:off x="3643306" y="4429132"/>
            <a:ext cx="4714908" cy="1200329"/>
          </a:xfrm>
          <a:prstGeom prst="rect">
            <a:avLst/>
          </a:prstGeom>
          <a:solidFill>
            <a:schemeClr val="bg1"/>
          </a:solidFill>
        </p:spPr>
        <p:txBody>
          <a:bodyPr wrap="square">
            <a:spAutoFit/>
          </a:bodyPr>
          <a:lstStyle/>
          <a:p>
            <a:r>
              <a:rPr lang="es-ES" b="1" dirty="0" smtClean="0"/>
              <a:t>Periodo de transmisibilidad</a:t>
            </a:r>
            <a:r>
              <a:rPr lang="es-ES" dirty="0" smtClean="0"/>
              <a:t>: </a:t>
            </a:r>
          </a:p>
          <a:p>
            <a:r>
              <a:rPr lang="es-ES" dirty="0" smtClean="0"/>
              <a:t>dura mientras el agente infeccioso se encuentre presente en las secreciones respiratorias del reservorio. </a:t>
            </a:r>
            <a:endParaRPr lang="es-ES" dirty="0"/>
          </a:p>
        </p:txBody>
      </p:sp>
      <p:sp>
        <p:nvSpPr>
          <p:cNvPr id="9" name="8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1" name="10 Rectángulo"/>
          <p:cNvSpPr/>
          <p:nvPr/>
        </p:nvSpPr>
        <p:spPr>
          <a:xfrm>
            <a:off x="5857884" y="2428868"/>
            <a:ext cx="671979" cy="369332"/>
          </a:xfrm>
          <a:prstGeom prst="rect">
            <a:avLst/>
          </a:prstGeom>
          <a:solidFill>
            <a:schemeClr val="accent1">
              <a:lumMod val="20000"/>
              <a:lumOff val="80000"/>
            </a:schemeClr>
          </a:solidFill>
        </p:spPr>
        <p:txBody>
          <a:bodyPr wrap="none">
            <a:spAutoFit/>
          </a:bodyPr>
          <a:lstStyle/>
          <a:p>
            <a:r>
              <a:rPr lang="es-ES" b="1" dirty="0" smtClean="0"/>
              <a:t>IRA</a:t>
            </a:r>
            <a:endParaRPr lang="es-ES" dirty="0"/>
          </a:p>
        </p:txBody>
      </p:sp>
      <p:pic>
        <p:nvPicPr>
          <p:cNvPr id="30722" name="Picture 2" descr="http://blog.librerialeo.com.mx/wp-content/uploads/2013/11/descarga.jpg"/>
          <p:cNvPicPr>
            <a:picLocks noChangeAspect="1" noChangeArrowheads="1"/>
          </p:cNvPicPr>
          <p:nvPr/>
        </p:nvPicPr>
        <p:blipFill>
          <a:blip r:embed="rId2" cstate="print"/>
          <a:srcRect/>
          <a:stretch>
            <a:fillRect/>
          </a:stretch>
        </p:blipFill>
        <p:spPr bwMode="auto">
          <a:xfrm>
            <a:off x="500034" y="2094020"/>
            <a:ext cx="3143272" cy="3840056"/>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1472" y="1142984"/>
            <a:ext cx="4572000" cy="923330"/>
          </a:xfrm>
          <a:prstGeom prst="rect">
            <a:avLst/>
          </a:prstGeom>
          <a:solidFill>
            <a:schemeClr val="bg1"/>
          </a:solidFill>
        </p:spPr>
        <p:txBody>
          <a:bodyPr>
            <a:spAutoFit/>
          </a:bodyPr>
          <a:lstStyle/>
          <a:p>
            <a:r>
              <a:rPr lang="es-ES" b="1" dirty="0" smtClean="0"/>
              <a:t>Medidas de control </a:t>
            </a:r>
          </a:p>
          <a:p>
            <a:r>
              <a:rPr lang="es-ES" dirty="0" smtClean="0"/>
              <a:t>dirigidas al enfermo, el ambiente y la población sana susceptible. </a:t>
            </a:r>
            <a:endParaRPr lang="es-ES" dirty="0"/>
          </a:p>
        </p:txBody>
      </p:sp>
      <p:sp>
        <p:nvSpPr>
          <p:cNvPr id="6" name="5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7" name="6 Rectángulo"/>
          <p:cNvSpPr/>
          <p:nvPr/>
        </p:nvSpPr>
        <p:spPr>
          <a:xfrm>
            <a:off x="571472" y="2772503"/>
            <a:ext cx="2143140" cy="2585323"/>
          </a:xfrm>
          <a:prstGeom prst="rect">
            <a:avLst/>
          </a:prstGeom>
          <a:solidFill>
            <a:schemeClr val="accent1">
              <a:lumMod val="20000"/>
              <a:lumOff val="80000"/>
            </a:schemeClr>
          </a:solidFill>
        </p:spPr>
        <p:txBody>
          <a:bodyPr wrap="square">
            <a:spAutoFit/>
          </a:bodyPr>
          <a:lstStyle/>
          <a:p>
            <a:pPr algn="ctr"/>
            <a:r>
              <a:rPr lang="es-ES" dirty="0" smtClean="0"/>
              <a:t>medidas antitérmicas, abundantes líquidos, mantener la alimentación y no administrar antitusígenos o antihistamínicos </a:t>
            </a:r>
            <a:endParaRPr lang="es-ES" dirty="0"/>
          </a:p>
        </p:txBody>
      </p:sp>
      <p:sp>
        <p:nvSpPr>
          <p:cNvPr id="10" name="9 CuadroTexto"/>
          <p:cNvSpPr txBox="1"/>
          <p:nvPr/>
        </p:nvSpPr>
        <p:spPr>
          <a:xfrm>
            <a:off x="857224" y="2214554"/>
            <a:ext cx="1571636" cy="369332"/>
          </a:xfrm>
          <a:prstGeom prst="rect">
            <a:avLst/>
          </a:prstGeom>
          <a:solidFill>
            <a:srgbClr val="FFC000"/>
          </a:solidFill>
        </p:spPr>
        <p:txBody>
          <a:bodyPr wrap="square" rtlCol="0">
            <a:spAutoFit/>
          </a:bodyPr>
          <a:lstStyle/>
          <a:p>
            <a:pPr algn="ctr"/>
            <a:r>
              <a:rPr lang="es-ES" b="1" dirty="0" smtClean="0"/>
              <a:t>Enfermo</a:t>
            </a:r>
            <a:endParaRPr lang="es-ES" b="1" dirty="0"/>
          </a:p>
        </p:txBody>
      </p:sp>
      <p:sp>
        <p:nvSpPr>
          <p:cNvPr id="11" name="10 Rectángulo"/>
          <p:cNvSpPr/>
          <p:nvPr/>
        </p:nvSpPr>
        <p:spPr>
          <a:xfrm>
            <a:off x="3143240" y="2786058"/>
            <a:ext cx="2286000" cy="2585323"/>
          </a:xfrm>
          <a:prstGeom prst="rect">
            <a:avLst/>
          </a:prstGeom>
          <a:solidFill>
            <a:schemeClr val="accent1">
              <a:lumMod val="20000"/>
              <a:lumOff val="80000"/>
            </a:schemeClr>
          </a:solidFill>
        </p:spPr>
        <p:txBody>
          <a:bodyPr wrap="square">
            <a:spAutoFit/>
          </a:bodyPr>
          <a:lstStyle/>
          <a:p>
            <a:pPr algn="ctr"/>
            <a:r>
              <a:rPr lang="es-ES" dirty="0" smtClean="0"/>
              <a:t>- Evitar el hacinamiento. </a:t>
            </a:r>
          </a:p>
          <a:p>
            <a:pPr algn="ctr"/>
            <a:r>
              <a:rPr lang="es-ES" dirty="0" smtClean="0"/>
              <a:t>- Mejorar la ventilación en hogares y lugares de reunión. </a:t>
            </a:r>
          </a:p>
          <a:p>
            <a:pPr algn="ctr"/>
            <a:r>
              <a:rPr lang="es-ES" dirty="0" smtClean="0"/>
              <a:t>- Evitar la contaminación de aire. </a:t>
            </a:r>
          </a:p>
        </p:txBody>
      </p:sp>
      <p:sp>
        <p:nvSpPr>
          <p:cNvPr id="12" name="11 Rectángulo"/>
          <p:cNvSpPr/>
          <p:nvPr/>
        </p:nvSpPr>
        <p:spPr>
          <a:xfrm>
            <a:off x="3571868" y="2214554"/>
            <a:ext cx="1426994" cy="369332"/>
          </a:xfrm>
          <a:prstGeom prst="rect">
            <a:avLst/>
          </a:prstGeom>
          <a:solidFill>
            <a:srgbClr val="FFC000"/>
          </a:solidFill>
        </p:spPr>
        <p:txBody>
          <a:bodyPr wrap="none">
            <a:spAutoFit/>
          </a:bodyPr>
          <a:lstStyle/>
          <a:p>
            <a:r>
              <a:rPr lang="es-ES" b="1" dirty="0" smtClean="0"/>
              <a:t>Ambiente</a:t>
            </a:r>
          </a:p>
        </p:txBody>
      </p:sp>
      <p:sp>
        <p:nvSpPr>
          <p:cNvPr id="13" name="12 Rectángulo"/>
          <p:cNvSpPr/>
          <p:nvPr/>
        </p:nvSpPr>
        <p:spPr>
          <a:xfrm>
            <a:off x="5786446" y="1857364"/>
            <a:ext cx="2786082" cy="4247317"/>
          </a:xfrm>
          <a:prstGeom prst="rect">
            <a:avLst/>
          </a:prstGeom>
          <a:solidFill>
            <a:schemeClr val="accent1">
              <a:lumMod val="20000"/>
              <a:lumOff val="80000"/>
            </a:schemeClr>
          </a:solidFill>
        </p:spPr>
        <p:txBody>
          <a:bodyPr wrap="square">
            <a:spAutoFit/>
          </a:bodyPr>
          <a:lstStyle/>
          <a:p>
            <a:r>
              <a:rPr lang="es-ES" dirty="0" smtClean="0"/>
              <a:t>- Acciones con la promoción de salud (higiene personal y hábitos de la vida adecuados) </a:t>
            </a:r>
          </a:p>
          <a:p>
            <a:r>
              <a:rPr lang="es-ES" dirty="0" smtClean="0"/>
              <a:t>- Quimioprofilaxis con medicamentos antigripales en contacto con riesgo, sobre todo en ancianos. </a:t>
            </a:r>
          </a:p>
          <a:p>
            <a:r>
              <a:rPr lang="es-ES" dirty="0" smtClean="0"/>
              <a:t>- Emplear vacunas antigripales contra el virus de la influenza en grupos de riesgo. </a:t>
            </a:r>
          </a:p>
        </p:txBody>
      </p:sp>
      <p:sp>
        <p:nvSpPr>
          <p:cNvPr id="14" name="13 Rectángulo"/>
          <p:cNvSpPr/>
          <p:nvPr/>
        </p:nvSpPr>
        <p:spPr>
          <a:xfrm>
            <a:off x="5715008" y="1071546"/>
            <a:ext cx="2741003" cy="646331"/>
          </a:xfrm>
          <a:prstGeom prst="rect">
            <a:avLst/>
          </a:prstGeom>
          <a:solidFill>
            <a:srgbClr val="FFC000"/>
          </a:solidFill>
        </p:spPr>
        <p:txBody>
          <a:bodyPr wrap="square">
            <a:spAutoFit/>
          </a:bodyPr>
          <a:lstStyle/>
          <a:p>
            <a:pPr algn="ctr"/>
            <a:r>
              <a:rPr lang="es-ES" b="1" dirty="0" smtClean="0"/>
              <a:t>Población huésped susceptible</a:t>
            </a:r>
          </a:p>
        </p:txBody>
      </p:sp>
      <p:sp>
        <p:nvSpPr>
          <p:cNvPr id="15" name="14 Rectángulo"/>
          <p:cNvSpPr/>
          <p:nvPr/>
        </p:nvSpPr>
        <p:spPr>
          <a:xfrm>
            <a:off x="1643042" y="642918"/>
            <a:ext cx="671979" cy="369332"/>
          </a:xfrm>
          <a:prstGeom prst="rect">
            <a:avLst/>
          </a:prstGeom>
          <a:solidFill>
            <a:schemeClr val="accent1">
              <a:lumMod val="20000"/>
              <a:lumOff val="80000"/>
            </a:schemeClr>
          </a:solidFill>
        </p:spPr>
        <p:txBody>
          <a:bodyPr wrap="none">
            <a:spAutoFit/>
          </a:bodyPr>
          <a:lstStyle/>
          <a:p>
            <a:r>
              <a:rPr lang="es-ES" b="1" dirty="0" smtClean="0"/>
              <a:t>IRA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0" name="9 Rectángulo"/>
          <p:cNvSpPr/>
          <p:nvPr/>
        </p:nvSpPr>
        <p:spPr>
          <a:xfrm>
            <a:off x="571472" y="1142984"/>
            <a:ext cx="3235181" cy="369332"/>
          </a:xfrm>
          <a:prstGeom prst="rect">
            <a:avLst/>
          </a:prstGeom>
          <a:solidFill>
            <a:schemeClr val="accent1">
              <a:lumMod val="20000"/>
              <a:lumOff val="80000"/>
            </a:schemeClr>
          </a:solidFill>
        </p:spPr>
        <p:txBody>
          <a:bodyPr wrap="none">
            <a:spAutoFit/>
          </a:bodyPr>
          <a:lstStyle/>
          <a:p>
            <a:r>
              <a:rPr lang="es-ES" b="1" dirty="0" smtClean="0"/>
              <a:t>Tuberculosis Pulmonar </a:t>
            </a:r>
            <a:endParaRPr lang="es-ES" dirty="0"/>
          </a:p>
        </p:txBody>
      </p:sp>
      <p:sp>
        <p:nvSpPr>
          <p:cNvPr id="11" name="10 Rectángulo"/>
          <p:cNvSpPr/>
          <p:nvPr/>
        </p:nvSpPr>
        <p:spPr>
          <a:xfrm>
            <a:off x="1142976" y="4657563"/>
            <a:ext cx="7358114" cy="1200329"/>
          </a:xfrm>
          <a:prstGeom prst="rect">
            <a:avLst/>
          </a:prstGeom>
          <a:solidFill>
            <a:schemeClr val="bg2"/>
          </a:solidFill>
        </p:spPr>
        <p:txBody>
          <a:bodyPr wrap="square">
            <a:spAutoFit/>
          </a:bodyPr>
          <a:lstStyle/>
          <a:p>
            <a:r>
              <a:rPr lang="es-ES" b="1" dirty="0" smtClean="0"/>
              <a:t>Causas del incremento en el número de casos: </a:t>
            </a:r>
          </a:p>
          <a:p>
            <a:r>
              <a:rPr lang="es-ES" dirty="0" smtClean="0"/>
              <a:t>- La infección por  VIH</a:t>
            </a:r>
          </a:p>
          <a:p>
            <a:r>
              <a:rPr lang="es-ES" dirty="0" smtClean="0"/>
              <a:t>- El aumento de las poblaciones de alto riego </a:t>
            </a:r>
          </a:p>
          <a:p>
            <a:r>
              <a:rPr lang="es-ES" dirty="0" smtClean="0"/>
              <a:t>- El descuido y abandono de los programas antituberculosos </a:t>
            </a:r>
          </a:p>
        </p:txBody>
      </p:sp>
      <p:pic>
        <p:nvPicPr>
          <p:cNvPr id="28674" name="Picture 2" descr="http://1.bp.blogspot.com/-GDJxNdRUiao/ULUQ7fLdXDI/AAAAAAAADxY/vkG7zZ5B284/s1600/salud_turberculosis_xdr-tb.jpg"/>
          <p:cNvPicPr>
            <a:picLocks noChangeAspect="1" noChangeArrowheads="1"/>
          </p:cNvPicPr>
          <p:nvPr/>
        </p:nvPicPr>
        <p:blipFill>
          <a:blip r:embed="rId2" cstate="print"/>
          <a:srcRect/>
          <a:stretch>
            <a:fillRect/>
          </a:stretch>
        </p:blipFill>
        <p:spPr bwMode="auto">
          <a:xfrm>
            <a:off x="500034" y="1719270"/>
            <a:ext cx="4286250" cy="2924176"/>
          </a:xfrm>
          <a:prstGeom prst="rect">
            <a:avLst/>
          </a:prstGeom>
          <a:noFill/>
        </p:spPr>
      </p:pic>
      <p:sp>
        <p:nvSpPr>
          <p:cNvPr id="9" name="8 Rectángulo"/>
          <p:cNvSpPr/>
          <p:nvPr/>
        </p:nvSpPr>
        <p:spPr>
          <a:xfrm>
            <a:off x="4857752" y="2049370"/>
            <a:ext cx="3714776" cy="2308324"/>
          </a:xfrm>
          <a:prstGeom prst="rect">
            <a:avLst/>
          </a:prstGeom>
          <a:solidFill>
            <a:srgbClr val="FFC000"/>
          </a:solidFill>
        </p:spPr>
        <p:txBody>
          <a:bodyPr wrap="square">
            <a:spAutoFit/>
          </a:bodyPr>
          <a:lstStyle/>
          <a:p>
            <a:pPr algn="ctr"/>
            <a:r>
              <a:rPr lang="es-ES" dirty="0" smtClean="0"/>
              <a:t>causada por el </a:t>
            </a:r>
            <a:r>
              <a:rPr lang="es-ES" dirty="0" err="1" smtClean="0"/>
              <a:t>Mycobacterium</a:t>
            </a:r>
            <a:r>
              <a:rPr lang="es-ES" dirty="0" smtClean="0"/>
              <a:t> tuberculosis; tiene una evolución crónica que se caracteriza por la formación de </a:t>
            </a:r>
            <a:r>
              <a:rPr lang="es-ES" dirty="0" err="1" smtClean="0"/>
              <a:t>granulomas</a:t>
            </a:r>
            <a:r>
              <a:rPr lang="es-ES" dirty="0" smtClean="0"/>
              <a:t>. Su localización preferente es el pulmón, aunque puede afectar cualquier otro órgano.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0" name="9 Rectángulo"/>
          <p:cNvSpPr/>
          <p:nvPr/>
        </p:nvSpPr>
        <p:spPr>
          <a:xfrm>
            <a:off x="1285852" y="1857364"/>
            <a:ext cx="7072346" cy="3970318"/>
          </a:xfrm>
          <a:prstGeom prst="rect">
            <a:avLst/>
          </a:prstGeom>
        </p:spPr>
        <p:txBody>
          <a:bodyPr wrap="square">
            <a:spAutoFit/>
          </a:bodyPr>
          <a:lstStyle/>
          <a:p>
            <a:r>
              <a:rPr lang="es-ES" dirty="0" smtClean="0"/>
              <a:t>inhalan las partículas infecciosas, el organismo reacciona frente a la entrada de los bacilos de modo inespecífico a través de su fagocitosis por los macrófagos alveolares consiguiendo en ocasiones eliminarlos. Se multiplican en el interior de los macrófagos produciendo su destrucción, regresando las partículas al espacio extracelular desde donde por vía linfática llegan a los ganglios del mediastino y por vía hematica a numerosos aparatos del organismo, anidando en aquellos con abundante sistema retículo endotelial y elevada presión parcial de O2. Pocos días después de la infección se pone en marcha la inmunidad adquirida y especifica con lo q se frena la multiplicación de los bacilos, lo q se establece plenamente entre las sexta y la décimo cuarta semana después de la primo infección</a:t>
            </a:r>
            <a:endParaRPr lang="es-ES" dirty="0"/>
          </a:p>
        </p:txBody>
      </p:sp>
      <p:sp>
        <p:nvSpPr>
          <p:cNvPr id="11" name="10 Rectángulo"/>
          <p:cNvSpPr/>
          <p:nvPr/>
        </p:nvSpPr>
        <p:spPr>
          <a:xfrm>
            <a:off x="3214678" y="1357298"/>
            <a:ext cx="3090911" cy="369332"/>
          </a:xfrm>
          <a:prstGeom prst="rect">
            <a:avLst/>
          </a:prstGeom>
          <a:solidFill>
            <a:schemeClr val="bg2"/>
          </a:solidFill>
        </p:spPr>
        <p:txBody>
          <a:bodyPr wrap="none">
            <a:spAutoFit/>
          </a:bodyPr>
          <a:lstStyle/>
          <a:p>
            <a:r>
              <a:rPr lang="es-ES" b="1" dirty="0" smtClean="0"/>
              <a:t>Infección tuberculosa </a:t>
            </a:r>
            <a:endParaRPr lang="es-ES" dirty="0"/>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8" name="7 Rectángulo"/>
          <p:cNvSpPr/>
          <p:nvPr/>
        </p:nvSpPr>
        <p:spPr>
          <a:xfrm>
            <a:off x="714348" y="1714488"/>
            <a:ext cx="3857652" cy="3970318"/>
          </a:xfrm>
          <a:prstGeom prst="rect">
            <a:avLst/>
          </a:prstGeom>
          <a:solidFill>
            <a:schemeClr val="accent1">
              <a:lumMod val="20000"/>
              <a:lumOff val="80000"/>
            </a:schemeClr>
          </a:solidFill>
        </p:spPr>
        <p:txBody>
          <a:bodyPr wrap="square">
            <a:spAutoFit/>
          </a:bodyPr>
          <a:lstStyle/>
          <a:p>
            <a:r>
              <a:rPr lang="es-ES" dirty="0" smtClean="0"/>
              <a:t>pasa inadvertida, el 5% de la población general y hasta el 50% de los infectados por VIH pudieran evolucionar a la TB. </a:t>
            </a:r>
          </a:p>
          <a:p>
            <a:endParaRPr lang="es-ES" dirty="0" smtClean="0"/>
          </a:p>
          <a:p>
            <a:r>
              <a:rPr lang="es-ES" dirty="0" smtClean="0"/>
              <a:t>Clínica</a:t>
            </a:r>
          </a:p>
          <a:p>
            <a:pPr>
              <a:buFont typeface="Wingdings" pitchFamily="2" charset="2"/>
              <a:buChar char="§"/>
            </a:pPr>
            <a:r>
              <a:rPr lang="es-ES" dirty="0" smtClean="0"/>
              <a:t> Tos </a:t>
            </a:r>
          </a:p>
          <a:p>
            <a:pPr>
              <a:buFont typeface="Wingdings" pitchFamily="2" charset="2"/>
              <a:buChar char="§"/>
            </a:pPr>
            <a:r>
              <a:rPr lang="es-ES" dirty="0" smtClean="0"/>
              <a:t> Expectoración </a:t>
            </a:r>
          </a:p>
          <a:p>
            <a:pPr>
              <a:buFont typeface="Wingdings" pitchFamily="2" charset="2"/>
              <a:buChar char="§"/>
            </a:pPr>
            <a:r>
              <a:rPr lang="es-ES" dirty="0" smtClean="0"/>
              <a:t> Fatiga </a:t>
            </a:r>
          </a:p>
          <a:p>
            <a:pPr>
              <a:buFont typeface="Wingdings" pitchFamily="2" charset="2"/>
              <a:buChar char="§"/>
            </a:pPr>
            <a:r>
              <a:rPr lang="es-ES" dirty="0" smtClean="0"/>
              <a:t> Fiebre </a:t>
            </a:r>
          </a:p>
          <a:p>
            <a:pPr>
              <a:buFont typeface="Wingdings" pitchFamily="2" charset="2"/>
              <a:buChar char="§"/>
            </a:pPr>
            <a:r>
              <a:rPr lang="es-ES" dirty="0" smtClean="0"/>
              <a:t> Pérdida de peso </a:t>
            </a:r>
          </a:p>
          <a:p>
            <a:pPr>
              <a:buFont typeface="Wingdings" pitchFamily="2" charset="2"/>
              <a:buChar char="§"/>
            </a:pPr>
            <a:r>
              <a:rPr lang="es-ES" dirty="0" smtClean="0"/>
              <a:t> Ronquera </a:t>
            </a:r>
          </a:p>
          <a:p>
            <a:pPr>
              <a:buFont typeface="Wingdings" pitchFamily="2" charset="2"/>
              <a:buChar char="§"/>
            </a:pPr>
            <a:r>
              <a:rPr lang="es-ES" dirty="0" smtClean="0"/>
              <a:t> Dolores torácicos</a:t>
            </a:r>
          </a:p>
          <a:p>
            <a:pPr>
              <a:buFont typeface="Wingdings" pitchFamily="2" charset="2"/>
              <a:buChar char="§"/>
            </a:pPr>
            <a:r>
              <a:rPr lang="es-ES" dirty="0" smtClean="0"/>
              <a:t> hemoptisis </a:t>
            </a:r>
          </a:p>
        </p:txBody>
      </p:sp>
      <p:sp>
        <p:nvSpPr>
          <p:cNvPr id="9" name="8 Rectángulo"/>
          <p:cNvSpPr/>
          <p:nvPr/>
        </p:nvSpPr>
        <p:spPr>
          <a:xfrm>
            <a:off x="642910" y="1285860"/>
            <a:ext cx="2121093" cy="369332"/>
          </a:xfrm>
          <a:prstGeom prst="rect">
            <a:avLst/>
          </a:prstGeom>
          <a:solidFill>
            <a:schemeClr val="accent1">
              <a:lumMod val="20000"/>
              <a:lumOff val="80000"/>
            </a:schemeClr>
          </a:solidFill>
        </p:spPr>
        <p:txBody>
          <a:bodyPr wrap="none">
            <a:spAutoFit/>
          </a:bodyPr>
          <a:lstStyle/>
          <a:p>
            <a:r>
              <a:rPr lang="es-ES" b="1" dirty="0" err="1" smtClean="0"/>
              <a:t>Primoinfección</a:t>
            </a:r>
            <a:endParaRPr lang="es-ES" b="1" dirty="0"/>
          </a:p>
        </p:txBody>
      </p:sp>
      <p:sp>
        <p:nvSpPr>
          <p:cNvPr id="10" name="9 Rectángulo"/>
          <p:cNvSpPr/>
          <p:nvPr/>
        </p:nvSpPr>
        <p:spPr>
          <a:xfrm>
            <a:off x="4929190" y="1428736"/>
            <a:ext cx="3571900" cy="4247317"/>
          </a:xfrm>
          <a:prstGeom prst="rect">
            <a:avLst/>
          </a:prstGeom>
          <a:solidFill>
            <a:schemeClr val="accent2">
              <a:lumMod val="20000"/>
              <a:lumOff val="80000"/>
            </a:schemeClr>
          </a:solidFill>
        </p:spPr>
        <p:txBody>
          <a:bodyPr wrap="square">
            <a:spAutoFit/>
          </a:bodyPr>
          <a:lstStyle/>
          <a:p>
            <a:r>
              <a:rPr lang="es-ES" b="1" dirty="0" smtClean="0"/>
              <a:t>La TB </a:t>
            </a:r>
            <a:r>
              <a:rPr lang="es-ES" b="1" dirty="0" err="1" smtClean="0"/>
              <a:t>extrapulmonar</a:t>
            </a:r>
            <a:r>
              <a:rPr lang="es-ES" b="1" dirty="0" smtClean="0"/>
              <a:t>. Es menos común y puede afectar cualquier órgano o tejido: </a:t>
            </a:r>
          </a:p>
          <a:p>
            <a:r>
              <a:rPr lang="es-ES" dirty="0" smtClean="0"/>
              <a:t>- Ganglios linfáticos </a:t>
            </a:r>
          </a:p>
          <a:p>
            <a:r>
              <a:rPr lang="es-ES" dirty="0" smtClean="0"/>
              <a:t>- Pleura </a:t>
            </a:r>
          </a:p>
          <a:p>
            <a:r>
              <a:rPr lang="es-ES" dirty="0" smtClean="0"/>
              <a:t>- Pericardio </a:t>
            </a:r>
          </a:p>
          <a:p>
            <a:r>
              <a:rPr lang="es-ES" dirty="0" smtClean="0"/>
              <a:t>- Riñones </a:t>
            </a:r>
          </a:p>
          <a:p>
            <a:r>
              <a:rPr lang="es-ES" dirty="0" smtClean="0"/>
              <a:t>- Huesos y articulaciones </a:t>
            </a:r>
          </a:p>
          <a:p>
            <a:r>
              <a:rPr lang="es-ES" dirty="0" smtClean="0"/>
              <a:t>- Laringe </a:t>
            </a:r>
          </a:p>
          <a:p>
            <a:r>
              <a:rPr lang="es-ES" dirty="0" smtClean="0"/>
              <a:t>- Oído medio </a:t>
            </a:r>
          </a:p>
          <a:p>
            <a:r>
              <a:rPr lang="es-ES" dirty="0" smtClean="0"/>
              <a:t>- Piel </a:t>
            </a:r>
          </a:p>
          <a:p>
            <a:r>
              <a:rPr lang="es-ES" dirty="0" smtClean="0"/>
              <a:t>- Intestinos </a:t>
            </a:r>
          </a:p>
          <a:p>
            <a:r>
              <a:rPr lang="es-ES" dirty="0" smtClean="0"/>
              <a:t>- Epidídimo </a:t>
            </a:r>
          </a:p>
          <a:p>
            <a:r>
              <a:rPr lang="es-ES" dirty="0" smtClean="0"/>
              <a:t>- Ojos </a:t>
            </a:r>
          </a:p>
        </p:txBody>
      </p:sp>
      <p:sp>
        <p:nvSpPr>
          <p:cNvPr id="12" name="11 CuadroTexto"/>
          <p:cNvSpPr txBox="1"/>
          <p:nvPr/>
        </p:nvSpPr>
        <p:spPr>
          <a:xfrm>
            <a:off x="571472" y="714356"/>
            <a:ext cx="642942" cy="369332"/>
          </a:xfrm>
          <a:prstGeom prst="rect">
            <a:avLst/>
          </a:prstGeom>
          <a:solidFill>
            <a:schemeClr val="accent1">
              <a:lumMod val="20000"/>
              <a:lumOff val="80000"/>
            </a:schemeClr>
          </a:solidFill>
        </p:spPr>
        <p:txBody>
          <a:bodyPr wrap="square" rtlCol="0">
            <a:spAutoFit/>
          </a:bodyPr>
          <a:lstStyle/>
          <a:p>
            <a:pPr algn="ctr"/>
            <a:r>
              <a:rPr lang="es-ES" b="1" dirty="0" smtClean="0"/>
              <a:t>TB</a:t>
            </a:r>
            <a:endParaRPr lang="es-ES" b="1"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9" name="8 Rectángulo"/>
          <p:cNvSpPr/>
          <p:nvPr/>
        </p:nvSpPr>
        <p:spPr>
          <a:xfrm>
            <a:off x="500034" y="1785926"/>
            <a:ext cx="4286280" cy="3970318"/>
          </a:xfrm>
          <a:prstGeom prst="rect">
            <a:avLst/>
          </a:prstGeom>
          <a:solidFill>
            <a:schemeClr val="accent6">
              <a:lumMod val="40000"/>
              <a:lumOff val="60000"/>
            </a:schemeClr>
          </a:solidFill>
        </p:spPr>
        <p:txBody>
          <a:bodyPr wrap="square">
            <a:spAutoFit/>
          </a:bodyPr>
          <a:lstStyle/>
          <a:p>
            <a:r>
              <a:rPr lang="es-ES" b="1" dirty="0" smtClean="0"/>
              <a:t>Presencia de factores de riegos para el desarrollo de la enfermedad:</a:t>
            </a:r>
          </a:p>
          <a:p>
            <a:endParaRPr lang="es-ES" b="1" dirty="0" smtClean="0"/>
          </a:p>
          <a:p>
            <a:r>
              <a:rPr lang="es-ES" dirty="0" smtClean="0"/>
              <a:t>- La edad avanzada </a:t>
            </a:r>
          </a:p>
          <a:p>
            <a:r>
              <a:rPr lang="es-ES" dirty="0" smtClean="0"/>
              <a:t>- La malnutrición </a:t>
            </a:r>
          </a:p>
          <a:p>
            <a:r>
              <a:rPr lang="es-ES" dirty="0" smtClean="0"/>
              <a:t>- Enfermedades inmunosupresoras ( VIH ) </a:t>
            </a:r>
          </a:p>
          <a:p>
            <a:r>
              <a:rPr lang="es-ES" dirty="0" smtClean="0"/>
              <a:t>- Contacto intimo con pacientes con TB </a:t>
            </a:r>
          </a:p>
          <a:p>
            <a:r>
              <a:rPr lang="es-ES" dirty="0" smtClean="0"/>
              <a:t>- Enfermedades asociadas (diabetes </a:t>
            </a:r>
            <a:r>
              <a:rPr lang="es-ES" dirty="0" err="1" smtClean="0"/>
              <a:t>mellitus</a:t>
            </a:r>
            <a:r>
              <a:rPr lang="es-ES" dirty="0" smtClean="0"/>
              <a:t>, neoplasias) </a:t>
            </a:r>
          </a:p>
          <a:p>
            <a:r>
              <a:rPr lang="es-ES" dirty="0" smtClean="0"/>
              <a:t>- Tabaquismo </a:t>
            </a:r>
          </a:p>
          <a:p>
            <a:r>
              <a:rPr lang="es-ES" dirty="0" smtClean="0"/>
              <a:t>- Alcoholismo hacinamiento </a:t>
            </a:r>
          </a:p>
        </p:txBody>
      </p:sp>
      <p:sp>
        <p:nvSpPr>
          <p:cNvPr id="11" name="10 Rectángulo"/>
          <p:cNvSpPr/>
          <p:nvPr/>
        </p:nvSpPr>
        <p:spPr>
          <a:xfrm>
            <a:off x="642910" y="1130842"/>
            <a:ext cx="3110147" cy="369332"/>
          </a:xfrm>
          <a:prstGeom prst="rect">
            <a:avLst/>
          </a:prstGeom>
          <a:solidFill>
            <a:schemeClr val="accent2">
              <a:lumMod val="20000"/>
              <a:lumOff val="80000"/>
            </a:schemeClr>
          </a:solidFill>
        </p:spPr>
        <p:txBody>
          <a:bodyPr wrap="none">
            <a:spAutoFit/>
          </a:bodyPr>
          <a:lstStyle/>
          <a:p>
            <a:r>
              <a:rPr lang="es-ES" b="1" dirty="0" smtClean="0"/>
              <a:t>Datos epidemiológicos</a:t>
            </a:r>
            <a:endParaRPr lang="es-ES" dirty="0"/>
          </a:p>
        </p:txBody>
      </p:sp>
      <p:sp>
        <p:nvSpPr>
          <p:cNvPr id="13" name="12 CuadroTexto"/>
          <p:cNvSpPr txBox="1"/>
          <p:nvPr/>
        </p:nvSpPr>
        <p:spPr>
          <a:xfrm>
            <a:off x="6786578" y="1428736"/>
            <a:ext cx="642942" cy="369332"/>
          </a:xfrm>
          <a:prstGeom prst="rect">
            <a:avLst/>
          </a:prstGeom>
          <a:solidFill>
            <a:schemeClr val="accent1">
              <a:lumMod val="20000"/>
              <a:lumOff val="80000"/>
            </a:schemeClr>
          </a:solidFill>
        </p:spPr>
        <p:txBody>
          <a:bodyPr wrap="square" rtlCol="0">
            <a:spAutoFit/>
          </a:bodyPr>
          <a:lstStyle/>
          <a:p>
            <a:pPr algn="ctr"/>
            <a:r>
              <a:rPr lang="es-ES" b="1" dirty="0" smtClean="0"/>
              <a:t>TB</a:t>
            </a:r>
            <a:endParaRPr lang="es-ES" b="1" dirty="0"/>
          </a:p>
        </p:txBody>
      </p:sp>
      <p:pic>
        <p:nvPicPr>
          <p:cNvPr id="25602" name="Picture 2" descr="http://loveischanginghistory.com/wp-content/uploads/2015/02/Komplikasi-Penyakit-TBC.jpg"/>
          <p:cNvPicPr>
            <a:picLocks noChangeAspect="1" noChangeArrowheads="1"/>
          </p:cNvPicPr>
          <p:nvPr/>
        </p:nvPicPr>
        <p:blipFill>
          <a:blip r:embed="rId2" cstate="print"/>
          <a:srcRect/>
          <a:stretch>
            <a:fillRect/>
          </a:stretch>
        </p:blipFill>
        <p:spPr bwMode="auto">
          <a:xfrm>
            <a:off x="4867313" y="2143116"/>
            <a:ext cx="3776653" cy="3286148"/>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28596" y="1000108"/>
            <a:ext cx="3256020" cy="369332"/>
          </a:xfrm>
          <a:prstGeom prst="rect">
            <a:avLst/>
          </a:prstGeom>
          <a:solidFill>
            <a:srgbClr val="FFC000"/>
          </a:solidFill>
        </p:spPr>
        <p:txBody>
          <a:bodyPr wrap="none">
            <a:spAutoFit/>
          </a:bodyPr>
          <a:lstStyle/>
          <a:p>
            <a:r>
              <a:rPr lang="es-ES" b="1" dirty="0" smtClean="0"/>
              <a:t>Cadena epidemiológica </a:t>
            </a:r>
            <a:endParaRPr lang="es-ES" dirty="0"/>
          </a:p>
        </p:txBody>
      </p:sp>
      <p:sp>
        <p:nvSpPr>
          <p:cNvPr id="8" name="7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9" name="8 Rectángulo"/>
          <p:cNvSpPr/>
          <p:nvPr/>
        </p:nvSpPr>
        <p:spPr>
          <a:xfrm>
            <a:off x="5214942" y="2000240"/>
            <a:ext cx="3143272" cy="3416320"/>
          </a:xfrm>
          <a:prstGeom prst="rect">
            <a:avLst/>
          </a:prstGeom>
          <a:solidFill>
            <a:schemeClr val="accent1">
              <a:lumMod val="20000"/>
              <a:lumOff val="80000"/>
            </a:schemeClr>
          </a:solidFill>
        </p:spPr>
        <p:txBody>
          <a:bodyPr wrap="square">
            <a:spAutoFit/>
          </a:bodyPr>
          <a:lstStyle/>
          <a:p>
            <a:pPr algn="ctr"/>
            <a:r>
              <a:rPr lang="es-ES" dirty="0" smtClean="0"/>
              <a:t>el </a:t>
            </a:r>
            <a:r>
              <a:rPr lang="es-ES" dirty="0" err="1" smtClean="0"/>
              <a:t>Mycobacterium</a:t>
            </a:r>
            <a:r>
              <a:rPr lang="es-ES" dirty="0" smtClean="0"/>
              <a:t> tuberculosis y el </a:t>
            </a:r>
            <a:r>
              <a:rPr lang="es-ES" dirty="0" err="1" smtClean="0"/>
              <a:t>Africanum</a:t>
            </a:r>
            <a:r>
              <a:rPr lang="es-ES" dirty="0" smtClean="0"/>
              <a:t> en los seres humanos y en el ganado vacuno el </a:t>
            </a:r>
            <a:r>
              <a:rPr lang="es-ES" dirty="0" err="1" smtClean="0"/>
              <a:t>Mycobacterium</a:t>
            </a:r>
            <a:r>
              <a:rPr lang="es-ES" dirty="0" smtClean="0"/>
              <a:t> </a:t>
            </a:r>
            <a:r>
              <a:rPr lang="es-ES" dirty="0" err="1" smtClean="0"/>
              <a:t>Bovis</a:t>
            </a:r>
            <a:r>
              <a:rPr lang="es-ES" dirty="0" smtClean="0"/>
              <a:t>. Todos estos son bacilos inmóviles, aeróbicos, incurvados y fusiformes, en ocasiones granulares o en forma de rosario desprovistos de cápsula. </a:t>
            </a:r>
            <a:endParaRPr lang="es-ES" dirty="0"/>
          </a:p>
        </p:txBody>
      </p:sp>
      <p:sp>
        <p:nvSpPr>
          <p:cNvPr id="10" name="9 Rectángulo"/>
          <p:cNvSpPr/>
          <p:nvPr/>
        </p:nvSpPr>
        <p:spPr>
          <a:xfrm>
            <a:off x="6041066" y="1142984"/>
            <a:ext cx="2531462" cy="369332"/>
          </a:xfrm>
          <a:prstGeom prst="rect">
            <a:avLst/>
          </a:prstGeom>
          <a:solidFill>
            <a:schemeClr val="accent1">
              <a:lumMod val="20000"/>
              <a:lumOff val="80000"/>
            </a:schemeClr>
          </a:solidFill>
        </p:spPr>
        <p:txBody>
          <a:bodyPr wrap="none">
            <a:spAutoFit/>
          </a:bodyPr>
          <a:lstStyle/>
          <a:p>
            <a:r>
              <a:rPr lang="es-ES" b="1" dirty="0" smtClean="0"/>
              <a:t>Agente Infeccioso</a:t>
            </a:r>
            <a:endParaRPr lang="es-ES" dirty="0"/>
          </a:p>
        </p:txBody>
      </p:sp>
      <p:sp>
        <p:nvSpPr>
          <p:cNvPr id="14" name="13 CuadroTexto"/>
          <p:cNvSpPr txBox="1"/>
          <p:nvPr/>
        </p:nvSpPr>
        <p:spPr>
          <a:xfrm>
            <a:off x="1857356" y="1928802"/>
            <a:ext cx="642942" cy="369332"/>
          </a:xfrm>
          <a:prstGeom prst="rect">
            <a:avLst/>
          </a:prstGeom>
          <a:solidFill>
            <a:schemeClr val="accent1">
              <a:lumMod val="20000"/>
              <a:lumOff val="80000"/>
            </a:schemeClr>
          </a:solidFill>
        </p:spPr>
        <p:txBody>
          <a:bodyPr wrap="square" rtlCol="0">
            <a:spAutoFit/>
          </a:bodyPr>
          <a:lstStyle/>
          <a:p>
            <a:pPr algn="ctr"/>
            <a:r>
              <a:rPr lang="es-ES" b="1" dirty="0" smtClean="0"/>
              <a:t>TB</a:t>
            </a:r>
            <a:endParaRPr lang="es-ES" b="1" dirty="0"/>
          </a:p>
        </p:txBody>
      </p:sp>
      <p:pic>
        <p:nvPicPr>
          <p:cNvPr id="24578" name="Picture 2" descr="https://encrypted-tbn2.gstatic.com/images?q=tbn:ANd9GcSMfuU0oAngdFPRYrZ9t5s_DKIJRfr8Fvr-Z-38UATeqIg1YxiL"/>
          <p:cNvPicPr>
            <a:picLocks noChangeAspect="1" noChangeArrowheads="1"/>
          </p:cNvPicPr>
          <p:nvPr/>
        </p:nvPicPr>
        <p:blipFill>
          <a:blip r:embed="rId2" cstate="print"/>
          <a:srcRect/>
          <a:stretch>
            <a:fillRect/>
          </a:stretch>
        </p:blipFill>
        <p:spPr bwMode="auto">
          <a:xfrm>
            <a:off x="857224" y="2428868"/>
            <a:ext cx="4143404" cy="3091619"/>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4429124" y="2285992"/>
            <a:ext cx="3857652" cy="3139321"/>
          </a:xfrm>
          <a:prstGeom prst="rect">
            <a:avLst/>
          </a:prstGeom>
          <a:solidFill>
            <a:schemeClr val="accent1">
              <a:lumMod val="20000"/>
              <a:lumOff val="80000"/>
            </a:schemeClr>
          </a:solidFill>
        </p:spPr>
        <p:txBody>
          <a:bodyPr wrap="square">
            <a:spAutoFit/>
          </a:bodyPr>
          <a:lstStyle/>
          <a:p>
            <a:r>
              <a:rPr lang="es-ES" b="1" dirty="0" smtClean="0"/>
              <a:t>Reservorio</a:t>
            </a:r>
          </a:p>
          <a:p>
            <a:r>
              <a:rPr lang="es-ES" dirty="0" smtClean="0"/>
              <a:t>El ser humano. Capacidad infectiva depende de la cantidad y la virulencia de los bacilos presentes en las lesiones que tienen comunicación con las vías aéreas del paciente. Estos pacientes son los denominados </a:t>
            </a:r>
            <a:r>
              <a:rPr lang="es-ES" dirty="0" err="1" smtClean="0"/>
              <a:t>bacilíferos</a:t>
            </a:r>
            <a:r>
              <a:rPr lang="es-ES" dirty="0" smtClean="0"/>
              <a:t> y son muy infectantes.</a:t>
            </a:r>
            <a:endParaRPr lang="es-ES" dirty="0"/>
          </a:p>
        </p:txBody>
      </p:sp>
      <p:sp>
        <p:nvSpPr>
          <p:cNvPr id="20" name="19 CuadroTexto"/>
          <p:cNvSpPr txBox="1"/>
          <p:nvPr/>
        </p:nvSpPr>
        <p:spPr>
          <a:xfrm>
            <a:off x="1500166" y="1285860"/>
            <a:ext cx="642942" cy="369332"/>
          </a:xfrm>
          <a:prstGeom prst="rect">
            <a:avLst/>
          </a:prstGeom>
          <a:solidFill>
            <a:schemeClr val="accent1">
              <a:lumMod val="20000"/>
              <a:lumOff val="80000"/>
            </a:schemeClr>
          </a:solidFill>
        </p:spPr>
        <p:txBody>
          <a:bodyPr wrap="square" rtlCol="0">
            <a:spAutoFit/>
          </a:bodyPr>
          <a:lstStyle/>
          <a:p>
            <a:pPr algn="ctr"/>
            <a:r>
              <a:rPr lang="es-ES" b="1" dirty="0" smtClean="0"/>
              <a:t>TB</a:t>
            </a:r>
            <a:endParaRPr lang="es-ES" b="1" dirty="0"/>
          </a:p>
        </p:txBody>
      </p:sp>
      <p:sp>
        <p:nvSpPr>
          <p:cNvPr id="21" name="20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pic>
        <p:nvPicPr>
          <p:cNvPr id="23554" name="Picture 2" descr="http://4.bp.blogspot.com/-9sRywmryWv0/UZ4a3MxbhOI/AAAAAAAAAAk/woaER8Jlx3c/s1600/tuberculosis3%5B1%5D.jpg"/>
          <p:cNvPicPr>
            <a:picLocks noChangeAspect="1" noChangeArrowheads="1"/>
          </p:cNvPicPr>
          <p:nvPr/>
        </p:nvPicPr>
        <p:blipFill>
          <a:blip r:embed="rId2" cstate="print"/>
          <a:srcRect/>
          <a:stretch>
            <a:fillRect/>
          </a:stretch>
        </p:blipFill>
        <p:spPr bwMode="auto">
          <a:xfrm>
            <a:off x="642910" y="1857364"/>
            <a:ext cx="3214709" cy="3919500"/>
          </a:xfrm>
          <a:prstGeom prst="rect">
            <a:avLst/>
          </a:prstGeom>
          <a:noFill/>
        </p:spPr>
      </p:pic>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8" name="17 Rectángulo"/>
          <p:cNvSpPr/>
          <p:nvPr/>
        </p:nvSpPr>
        <p:spPr>
          <a:xfrm>
            <a:off x="467544" y="928670"/>
            <a:ext cx="4572000" cy="2862322"/>
          </a:xfrm>
          <a:prstGeom prst="rect">
            <a:avLst/>
          </a:prstGeom>
          <a:solidFill>
            <a:schemeClr val="accent3">
              <a:lumMod val="20000"/>
              <a:lumOff val="80000"/>
            </a:schemeClr>
          </a:solidFill>
        </p:spPr>
        <p:txBody>
          <a:bodyPr>
            <a:spAutoFit/>
          </a:bodyPr>
          <a:lstStyle/>
          <a:p>
            <a:r>
              <a:rPr lang="es-ES" b="1" dirty="0" smtClean="0"/>
              <a:t>Puerta de salida</a:t>
            </a:r>
          </a:p>
          <a:p>
            <a:r>
              <a:rPr lang="es-ES" dirty="0" smtClean="0"/>
              <a:t> boca y  fosas nasales del reservorio que al toser, estornudar, reír o hablar expulsa al aire partículas de secreciones respiratorias que contienen bacilos. Estas gotas se secan rápidamente en el exterior, pero los bacilos son resistentes a la desecación, cada gota contiene entre 3 y 10 bacilos. </a:t>
            </a:r>
            <a:endParaRPr lang="es-ES" dirty="0"/>
          </a:p>
        </p:txBody>
      </p:sp>
      <p:sp>
        <p:nvSpPr>
          <p:cNvPr id="19" name="18 Rectángulo"/>
          <p:cNvSpPr/>
          <p:nvPr/>
        </p:nvSpPr>
        <p:spPr>
          <a:xfrm>
            <a:off x="5253890" y="928670"/>
            <a:ext cx="3429024" cy="1200329"/>
          </a:xfrm>
          <a:prstGeom prst="rect">
            <a:avLst/>
          </a:prstGeom>
          <a:solidFill>
            <a:schemeClr val="accent3">
              <a:lumMod val="20000"/>
              <a:lumOff val="80000"/>
            </a:schemeClr>
          </a:solidFill>
        </p:spPr>
        <p:txBody>
          <a:bodyPr wrap="square">
            <a:spAutoFit/>
          </a:bodyPr>
          <a:lstStyle/>
          <a:p>
            <a:r>
              <a:rPr lang="es-ES" b="1" dirty="0" smtClean="0"/>
              <a:t>Vía de transmisión</a:t>
            </a:r>
          </a:p>
          <a:p>
            <a:r>
              <a:rPr lang="es-ES" dirty="0" smtClean="0"/>
              <a:t>Respiratoria; otras vías poco frecuentes y de menor importancia. </a:t>
            </a:r>
            <a:endParaRPr lang="es-ES" dirty="0"/>
          </a:p>
        </p:txBody>
      </p:sp>
      <p:sp>
        <p:nvSpPr>
          <p:cNvPr id="14" name="13 Rectángulo"/>
          <p:cNvSpPr/>
          <p:nvPr/>
        </p:nvSpPr>
        <p:spPr>
          <a:xfrm>
            <a:off x="5253890" y="2285992"/>
            <a:ext cx="3429024" cy="2031325"/>
          </a:xfrm>
          <a:prstGeom prst="rect">
            <a:avLst/>
          </a:prstGeom>
          <a:solidFill>
            <a:schemeClr val="accent3">
              <a:lumMod val="20000"/>
              <a:lumOff val="80000"/>
            </a:schemeClr>
          </a:solidFill>
        </p:spPr>
        <p:txBody>
          <a:bodyPr wrap="square">
            <a:spAutoFit/>
          </a:bodyPr>
          <a:lstStyle/>
          <a:p>
            <a:r>
              <a:rPr lang="es-ES" b="1" dirty="0" smtClean="0"/>
              <a:t>Huésped susceptible</a:t>
            </a:r>
            <a:endParaRPr lang="es-ES" dirty="0" smtClean="0"/>
          </a:p>
          <a:p>
            <a:r>
              <a:rPr lang="es-ES" dirty="0" smtClean="0"/>
              <a:t>persona sana y pacientes con VIH. Se ha evidenciado que alrededor del 50% de los individuos expuestos a un caso bacilífero pueden infectarse. </a:t>
            </a:r>
            <a:endParaRPr lang="es-ES" dirty="0"/>
          </a:p>
        </p:txBody>
      </p:sp>
      <p:sp>
        <p:nvSpPr>
          <p:cNvPr id="20" name="19 Rectángulo"/>
          <p:cNvSpPr/>
          <p:nvPr/>
        </p:nvSpPr>
        <p:spPr>
          <a:xfrm>
            <a:off x="467544" y="3929066"/>
            <a:ext cx="4572000" cy="923330"/>
          </a:xfrm>
          <a:prstGeom prst="rect">
            <a:avLst/>
          </a:prstGeom>
          <a:solidFill>
            <a:schemeClr val="accent3">
              <a:lumMod val="20000"/>
              <a:lumOff val="80000"/>
            </a:schemeClr>
          </a:solidFill>
        </p:spPr>
        <p:txBody>
          <a:bodyPr>
            <a:spAutoFit/>
          </a:bodyPr>
          <a:lstStyle/>
          <a:p>
            <a:r>
              <a:rPr lang="es-ES" b="1" dirty="0" smtClean="0"/>
              <a:t>Puerta de entrada</a:t>
            </a:r>
          </a:p>
          <a:p>
            <a:r>
              <a:rPr lang="es-ES" dirty="0" smtClean="0"/>
              <a:t>Boca y las fosas nasales de huésped susceptible. </a:t>
            </a:r>
            <a:endParaRPr lang="es-ES" dirty="0"/>
          </a:p>
        </p:txBody>
      </p:sp>
      <p:sp>
        <p:nvSpPr>
          <p:cNvPr id="21" name="20 Rectángulo"/>
          <p:cNvSpPr/>
          <p:nvPr/>
        </p:nvSpPr>
        <p:spPr>
          <a:xfrm>
            <a:off x="4000496" y="4929198"/>
            <a:ext cx="4572000" cy="923330"/>
          </a:xfrm>
          <a:prstGeom prst="rect">
            <a:avLst/>
          </a:prstGeom>
          <a:solidFill>
            <a:schemeClr val="accent3">
              <a:lumMod val="20000"/>
              <a:lumOff val="80000"/>
            </a:schemeClr>
          </a:solidFill>
        </p:spPr>
        <p:txBody>
          <a:bodyPr>
            <a:spAutoFit/>
          </a:bodyPr>
          <a:lstStyle/>
          <a:p>
            <a:r>
              <a:rPr lang="es-ES" b="1" dirty="0" smtClean="0"/>
              <a:t>Período de transmisibilidad</a:t>
            </a:r>
          </a:p>
          <a:p>
            <a:r>
              <a:rPr lang="es-ES" dirty="0" smtClean="0"/>
              <a:t>es todo el tiempo durante el cual se expulsen bacilos infecciosos de la TB. </a:t>
            </a:r>
            <a:endParaRPr lang="es-ES" dirty="0"/>
          </a:p>
        </p:txBody>
      </p:sp>
      <p:sp>
        <p:nvSpPr>
          <p:cNvPr id="22" name="21 Rectángulo"/>
          <p:cNvSpPr/>
          <p:nvPr/>
        </p:nvSpPr>
        <p:spPr>
          <a:xfrm>
            <a:off x="500034" y="5072074"/>
            <a:ext cx="3071834" cy="646331"/>
          </a:xfrm>
          <a:prstGeom prst="rect">
            <a:avLst/>
          </a:prstGeom>
          <a:solidFill>
            <a:schemeClr val="accent3">
              <a:lumMod val="20000"/>
              <a:lumOff val="80000"/>
            </a:schemeClr>
          </a:solidFill>
        </p:spPr>
        <p:txBody>
          <a:bodyPr wrap="square">
            <a:spAutoFit/>
          </a:bodyPr>
          <a:lstStyle/>
          <a:p>
            <a:r>
              <a:rPr lang="es-ES" b="1" dirty="0" smtClean="0"/>
              <a:t>Período de incubación</a:t>
            </a:r>
          </a:p>
          <a:p>
            <a:r>
              <a:rPr lang="es-ES" dirty="0" smtClean="0"/>
              <a:t>es de 2 a 10 semanas. </a:t>
            </a:r>
            <a:endParaRPr lang="es-ES" dirty="0"/>
          </a:p>
        </p:txBody>
      </p:sp>
      <p:sp>
        <p:nvSpPr>
          <p:cNvPr id="23" name="22 CuadroTexto"/>
          <p:cNvSpPr txBox="1"/>
          <p:nvPr/>
        </p:nvSpPr>
        <p:spPr>
          <a:xfrm>
            <a:off x="1428728" y="500042"/>
            <a:ext cx="642942" cy="369332"/>
          </a:xfrm>
          <a:prstGeom prst="rect">
            <a:avLst/>
          </a:prstGeom>
          <a:solidFill>
            <a:schemeClr val="accent1">
              <a:lumMod val="20000"/>
              <a:lumOff val="80000"/>
            </a:schemeClr>
          </a:solidFill>
        </p:spPr>
        <p:txBody>
          <a:bodyPr wrap="square" rtlCol="0">
            <a:spAutoFit/>
          </a:bodyPr>
          <a:lstStyle/>
          <a:p>
            <a:pPr algn="ctr"/>
            <a:r>
              <a:rPr lang="es-ES" b="1" dirty="0" smtClean="0"/>
              <a:t>TB</a:t>
            </a:r>
            <a:endParaRPr lang="es-ES" b="1"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857356" y="1428736"/>
            <a:ext cx="642942" cy="369332"/>
          </a:xfrm>
          <a:prstGeom prst="rect">
            <a:avLst/>
          </a:prstGeom>
          <a:solidFill>
            <a:schemeClr val="accent1">
              <a:lumMod val="20000"/>
              <a:lumOff val="80000"/>
            </a:schemeClr>
          </a:solidFill>
        </p:spPr>
        <p:txBody>
          <a:bodyPr wrap="square" rtlCol="0">
            <a:spAutoFit/>
          </a:bodyPr>
          <a:lstStyle/>
          <a:p>
            <a:pPr algn="ctr"/>
            <a:r>
              <a:rPr lang="es-ES" b="1" dirty="0" smtClean="0"/>
              <a:t>TB</a:t>
            </a:r>
            <a:endParaRPr lang="es-ES" b="1" dirty="0"/>
          </a:p>
        </p:txBody>
      </p:sp>
      <p:sp>
        <p:nvSpPr>
          <p:cNvPr id="11" name="10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2" name="11 Rectángulo"/>
          <p:cNvSpPr/>
          <p:nvPr/>
        </p:nvSpPr>
        <p:spPr>
          <a:xfrm>
            <a:off x="4000496" y="2129561"/>
            <a:ext cx="4572000" cy="2585323"/>
          </a:xfrm>
          <a:prstGeom prst="rect">
            <a:avLst/>
          </a:prstGeom>
          <a:solidFill>
            <a:schemeClr val="accent3">
              <a:lumMod val="20000"/>
              <a:lumOff val="80000"/>
            </a:schemeClr>
          </a:solidFill>
        </p:spPr>
        <p:txBody>
          <a:bodyPr>
            <a:spAutoFit/>
          </a:bodyPr>
          <a:lstStyle/>
          <a:p>
            <a:pPr algn="ctr"/>
            <a:r>
              <a:rPr lang="es-ES" b="1" dirty="0" smtClean="0"/>
              <a:t>Medidas de Control</a:t>
            </a:r>
          </a:p>
          <a:p>
            <a:pPr algn="ctr"/>
            <a:endParaRPr lang="es-ES" b="1" dirty="0" smtClean="0"/>
          </a:p>
          <a:p>
            <a:pPr algn="ctr"/>
            <a:r>
              <a:rPr lang="es-ES" dirty="0" smtClean="0"/>
              <a:t> La OMS considera que la base para la lucha contra la enfermedad es la existencia de programas nacionales Estas medidas están dirigidas a: </a:t>
            </a:r>
          </a:p>
          <a:p>
            <a:pPr algn="ctr"/>
            <a:r>
              <a:rPr lang="es-ES" dirty="0" smtClean="0"/>
              <a:t>- Agente y reservorio </a:t>
            </a:r>
          </a:p>
          <a:p>
            <a:pPr algn="ctr"/>
            <a:r>
              <a:rPr lang="es-ES" dirty="0" smtClean="0"/>
              <a:t>- Vía de transmisión </a:t>
            </a:r>
          </a:p>
          <a:p>
            <a:pPr algn="ctr"/>
            <a:r>
              <a:rPr lang="es-ES" dirty="0" smtClean="0"/>
              <a:t>- Contactos y convivientes sanos </a:t>
            </a:r>
          </a:p>
        </p:txBody>
      </p:sp>
      <p:pic>
        <p:nvPicPr>
          <p:cNvPr id="21506" name="Picture 2" descr="http://cde.elcomercio.pe/66/ima/0/0/4/5/6/456007.jpg"/>
          <p:cNvPicPr>
            <a:picLocks noChangeAspect="1" noChangeArrowheads="1"/>
          </p:cNvPicPr>
          <p:nvPr/>
        </p:nvPicPr>
        <p:blipFill>
          <a:blip r:embed="rId2" cstate="print"/>
          <a:srcRect/>
          <a:stretch>
            <a:fillRect/>
          </a:stretch>
        </p:blipFill>
        <p:spPr bwMode="auto">
          <a:xfrm>
            <a:off x="500034" y="2071678"/>
            <a:ext cx="3429024" cy="2714626"/>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428728" y="960294"/>
            <a:ext cx="5958408" cy="1754326"/>
          </a:xfrm>
          <a:prstGeom prst="rect">
            <a:avLst/>
          </a:prstGeom>
          <a:solidFill>
            <a:schemeClr val="tx2">
              <a:lumMod val="10000"/>
              <a:lumOff val="90000"/>
            </a:schemeClr>
          </a:solidFill>
        </p:spPr>
        <p:txBody>
          <a:bodyPr wrap="square">
            <a:spAutoFit/>
          </a:bodyPr>
          <a:lstStyle/>
          <a:p>
            <a:pPr algn="ctr"/>
            <a:r>
              <a:rPr lang="es-ES" dirty="0" smtClean="0"/>
              <a:t>Entre las enfermedades que utilizan para su trasmisión la vía respiratoria están las infecciones respiratorias agudas, la tuberculosis, la </a:t>
            </a:r>
            <a:r>
              <a:rPr lang="es-ES" dirty="0" err="1" smtClean="0"/>
              <a:t>meningoencefalitis</a:t>
            </a:r>
            <a:r>
              <a:rPr lang="es-ES" dirty="0" smtClean="0"/>
              <a:t>, la tos ferina y algunas enfermedades exantemáticas de la piel como el sarampión, la rubéola y la parotiditis. </a:t>
            </a:r>
            <a:endParaRPr lang="es-ES" dirty="0"/>
          </a:p>
        </p:txBody>
      </p:sp>
      <p:sp>
        <p:nvSpPr>
          <p:cNvPr id="14" name="13 Rectángulo"/>
          <p:cNvSpPr/>
          <p:nvPr/>
        </p:nvSpPr>
        <p:spPr>
          <a:xfrm>
            <a:off x="1428728" y="500042"/>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38914" name="AutoShape 2"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8916" name="AutoShape 4"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8918" name="Picture 6" descr="http://www.clinicasucre.com.ar/wp-content/uploads/gripe.jpg"/>
          <p:cNvPicPr>
            <a:picLocks noChangeAspect="1" noChangeArrowheads="1"/>
          </p:cNvPicPr>
          <p:nvPr/>
        </p:nvPicPr>
        <p:blipFill>
          <a:blip r:embed="rId2" cstate="print"/>
          <a:srcRect/>
          <a:stretch>
            <a:fillRect/>
          </a:stretch>
        </p:blipFill>
        <p:spPr bwMode="auto">
          <a:xfrm>
            <a:off x="1071538" y="2893199"/>
            <a:ext cx="6572296" cy="3286148"/>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00100" y="1285860"/>
            <a:ext cx="642942" cy="369332"/>
          </a:xfrm>
          <a:prstGeom prst="rect">
            <a:avLst/>
          </a:prstGeom>
          <a:solidFill>
            <a:schemeClr val="accent1">
              <a:lumMod val="20000"/>
              <a:lumOff val="80000"/>
            </a:schemeClr>
          </a:solidFill>
        </p:spPr>
        <p:txBody>
          <a:bodyPr wrap="square" rtlCol="0">
            <a:spAutoFit/>
          </a:bodyPr>
          <a:lstStyle/>
          <a:p>
            <a:pPr algn="ctr"/>
            <a:r>
              <a:rPr lang="es-ES" b="1" dirty="0" smtClean="0"/>
              <a:t>TB</a:t>
            </a:r>
            <a:endParaRPr lang="es-ES" b="1" dirty="0"/>
          </a:p>
        </p:txBody>
      </p:sp>
      <p:sp>
        <p:nvSpPr>
          <p:cNvPr id="7" name="6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8" name="7 Rectángulo"/>
          <p:cNvSpPr/>
          <p:nvPr/>
        </p:nvSpPr>
        <p:spPr>
          <a:xfrm>
            <a:off x="1428728" y="2066876"/>
            <a:ext cx="6643734" cy="2862322"/>
          </a:xfrm>
          <a:prstGeom prst="rect">
            <a:avLst/>
          </a:prstGeom>
          <a:solidFill>
            <a:schemeClr val="accent3">
              <a:lumMod val="20000"/>
              <a:lumOff val="80000"/>
            </a:schemeClr>
          </a:solidFill>
        </p:spPr>
        <p:txBody>
          <a:bodyPr wrap="square">
            <a:spAutoFit/>
          </a:bodyPr>
          <a:lstStyle/>
          <a:p>
            <a:pPr algn="ctr"/>
            <a:r>
              <a:rPr lang="es-ES" b="1" dirty="0" smtClean="0"/>
              <a:t>Medidas sobre el Agente y el Reservorio </a:t>
            </a:r>
          </a:p>
          <a:p>
            <a:r>
              <a:rPr lang="es-ES" dirty="0" smtClean="0"/>
              <a:t> Realizar el diagnóstico de certeza: examen directo BAAR y cultivo </a:t>
            </a:r>
          </a:p>
          <a:p>
            <a:r>
              <a:rPr lang="es-ES" dirty="0" smtClean="0"/>
              <a:t> Notificación de todos los casos </a:t>
            </a:r>
          </a:p>
          <a:p>
            <a:r>
              <a:rPr lang="es-ES" dirty="0" smtClean="0"/>
              <a:t> No se requiere aislamiento después de aplicar tratamiento </a:t>
            </a:r>
          </a:p>
          <a:p>
            <a:r>
              <a:rPr lang="es-ES" dirty="0" smtClean="0"/>
              <a:t> Confección de la historia epidemiológica </a:t>
            </a:r>
          </a:p>
          <a:p>
            <a:r>
              <a:rPr lang="es-ES" dirty="0" smtClean="0"/>
              <a:t> Tratamiento específico </a:t>
            </a:r>
          </a:p>
          <a:p>
            <a:r>
              <a:rPr lang="es-ES" dirty="0" smtClean="0"/>
              <a:t> Educación sanitaria al enfermo sobre el modo de transmisión y la importancia de cumplir el tratamiento </a:t>
            </a:r>
          </a:p>
        </p:txBody>
      </p:sp>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785786" y="1500174"/>
            <a:ext cx="5786462" cy="2308324"/>
          </a:xfrm>
          <a:prstGeom prst="rect">
            <a:avLst/>
          </a:prstGeom>
          <a:solidFill>
            <a:schemeClr val="accent3">
              <a:lumMod val="20000"/>
              <a:lumOff val="80000"/>
            </a:schemeClr>
          </a:solidFill>
        </p:spPr>
        <p:txBody>
          <a:bodyPr wrap="square">
            <a:spAutoFit/>
          </a:bodyPr>
          <a:lstStyle/>
          <a:p>
            <a:r>
              <a:rPr lang="es-ES" b="1" dirty="0" smtClean="0"/>
              <a:t>Tratamiento específico </a:t>
            </a:r>
          </a:p>
          <a:p>
            <a:r>
              <a:rPr lang="es-ES" dirty="0" smtClean="0"/>
              <a:t>Que sea de forma ambulatorio y controlado y</a:t>
            </a:r>
          </a:p>
          <a:p>
            <a:r>
              <a:rPr lang="es-ES" dirty="0" smtClean="0"/>
              <a:t> con combinación de medicamentos apropiados como: </a:t>
            </a:r>
          </a:p>
          <a:p>
            <a:pPr>
              <a:buFontTx/>
              <a:buChar char="-"/>
            </a:pPr>
            <a:r>
              <a:rPr lang="es-ES" dirty="0" err="1" smtClean="0"/>
              <a:t>Isoniacida</a:t>
            </a:r>
            <a:r>
              <a:rPr lang="es-ES" dirty="0" smtClean="0"/>
              <a:t> </a:t>
            </a:r>
          </a:p>
          <a:p>
            <a:r>
              <a:rPr lang="es-ES" dirty="0" smtClean="0"/>
              <a:t>- </a:t>
            </a:r>
            <a:r>
              <a:rPr lang="es-ES" dirty="0" err="1" smtClean="0"/>
              <a:t>Rifampicina</a:t>
            </a:r>
            <a:r>
              <a:rPr lang="es-ES" dirty="0" smtClean="0"/>
              <a:t> </a:t>
            </a:r>
          </a:p>
          <a:p>
            <a:r>
              <a:rPr lang="es-ES" dirty="0" smtClean="0"/>
              <a:t>- </a:t>
            </a:r>
            <a:r>
              <a:rPr lang="es-ES" dirty="0" err="1" smtClean="0"/>
              <a:t>Pirazinamida</a:t>
            </a:r>
            <a:r>
              <a:rPr lang="es-ES" dirty="0" smtClean="0"/>
              <a:t> </a:t>
            </a:r>
          </a:p>
          <a:p>
            <a:r>
              <a:rPr lang="es-ES" dirty="0" smtClean="0"/>
              <a:t>- Estreptomicina </a:t>
            </a:r>
          </a:p>
        </p:txBody>
      </p:sp>
      <p:sp>
        <p:nvSpPr>
          <p:cNvPr id="9" name="8 CuadroTexto"/>
          <p:cNvSpPr txBox="1"/>
          <p:nvPr/>
        </p:nvSpPr>
        <p:spPr>
          <a:xfrm>
            <a:off x="642910" y="642918"/>
            <a:ext cx="642942" cy="369332"/>
          </a:xfrm>
          <a:prstGeom prst="rect">
            <a:avLst/>
          </a:prstGeom>
          <a:solidFill>
            <a:schemeClr val="accent1">
              <a:lumMod val="20000"/>
              <a:lumOff val="80000"/>
            </a:schemeClr>
          </a:solidFill>
        </p:spPr>
        <p:txBody>
          <a:bodyPr wrap="square" rtlCol="0">
            <a:spAutoFit/>
          </a:bodyPr>
          <a:lstStyle/>
          <a:p>
            <a:pPr algn="ctr"/>
            <a:r>
              <a:rPr lang="es-ES" b="1" dirty="0" smtClean="0"/>
              <a:t>TB</a:t>
            </a:r>
            <a:endParaRPr lang="es-ES" b="1" dirty="0"/>
          </a:p>
        </p:txBody>
      </p:sp>
      <p:sp>
        <p:nvSpPr>
          <p:cNvPr id="10" name="9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pic>
        <p:nvPicPr>
          <p:cNvPr id="19458" name="Picture 2" descr="http://www.minsa.gob.pe/portada/Especiales/2013/luchacontratbc/img/tbc_r1_c1.jpg"/>
          <p:cNvPicPr>
            <a:picLocks noChangeAspect="1" noChangeArrowheads="1"/>
          </p:cNvPicPr>
          <p:nvPr/>
        </p:nvPicPr>
        <p:blipFill>
          <a:blip r:embed="rId2" cstate="print"/>
          <a:srcRect/>
          <a:stretch>
            <a:fillRect/>
          </a:stretch>
        </p:blipFill>
        <p:spPr bwMode="auto">
          <a:xfrm>
            <a:off x="4000496" y="2571744"/>
            <a:ext cx="4029075" cy="3381375"/>
          </a:xfrm>
          <a:prstGeom prst="rect">
            <a:avLst/>
          </a:prstGeom>
          <a:noFill/>
        </p:spPr>
      </p:pic>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857224" y="1254799"/>
            <a:ext cx="7429552" cy="2031325"/>
          </a:xfrm>
          <a:prstGeom prst="rect">
            <a:avLst/>
          </a:prstGeom>
          <a:solidFill>
            <a:schemeClr val="accent1">
              <a:lumMod val="20000"/>
              <a:lumOff val="80000"/>
            </a:schemeClr>
          </a:solidFill>
        </p:spPr>
        <p:txBody>
          <a:bodyPr wrap="square">
            <a:spAutoFit/>
          </a:bodyPr>
          <a:lstStyle/>
          <a:p>
            <a:r>
              <a:rPr lang="es-ES" b="1" dirty="0" smtClean="0"/>
              <a:t>Medidas dirigidas al Ambiente </a:t>
            </a:r>
          </a:p>
          <a:p>
            <a:r>
              <a:rPr lang="es-ES" dirty="0" smtClean="0"/>
              <a:t>Está encaminada a la Higiene Personal </a:t>
            </a:r>
          </a:p>
          <a:p>
            <a:r>
              <a:rPr lang="es-ES" dirty="0" smtClean="0"/>
              <a:t>Al paciente se le orientará a taparse la boca y la nariz al estornudar y toser </a:t>
            </a:r>
          </a:p>
          <a:p>
            <a:r>
              <a:rPr lang="es-ES" dirty="0" smtClean="0"/>
              <a:t>Escupir en un lavabo o pañuelo, pero nunca en el suelo </a:t>
            </a:r>
          </a:p>
          <a:p>
            <a:r>
              <a:rPr lang="es-ES" dirty="0" smtClean="0"/>
              <a:t>Ventilación adecuada de la habitación </a:t>
            </a:r>
          </a:p>
          <a:p>
            <a:r>
              <a:rPr lang="es-ES" dirty="0" smtClean="0"/>
              <a:t>Evitar el hacinamiento </a:t>
            </a:r>
          </a:p>
        </p:txBody>
      </p:sp>
      <p:sp>
        <p:nvSpPr>
          <p:cNvPr id="10" name="9 Rectángulo"/>
          <p:cNvSpPr/>
          <p:nvPr/>
        </p:nvSpPr>
        <p:spPr>
          <a:xfrm>
            <a:off x="857224" y="3478130"/>
            <a:ext cx="7500990" cy="2308324"/>
          </a:xfrm>
          <a:prstGeom prst="rect">
            <a:avLst/>
          </a:prstGeom>
          <a:solidFill>
            <a:schemeClr val="accent1">
              <a:lumMod val="20000"/>
              <a:lumOff val="80000"/>
            </a:schemeClr>
          </a:solidFill>
        </p:spPr>
        <p:txBody>
          <a:bodyPr wrap="square">
            <a:spAutoFit/>
          </a:bodyPr>
          <a:lstStyle/>
          <a:p>
            <a:r>
              <a:rPr lang="es-ES" b="1" dirty="0" smtClean="0"/>
              <a:t>Medidas dirigidas a la población huésped susceptible </a:t>
            </a:r>
          </a:p>
          <a:p>
            <a:r>
              <a:rPr lang="es-ES" dirty="0" smtClean="0"/>
              <a:t>Promoción de salud con el objetivo de mejorar estilos de vida </a:t>
            </a:r>
          </a:p>
          <a:p>
            <a:r>
              <a:rPr lang="es-ES" dirty="0" smtClean="0"/>
              <a:t>Tratamiento preventivo a través de la quimioprofilaxis con </a:t>
            </a:r>
            <a:r>
              <a:rPr lang="es-ES" dirty="0" err="1" smtClean="0"/>
              <a:t>isoniacida</a:t>
            </a:r>
            <a:r>
              <a:rPr lang="es-ES" dirty="0" smtClean="0"/>
              <a:t>, especialmente recomendada en los niños que conviven con el enfermo y en grupos especiales de riesgo como alcohólicos, desnutridos y ancianos. </a:t>
            </a:r>
          </a:p>
          <a:p>
            <a:r>
              <a:rPr lang="es-ES" dirty="0" smtClean="0"/>
              <a:t>La inmunización con vacuna BCG </a:t>
            </a:r>
          </a:p>
          <a:p>
            <a:r>
              <a:rPr lang="es-ES" dirty="0" smtClean="0"/>
              <a:t>Vigilancia a partir de la búsqueda de los contactos </a:t>
            </a:r>
          </a:p>
        </p:txBody>
      </p:sp>
      <p:sp>
        <p:nvSpPr>
          <p:cNvPr id="11" name="10 CuadroTexto"/>
          <p:cNvSpPr txBox="1"/>
          <p:nvPr/>
        </p:nvSpPr>
        <p:spPr>
          <a:xfrm>
            <a:off x="642910" y="702214"/>
            <a:ext cx="642942" cy="369332"/>
          </a:xfrm>
          <a:prstGeom prst="rect">
            <a:avLst/>
          </a:prstGeom>
          <a:solidFill>
            <a:schemeClr val="accent1">
              <a:lumMod val="20000"/>
              <a:lumOff val="80000"/>
            </a:schemeClr>
          </a:solidFill>
        </p:spPr>
        <p:txBody>
          <a:bodyPr wrap="square" rtlCol="0">
            <a:spAutoFit/>
          </a:bodyPr>
          <a:lstStyle/>
          <a:p>
            <a:pPr algn="ctr"/>
            <a:r>
              <a:rPr lang="es-ES" b="1" dirty="0" smtClean="0"/>
              <a:t>TB</a:t>
            </a:r>
            <a:endParaRPr lang="es-ES" b="1" dirty="0"/>
          </a:p>
        </p:txBody>
      </p:sp>
      <p:sp>
        <p:nvSpPr>
          <p:cNvPr id="12" name="11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71472" y="1500174"/>
            <a:ext cx="6500842" cy="2585323"/>
          </a:xfrm>
          <a:prstGeom prst="rect">
            <a:avLst/>
          </a:prstGeom>
          <a:solidFill>
            <a:schemeClr val="accent1">
              <a:lumMod val="20000"/>
              <a:lumOff val="80000"/>
            </a:schemeClr>
          </a:solidFill>
        </p:spPr>
        <p:txBody>
          <a:bodyPr wrap="square">
            <a:spAutoFit/>
          </a:bodyPr>
          <a:lstStyle/>
          <a:p>
            <a:r>
              <a:rPr lang="es-ES" dirty="0" smtClean="0"/>
              <a:t>Conjunto de síndromes clínicos relativamente comunes, los cuales están causados por diferentes categorías de agentes infecciosos que pueden provocar otras enfermedades especificas. Muchos virus, bacterias y otros agentes son capaces de originar: </a:t>
            </a:r>
          </a:p>
          <a:p>
            <a:r>
              <a:rPr lang="es-ES" dirty="0" smtClean="0"/>
              <a:t>- Meningitis </a:t>
            </a:r>
          </a:p>
          <a:p>
            <a:r>
              <a:rPr lang="es-ES" dirty="0" smtClean="0"/>
              <a:t>- Encefalitis </a:t>
            </a:r>
          </a:p>
          <a:p>
            <a:r>
              <a:rPr lang="es-ES" dirty="0" smtClean="0"/>
              <a:t>- </a:t>
            </a:r>
            <a:r>
              <a:rPr lang="es-ES" dirty="0" err="1" smtClean="0"/>
              <a:t>Meningoencefalitis</a:t>
            </a:r>
            <a:r>
              <a:rPr lang="es-ES" dirty="0" smtClean="0"/>
              <a:t> </a:t>
            </a:r>
          </a:p>
        </p:txBody>
      </p:sp>
      <p:sp>
        <p:nvSpPr>
          <p:cNvPr id="10" name="9 Rectángulo"/>
          <p:cNvSpPr/>
          <p:nvPr/>
        </p:nvSpPr>
        <p:spPr>
          <a:xfrm>
            <a:off x="500034" y="1000108"/>
            <a:ext cx="2702984" cy="369332"/>
          </a:xfrm>
          <a:prstGeom prst="rect">
            <a:avLst/>
          </a:prstGeom>
          <a:solidFill>
            <a:schemeClr val="accent1">
              <a:lumMod val="20000"/>
              <a:lumOff val="80000"/>
            </a:schemeClr>
          </a:solidFill>
        </p:spPr>
        <p:txBody>
          <a:bodyPr wrap="none">
            <a:spAutoFit/>
          </a:bodyPr>
          <a:lstStyle/>
          <a:p>
            <a:r>
              <a:rPr lang="es-ES" b="1" dirty="0" err="1" smtClean="0"/>
              <a:t>Meningoencefalitis</a:t>
            </a:r>
            <a:r>
              <a:rPr lang="es-ES" b="1" dirty="0" smtClean="0"/>
              <a:t> </a:t>
            </a:r>
            <a:endParaRPr lang="es-ES" b="1" dirty="0"/>
          </a:p>
        </p:txBody>
      </p:sp>
      <p:sp>
        <p:nvSpPr>
          <p:cNvPr id="11" name="10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pic>
        <p:nvPicPr>
          <p:cNvPr id="17410" name="Picture 2" descr="http://1.bp.blogspot.com/-EpS4g3lQlPY/URwdqJHFs7I/AAAAAAAABBw/Bwn90thyzJ8/s1600/meningitis.jpg"/>
          <p:cNvPicPr>
            <a:picLocks noChangeAspect="1" noChangeArrowheads="1"/>
          </p:cNvPicPr>
          <p:nvPr/>
        </p:nvPicPr>
        <p:blipFill>
          <a:blip r:embed="rId2" cstate="print"/>
          <a:srcRect/>
          <a:stretch>
            <a:fillRect/>
          </a:stretch>
        </p:blipFill>
        <p:spPr bwMode="auto">
          <a:xfrm>
            <a:off x="4786314" y="3143248"/>
            <a:ext cx="2743200" cy="2933701"/>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000100" y="1357298"/>
            <a:ext cx="7643866" cy="2585323"/>
          </a:xfrm>
          <a:prstGeom prst="rect">
            <a:avLst/>
          </a:prstGeom>
          <a:solidFill>
            <a:schemeClr val="accent1">
              <a:lumMod val="20000"/>
              <a:lumOff val="80000"/>
            </a:schemeClr>
          </a:solidFill>
        </p:spPr>
        <p:txBody>
          <a:bodyPr wrap="square">
            <a:spAutoFit/>
          </a:bodyPr>
          <a:lstStyle/>
          <a:p>
            <a:r>
              <a:rPr lang="es-ES" b="1" dirty="0" err="1" smtClean="0"/>
              <a:t>Meningoencefalitis</a:t>
            </a:r>
            <a:r>
              <a:rPr lang="es-ES" b="1" dirty="0" smtClean="0"/>
              <a:t> virales y asépticas</a:t>
            </a:r>
            <a:r>
              <a:rPr lang="es-ES" dirty="0" smtClean="0"/>
              <a:t>: son raramente graves y pueden ser causadas por diferentes virus como: </a:t>
            </a:r>
          </a:p>
          <a:p>
            <a:pPr>
              <a:buFont typeface="Wingdings" pitchFamily="2" charset="2"/>
              <a:buChar char="§"/>
            </a:pPr>
            <a:r>
              <a:rPr lang="es-ES" dirty="0" smtClean="0"/>
              <a:t> Parotiditis </a:t>
            </a:r>
          </a:p>
          <a:p>
            <a:pPr>
              <a:buFont typeface="Wingdings" pitchFamily="2" charset="2"/>
              <a:buChar char="§"/>
            </a:pPr>
            <a:r>
              <a:rPr lang="es-ES" dirty="0" smtClean="0"/>
              <a:t> Enterovirus </a:t>
            </a:r>
          </a:p>
          <a:p>
            <a:pPr>
              <a:buFont typeface="Wingdings" pitchFamily="2" charset="2"/>
              <a:buChar char="§"/>
            </a:pPr>
            <a:r>
              <a:rPr lang="es-ES" dirty="0" smtClean="0"/>
              <a:t> </a:t>
            </a:r>
            <a:r>
              <a:rPr lang="es-ES" dirty="0" err="1" smtClean="0"/>
              <a:t>Coxsackie</a:t>
            </a:r>
            <a:r>
              <a:rPr lang="es-ES" dirty="0" smtClean="0"/>
              <a:t> B </a:t>
            </a:r>
          </a:p>
          <a:p>
            <a:pPr>
              <a:buFont typeface="Wingdings" pitchFamily="2" charset="2"/>
              <a:buChar char="§"/>
            </a:pPr>
            <a:r>
              <a:rPr lang="es-ES" dirty="0" smtClean="0"/>
              <a:t> Sarampión </a:t>
            </a:r>
          </a:p>
          <a:p>
            <a:pPr>
              <a:buFont typeface="Wingdings" pitchFamily="2" charset="2"/>
              <a:buChar char="§"/>
            </a:pPr>
            <a:r>
              <a:rPr lang="es-ES" dirty="0" smtClean="0"/>
              <a:t> Herpes simple </a:t>
            </a:r>
          </a:p>
          <a:p>
            <a:pPr>
              <a:buFont typeface="Wingdings" pitchFamily="2" charset="2"/>
              <a:buChar char="§"/>
            </a:pPr>
            <a:r>
              <a:rPr lang="es-ES" dirty="0" smtClean="0"/>
              <a:t> Varicela </a:t>
            </a:r>
          </a:p>
          <a:p>
            <a:pPr>
              <a:buFont typeface="Wingdings" pitchFamily="2" charset="2"/>
              <a:buChar char="§"/>
            </a:pPr>
            <a:r>
              <a:rPr lang="es-ES" dirty="0" smtClean="0"/>
              <a:t> Adenovirus </a:t>
            </a:r>
          </a:p>
        </p:txBody>
      </p:sp>
      <p:sp>
        <p:nvSpPr>
          <p:cNvPr id="9" name="8 Rectángulo"/>
          <p:cNvSpPr/>
          <p:nvPr/>
        </p:nvSpPr>
        <p:spPr>
          <a:xfrm>
            <a:off x="500034" y="857232"/>
            <a:ext cx="2403222" cy="369332"/>
          </a:xfrm>
          <a:prstGeom prst="rect">
            <a:avLst/>
          </a:prstGeom>
          <a:solidFill>
            <a:schemeClr val="accent1">
              <a:lumMod val="20000"/>
              <a:lumOff val="80000"/>
            </a:schemeClr>
          </a:solidFill>
        </p:spPr>
        <p:txBody>
          <a:bodyPr wrap="none">
            <a:spAutoFit/>
          </a:bodyPr>
          <a:lstStyle/>
          <a:p>
            <a:r>
              <a:rPr lang="es-ES" dirty="0" err="1" smtClean="0"/>
              <a:t>Meningoencefalitis</a:t>
            </a:r>
            <a:r>
              <a:rPr lang="es-ES" dirty="0" smtClean="0"/>
              <a:t> </a:t>
            </a:r>
            <a:endParaRPr lang="es-ES" dirty="0"/>
          </a:p>
        </p:txBody>
      </p:sp>
      <p:sp>
        <p:nvSpPr>
          <p:cNvPr id="10" name="9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1" name="10 Rectángulo"/>
          <p:cNvSpPr/>
          <p:nvPr/>
        </p:nvSpPr>
        <p:spPr>
          <a:xfrm>
            <a:off x="1071538" y="4429132"/>
            <a:ext cx="7286676" cy="1477328"/>
          </a:xfrm>
          <a:prstGeom prst="rect">
            <a:avLst/>
          </a:prstGeom>
          <a:solidFill>
            <a:schemeClr val="accent3">
              <a:lumMod val="20000"/>
              <a:lumOff val="80000"/>
            </a:schemeClr>
          </a:solidFill>
        </p:spPr>
        <p:txBody>
          <a:bodyPr wrap="square">
            <a:spAutoFit/>
          </a:bodyPr>
          <a:lstStyle/>
          <a:p>
            <a:r>
              <a:rPr lang="es-ES" dirty="0" smtClean="0"/>
              <a:t>- Se transmiten fundamentalmente por vía respiratoria </a:t>
            </a:r>
          </a:p>
          <a:p>
            <a:r>
              <a:rPr lang="es-ES" dirty="0" smtClean="0"/>
              <a:t>- Se distribuyen por todo el mundo </a:t>
            </a:r>
          </a:p>
          <a:p>
            <a:r>
              <a:rPr lang="es-ES" dirty="0" smtClean="0"/>
              <a:t>- No tienen tratamiento específico </a:t>
            </a:r>
          </a:p>
          <a:p>
            <a:r>
              <a:rPr lang="es-ES" dirty="0" smtClean="0"/>
              <a:t>- No es necesario establecer medidas de control ante la aparición de un caso. </a:t>
            </a:r>
          </a:p>
        </p:txBody>
      </p:sp>
      <p:pic>
        <p:nvPicPr>
          <p:cNvPr id="16386" name="Picture 2" descr="https://www.lapatilla.com/site/wp-content/uploads/2013/01/dolor_Cabeza.jpg"/>
          <p:cNvPicPr>
            <a:picLocks noChangeAspect="1" noChangeArrowheads="1"/>
          </p:cNvPicPr>
          <p:nvPr/>
        </p:nvPicPr>
        <p:blipFill>
          <a:blip r:embed="rId2" cstate="print"/>
          <a:srcRect/>
          <a:stretch>
            <a:fillRect/>
          </a:stretch>
        </p:blipFill>
        <p:spPr bwMode="auto">
          <a:xfrm>
            <a:off x="4286248" y="2000240"/>
            <a:ext cx="3643338" cy="2422821"/>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928670"/>
            <a:ext cx="2403222" cy="369332"/>
          </a:xfrm>
          <a:prstGeom prst="rect">
            <a:avLst/>
          </a:prstGeom>
          <a:solidFill>
            <a:schemeClr val="accent1">
              <a:lumMod val="20000"/>
              <a:lumOff val="80000"/>
            </a:schemeClr>
          </a:solidFill>
        </p:spPr>
        <p:txBody>
          <a:bodyPr wrap="none">
            <a:spAutoFit/>
          </a:bodyPr>
          <a:lstStyle/>
          <a:p>
            <a:r>
              <a:rPr lang="es-ES" dirty="0" err="1" smtClean="0"/>
              <a:t>Meningoencefalitis</a:t>
            </a:r>
            <a:r>
              <a:rPr lang="es-ES" dirty="0" smtClean="0"/>
              <a:t> </a:t>
            </a:r>
            <a:endParaRPr lang="es-ES" dirty="0"/>
          </a:p>
        </p:txBody>
      </p:sp>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pic>
        <p:nvPicPr>
          <p:cNvPr id="15362" name="Picture 2" descr="http://images.telemetro.com/actualidad/salud/Zika-transmitido-meningoencefalitis-FotoIlustrativa-EFE_MEDIMA20160310_0243_31.jpg"/>
          <p:cNvPicPr>
            <a:picLocks noChangeAspect="1" noChangeArrowheads="1"/>
          </p:cNvPicPr>
          <p:nvPr/>
        </p:nvPicPr>
        <p:blipFill>
          <a:blip r:embed="rId2" cstate="print"/>
          <a:srcRect/>
          <a:stretch>
            <a:fillRect/>
          </a:stretch>
        </p:blipFill>
        <p:spPr bwMode="auto">
          <a:xfrm>
            <a:off x="3643306" y="2143116"/>
            <a:ext cx="4833929" cy="2717659"/>
          </a:xfrm>
          <a:prstGeom prst="rect">
            <a:avLst/>
          </a:prstGeom>
          <a:noFill/>
        </p:spPr>
      </p:pic>
      <p:sp>
        <p:nvSpPr>
          <p:cNvPr id="6" name="5 Rectángulo"/>
          <p:cNvSpPr/>
          <p:nvPr/>
        </p:nvSpPr>
        <p:spPr>
          <a:xfrm>
            <a:off x="428596" y="2000240"/>
            <a:ext cx="3000396" cy="2862322"/>
          </a:xfrm>
          <a:prstGeom prst="rect">
            <a:avLst/>
          </a:prstGeom>
          <a:solidFill>
            <a:schemeClr val="accent3">
              <a:lumMod val="20000"/>
              <a:lumOff val="80000"/>
            </a:schemeClr>
          </a:solidFill>
        </p:spPr>
        <p:txBody>
          <a:bodyPr wrap="square">
            <a:spAutoFit/>
          </a:bodyPr>
          <a:lstStyle/>
          <a:p>
            <a:r>
              <a:rPr lang="es-ES" b="1" dirty="0" err="1" smtClean="0"/>
              <a:t>Meningoencefalitis</a:t>
            </a:r>
            <a:r>
              <a:rPr lang="es-ES" b="1" dirty="0" smtClean="0"/>
              <a:t> bacteriana</a:t>
            </a:r>
          </a:p>
          <a:p>
            <a:endParaRPr lang="es-ES" b="1" dirty="0" smtClean="0"/>
          </a:p>
          <a:p>
            <a:r>
              <a:rPr lang="es-ES" dirty="0" smtClean="0"/>
              <a:t> Los agentes etológicos mas frecuentes son: </a:t>
            </a:r>
          </a:p>
          <a:p>
            <a:r>
              <a:rPr lang="es-ES" dirty="0" smtClean="0"/>
              <a:t>- </a:t>
            </a:r>
            <a:r>
              <a:rPr lang="es-ES" dirty="0" err="1" smtClean="0"/>
              <a:t>Neisseria</a:t>
            </a:r>
            <a:r>
              <a:rPr lang="es-ES" dirty="0" smtClean="0"/>
              <a:t> </a:t>
            </a:r>
            <a:r>
              <a:rPr lang="es-ES" dirty="0" err="1" smtClean="0"/>
              <a:t>meningitidis</a:t>
            </a:r>
            <a:r>
              <a:rPr lang="es-ES" dirty="0" smtClean="0"/>
              <a:t> </a:t>
            </a:r>
          </a:p>
          <a:p>
            <a:r>
              <a:rPr lang="es-ES" dirty="0" smtClean="0"/>
              <a:t>- </a:t>
            </a:r>
            <a:r>
              <a:rPr lang="es-ES" dirty="0" err="1" smtClean="0"/>
              <a:t>Estreptococcus</a:t>
            </a:r>
            <a:r>
              <a:rPr lang="es-ES" dirty="0" smtClean="0"/>
              <a:t> </a:t>
            </a:r>
            <a:r>
              <a:rPr lang="es-ES" dirty="0" err="1" smtClean="0"/>
              <a:t>pneumoniae</a:t>
            </a:r>
            <a:r>
              <a:rPr lang="es-ES" dirty="0" smtClean="0"/>
              <a:t> </a:t>
            </a:r>
          </a:p>
          <a:p>
            <a:r>
              <a:rPr lang="es-ES" dirty="0" smtClean="0"/>
              <a:t>- </a:t>
            </a:r>
            <a:r>
              <a:rPr lang="es-ES" dirty="0" err="1" smtClean="0"/>
              <a:t>Haemophilus</a:t>
            </a:r>
            <a:r>
              <a:rPr lang="es-ES" dirty="0" smtClean="0"/>
              <a:t> </a:t>
            </a:r>
            <a:r>
              <a:rPr lang="es-ES" dirty="0" err="1" smtClean="0"/>
              <a:t>influenzae</a:t>
            </a:r>
            <a:r>
              <a:rPr lang="es-ES" dirty="0" smtClean="0"/>
              <a:t> </a:t>
            </a:r>
          </a:p>
        </p:txBody>
      </p:sp>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1142984"/>
            <a:ext cx="3833101" cy="369332"/>
          </a:xfrm>
          <a:prstGeom prst="rect">
            <a:avLst/>
          </a:prstGeom>
          <a:solidFill>
            <a:schemeClr val="accent3">
              <a:lumMod val="20000"/>
              <a:lumOff val="80000"/>
            </a:schemeClr>
          </a:solidFill>
        </p:spPr>
        <p:txBody>
          <a:bodyPr wrap="none">
            <a:spAutoFit/>
          </a:bodyPr>
          <a:lstStyle/>
          <a:p>
            <a:r>
              <a:rPr lang="es-ES" b="1" dirty="0" smtClean="0"/>
              <a:t>Enfermedad </a:t>
            </a:r>
            <a:r>
              <a:rPr lang="es-ES" b="1" dirty="0" err="1" smtClean="0"/>
              <a:t>meningocócica</a:t>
            </a:r>
            <a:r>
              <a:rPr lang="es-ES" b="1" dirty="0" smtClean="0"/>
              <a:t> </a:t>
            </a:r>
            <a:endParaRPr lang="es-ES" dirty="0"/>
          </a:p>
        </p:txBody>
      </p:sp>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6" name="5 Rectángulo"/>
          <p:cNvSpPr/>
          <p:nvPr/>
        </p:nvSpPr>
        <p:spPr>
          <a:xfrm>
            <a:off x="571472" y="1785926"/>
            <a:ext cx="4000528" cy="3970318"/>
          </a:xfrm>
          <a:prstGeom prst="rect">
            <a:avLst/>
          </a:prstGeom>
          <a:solidFill>
            <a:schemeClr val="accent1">
              <a:lumMod val="20000"/>
              <a:lumOff val="80000"/>
            </a:schemeClr>
          </a:solidFill>
        </p:spPr>
        <p:txBody>
          <a:bodyPr wrap="square">
            <a:spAutoFit/>
          </a:bodyPr>
          <a:lstStyle/>
          <a:p>
            <a:r>
              <a:rPr lang="es-ES" dirty="0" smtClean="0"/>
              <a:t>La </a:t>
            </a:r>
            <a:r>
              <a:rPr lang="es-ES" dirty="0" err="1" smtClean="0"/>
              <a:t>meningococcemia</a:t>
            </a:r>
            <a:r>
              <a:rPr lang="es-ES" dirty="0" smtClean="0"/>
              <a:t> es una enfermedad bacteriana aguda producida por la </a:t>
            </a:r>
            <a:r>
              <a:rPr lang="es-ES" dirty="0" err="1" smtClean="0"/>
              <a:t>Neisseria</a:t>
            </a:r>
            <a:r>
              <a:rPr lang="es-ES" dirty="0" smtClean="0"/>
              <a:t> </a:t>
            </a:r>
            <a:r>
              <a:rPr lang="es-ES" dirty="0" err="1" smtClean="0"/>
              <a:t>Meningitidis</a:t>
            </a:r>
            <a:r>
              <a:rPr lang="es-ES" dirty="0" smtClean="0"/>
              <a:t>, que se caracteriza por:</a:t>
            </a:r>
          </a:p>
          <a:p>
            <a:endParaRPr lang="es-ES" dirty="0" smtClean="0"/>
          </a:p>
          <a:p>
            <a:r>
              <a:rPr lang="es-ES" dirty="0" smtClean="0"/>
              <a:t>- Comienzo súbito </a:t>
            </a:r>
          </a:p>
          <a:p>
            <a:r>
              <a:rPr lang="es-ES" dirty="0" smtClean="0"/>
              <a:t>- Fiebre </a:t>
            </a:r>
          </a:p>
          <a:p>
            <a:r>
              <a:rPr lang="es-ES" dirty="0" smtClean="0"/>
              <a:t>- Cefalea intensa </a:t>
            </a:r>
          </a:p>
          <a:p>
            <a:r>
              <a:rPr lang="es-ES" dirty="0" smtClean="0"/>
              <a:t>- Nauseas </a:t>
            </a:r>
          </a:p>
          <a:p>
            <a:r>
              <a:rPr lang="es-ES" dirty="0" smtClean="0"/>
              <a:t>- Vómitos </a:t>
            </a:r>
          </a:p>
          <a:p>
            <a:r>
              <a:rPr lang="es-ES" dirty="0" smtClean="0"/>
              <a:t>- Signos meníngeos </a:t>
            </a:r>
          </a:p>
          <a:p>
            <a:r>
              <a:rPr lang="es-ES" dirty="0" smtClean="0"/>
              <a:t>- Generalmente erupción con petequias </a:t>
            </a:r>
          </a:p>
        </p:txBody>
      </p:sp>
      <p:pic>
        <p:nvPicPr>
          <p:cNvPr id="14338" name="Picture 2" descr="http://intranet.tdmu.edu.te.ua/data/kafedra/internal/pediatria2/classes_stud/en/med/lik/ptn/Childrens%20infectious%20diseases/6/Lesson%203.%20Differential_diagnosis_of_neuroinfections_in_children.files/image038.jpg"/>
          <p:cNvPicPr>
            <a:picLocks noChangeAspect="1" noChangeArrowheads="1"/>
          </p:cNvPicPr>
          <p:nvPr/>
        </p:nvPicPr>
        <p:blipFill>
          <a:blip r:embed="rId2" cstate="print"/>
          <a:srcRect/>
          <a:stretch>
            <a:fillRect/>
          </a:stretch>
        </p:blipFill>
        <p:spPr bwMode="auto">
          <a:xfrm>
            <a:off x="4357686" y="2928934"/>
            <a:ext cx="4429156" cy="2390775"/>
          </a:xfrm>
          <a:prstGeom prst="rect">
            <a:avLst/>
          </a:prstGeom>
          <a:noFill/>
        </p:spPr>
      </p:pic>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1142984"/>
            <a:ext cx="3833101" cy="369332"/>
          </a:xfrm>
          <a:prstGeom prst="rect">
            <a:avLst/>
          </a:prstGeom>
          <a:solidFill>
            <a:schemeClr val="accent3">
              <a:lumMod val="20000"/>
              <a:lumOff val="80000"/>
            </a:schemeClr>
          </a:solidFill>
        </p:spPr>
        <p:txBody>
          <a:bodyPr wrap="none">
            <a:spAutoFit/>
          </a:bodyPr>
          <a:lstStyle/>
          <a:p>
            <a:r>
              <a:rPr lang="es-ES" b="1" dirty="0" smtClean="0"/>
              <a:t>Enfermedad </a:t>
            </a:r>
            <a:r>
              <a:rPr lang="es-ES" b="1" dirty="0" err="1" smtClean="0"/>
              <a:t>meningocócica</a:t>
            </a:r>
            <a:r>
              <a:rPr lang="es-ES" b="1" dirty="0" smtClean="0"/>
              <a:t> </a:t>
            </a:r>
            <a:endParaRPr lang="es-ES" dirty="0"/>
          </a:p>
        </p:txBody>
      </p:sp>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7" name="6 Rectángulo"/>
          <p:cNvSpPr/>
          <p:nvPr/>
        </p:nvSpPr>
        <p:spPr>
          <a:xfrm>
            <a:off x="571472" y="1714488"/>
            <a:ext cx="5786462" cy="3693319"/>
          </a:xfrm>
          <a:prstGeom prst="rect">
            <a:avLst/>
          </a:prstGeom>
          <a:solidFill>
            <a:schemeClr val="accent1">
              <a:lumMod val="20000"/>
              <a:lumOff val="80000"/>
            </a:schemeClr>
          </a:solidFill>
        </p:spPr>
        <p:txBody>
          <a:bodyPr wrap="square">
            <a:spAutoFit/>
          </a:bodyPr>
          <a:lstStyle/>
          <a:p>
            <a:r>
              <a:rPr lang="es-ES" dirty="0" smtClean="0"/>
              <a:t>Las manifestaciones clínicas van precedidas de amigdalitis o faringitis en días anteriores. La enfermedad no siempre cursa con afectación meníngea.</a:t>
            </a:r>
          </a:p>
          <a:p>
            <a:r>
              <a:rPr lang="es-ES" dirty="0" smtClean="0"/>
              <a:t> Se puede presentar: </a:t>
            </a:r>
          </a:p>
          <a:p>
            <a:r>
              <a:rPr lang="es-ES" dirty="0" smtClean="0"/>
              <a:t>- </a:t>
            </a:r>
            <a:r>
              <a:rPr lang="es-ES" dirty="0" err="1" smtClean="0"/>
              <a:t>Meningococcemia</a:t>
            </a:r>
            <a:r>
              <a:rPr lang="es-ES" dirty="0" smtClean="0"/>
              <a:t> </a:t>
            </a:r>
          </a:p>
          <a:p>
            <a:r>
              <a:rPr lang="es-ES" dirty="0" smtClean="0"/>
              <a:t>- Shock </a:t>
            </a:r>
            <a:r>
              <a:rPr lang="es-ES" dirty="0" err="1" smtClean="0"/>
              <a:t>endotoxinico</a:t>
            </a:r>
            <a:r>
              <a:rPr lang="es-ES" dirty="0" smtClean="0"/>
              <a:t> </a:t>
            </a:r>
          </a:p>
          <a:p>
            <a:r>
              <a:rPr lang="es-ES" dirty="0" smtClean="0"/>
              <a:t>- Artritis </a:t>
            </a:r>
          </a:p>
          <a:p>
            <a:r>
              <a:rPr lang="es-ES" dirty="0" smtClean="0"/>
              <a:t>- Endocarditis </a:t>
            </a:r>
          </a:p>
          <a:p>
            <a:r>
              <a:rPr lang="es-ES" dirty="0" smtClean="0"/>
              <a:t>- </a:t>
            </a:r>
            <a:r>
              <a:rPr lang="es-ES" dirty="0" err="1" smtClean="0"/>
              <a:t>Rinofaringitis</a:t>
            </a:r>
            <a:r>
              <a:rPr lang="es-ES" dirty="0" smtClean="0"/>
              <a:t> </a:t>
            </a:r>
          </a:p>
          <a:p>
            <a:r>
              <a:rPr lang="es-ES" dirty="0" smtClean="0"/>
              <a:t>- Otitis </a:t>
            </a:r>
          </a:p>
          <a:p>
            <a:r>
              <a:rPr lang="es-ES" dirty="0" smtClean="0"/>
              <a:t>- Conjuntivitis </a:t>
            </a:r>
          </a:p>
          <a:p>
            <a:r>
              <a:rPr lang="es-ES" dirty="0" smtClean="0"/>
              <a:t>- Entre otros </a:t>
            </a:r>
          </a:p>
        </p:txBody>
      </p:sp>
      <p:pic>
        <p:nvPicPr>
          <p:cNvPr id="13314" name="Picture 2" descr="http://1.bp.blogspot.com/-E--x0Kaitl4/UP7xAUKErmI/AAAAAAAAF_g/i7Kztz6iPfY/s1600/211212-1641773-221473-2133900.jpg"/>
          <p:cNvPicPr>
            <a:picLocks noChangeAspect="1" noChangeArrowheads="1"/>
          </p:cNvPicPr>
          <p:nvPr/>
        </p:nvPicPr>
        <p:blipFill>
          <a:blip r:embed="rId2" cstate="print"/>
          <a:srcRect/>
          <a:stretch>
            <a:fillRect/>
          </a:stretch>
        </p:blipFill>
        <p:spPr bwMode="auto">
          <a:xfrm>
            <a:off x="3500430" y="2714620"/>
            <a:ext cx="4857784" cy="3217043"/>
          </a:xfrm>
          <a:prstGeom prst="rect">
            <a:avLst/>
          </a:prstGeom>
          <a:noFill/>
        </p:spPr>
      </p:pic>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1.bp.blogspot.com/-E1ggLwuFJ88/VWMwGF3sO3I/AAAAAAAACro/Nq5mGGZU_lI/s1600/Slide181.jpg"/>
          <p:cNvPicPr>
            <a:picLocks noChangeAspect="1" noChangeArrowheads="1"/>
          </p:cNvPicPr>
          <p:nvPr/>
        </p:nvPicPr>
        <p:blipFill>
          <a:blip r:embed="rId2" cstate="print"/>
          <a:srcRect r="3124" b="20833"/>
          <a:stretch>
            <a:fillRect/>
          </a:stretch>
        </p:blipFill>
        <p:spPr bwMode="auto">
          <a:xfrm>
            <a:off x="1571604" y="1571612"/>
            <a:ext cx="6643734" cy="4071966"/>
          </a:xfrm>
          <a:prstGeom prst="rect">
            <a:avLst/>
          </a:prstGeom>
          <a:noFill/>
        </p:spPr>
      </p:pic>
      <p:sp>
        <p:nvSpPr>
          <p:cNvPr id="4" name="3 Rectángulo"/>
          <p:cNvSpPr/>
          <p:nvPr/>
        </p:nvSpPr>
        <p:spPr>
          <a:xfrm>
            <a:off x="571472" y="1142984"/>
            <a:ext cx="3833101" cy="369332"/>
          </a:xfrm>
          <a:prstGeom prst="rect">
            <a:avLst/>
          </a:prstGeom>
          <a:solidFill>
            <a:schemeClr val="accent3">
              <a:lumMod val="20000"/>
              <a:lumOff val="80000"/>
            </a:schemeClr>
          </a:solidFill>
        </p:spPr>
        <p:txBody>
          <a:bodyPr wrap="none">
            <a:spAutoFit/>
          </a:bodyPr>
          <a:lstStyle/>
          <a:p>
            <a:r>
              <a:rPr lang="es-ES" b="1" dirty="0" smtClean="0"/>
              <a:t>Enfermedad </a:t>
            </a:r>
            <a:r>
              <a:rPr lang="es-ES" b="1" dirty="0" err="1" smtClean="0"/>
              <a:t>meningocócica</a:t>
            </a:r>
            <a:r>
              <a:rPr lang="es-ES" b="1" dirty="0" smtClean="0"/>
              <a:t> </a:t>
            </a:r>
            <a:endParaRPr lang="es-ES" dirty="0"/>
          </a:p>
        </p:txBody>
      </p:sp>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6" name="5 Rectángulo"/>
          <p:cNvSpPr/>
          <p:nvPr/>
        </p:nvSpPr>
        <p:spPr>
          <a:xfrm>
            <a:off x="500034" y="2786058"/>
            <a:ext cx="6000776" cy="2862322"/>
          </a:xfrm>
          <a:prstGeom prst="rect">
            <a:avLst/>
          </a:prstGeom>
          <a:solidFill>
            <a:schemeClr val="accent1">
              <a:lumMod val="20000"/>
              <a:lumOff val="80000"/>
            </a:schemeClr>
          </a:solidFill>
        </p:spPr>
        <p:txBody>
          <a:bodyPr wrap="square">
            <a:spAutoFit/>
          </a:bodyPr>
          <a:lstStyle/>
          <a:p>
            <a:r>
              <a:rPr lang="es-ES" dirty="0" smtClean="0"/>
              <a:t>La enfermedad se distribuye por todo el mundo es mas común en niños y adultos jóvenes, es mas frecuente en el sexo masculino y en condiciones de hacinamiento. Desde hace años existe una amplia zona de elevada incidencia en la región </a:t>
            </a:r>
            <a:r>
              <a:rPr lang="es-ES" dirty="0" err="1" smtClean="0"/>
              <a:t>subsariana</a:t>
            </a:r>
            <a:r>
              <a:rPr lang="es-ES" dirty="0" smtClean="0"/>
              <a:t> de África central generalmente por meningococos del grupo A. en las décadas de los años 80, y 90, el meningococo del grupo B se ha vuelto la causa mas común de la enfermedad en Europa y gran parte de América.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1142984"/>
            <a:ext cx="3833101" cy="369332"/>
          </a:xfrm>
          <a:prstGeom prst="rect">
            <a:avLst/>
          </a:prstGeom>
          <a:solidFill>
            <a:schemeClr val="accent3">
              <a:lumMod val="20000"/>
              <a:lumOff val="80000"/>
            </a:schemeClr>
          </a:solidFill>
        </p:spPr>
        <p:txBody>
          <a:bodyPr wrap="none">
            <a:spAutoFit/>
          </a:bodyPr>
          <a:lstStyle/>
          <a:p>
            <a:r>
              <a:rPr lang="es-ES" b="1" dirty="0" smtClean="0"/>
              <a:t>Enfermedad </a:t>
            </a:r>
            <a:r>
              <a:rPr lang="es-ES" b="1" dirty="0" err="1" smtClean="0"/>
              <a:t>meningocócica</a:t>
            </a:r>
            <a:r>
              <a:rPr lang="es-ES" b="1" dirty="0" smtClean="0"/>
              <a:t> </a:t>
            </a:r>
            <a:endParaRPr lang="es-ES" dirty="0"/>
          </a:p>
        </p:txBody>
      </p:sp>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7" name="6 Rectángulo"/>
          <p:cNvSpPr/>
          <p:nvPr/>
        </p:nvSpPr>
        <p:spPr>
          <a:xfrm>
            <a:off x="1357290" y="2357430"/>
            <a:ext cx="6858000" cy="3139321"/>
          </a:xfrm>
          <a:prstGeom prst="rect">
            <a:avLst/>
          </a:prstGeom>
          <a:solidFill>
            <a:schemeClr val="accent1">
              <a:lumMod val="20000"/>
              <a:lumOff val="80000"/>
            </a:schemeClr>
          </a:solidFill>
        </p:spPr>
        <p:txBody>
          <a:bodyPr wrap="square">
            <a:spAutoFit/>
          </a:bodyPr>
          <a:lstStyle/>
          <a:p>
            <a:r>
              <a:rPr lang="es-ES" b="1" dirty="0" smtClean="0"/>
              <a:t>Agente infeccioso</a:t>
            </a:r>
          </a:p>
          <a:p>
            <a:r>
              <a:rPr lang="es-ES" dirty="0" smtClean="0"/>
              <a:t> </a:t>
            </a:r>
            <a:r>
              <a:rPr lang="es-ES" dirty="0" err="1" smtClean="0"/>
              <a:t>Neisseria</a:t>
            </a:r>
            <a:r>
              <a:rPr lang="es-ES" dirty="0" smtClean="0"/>
              <a:t> </a:t>
            </a:r>
            <a:r>
              <a:rPr lang="es-ES" dirty="0" err="1" smtClean="0"/>
              <a:t>meningitidis</a:t>
            </a:r>
            <a:r>
              <a:rPr lang="es-ES" dirty="0" smtClean="0"/>
              <a:t>, las cuales son diplococos </a:t>
            </a:r>
            <a:r>
              <a:rPr lang="es-ES" dirty="0" err="1" smtClean="0"/>
              <a:t>Gram</a:t>
            </a:r>
            <a:r>
              <a:rPr lang="es-ES" dirty="0" smtClean="0"/>
              <a:t> Negativos inmóviles no </a:t>
            </a:r>
            <a:r>
              <a:rPr lang="es-ES" dirty="0" err="1" smtClean="0"/>
              <a:t>esporulados</a:t>
            </a:r>
            <a:r>
              <a:rPr lang="es-ES" dirty="0" smtClean="0"/>
              <a:t> y estrictamente aeróbicos y los que se han identificados como serotipos: A, B, C, D, X, Y, Z, W-135 Y OTROS. Los que más circulan son el A B C. El comportamiento epidemiológico de la infección esta estrechamente asociado al </a:t>
            </a:r>
            <a:r>
              <a:rPr lang="es-ES" dirty="0" err="1" smtClean="0"/>
              <a:t>serogrupo</a:t>
            </a:r>
            <a:r>
              <a:rPr lang="es-ES" dirty="0" smtClean="0"/>
              <a:t> predominante de la bacteria por ejemplo: </a:t>
            </a:r>
          </a:p>
          <a:p>
            <a:r>
              <a:rPr lang="es-ES" dirty="0" smtClean="0"/>
              <a:t>- Cero grupos A: mayor genio epidemiológico </a:t>
            </a:r>
          </a:p>
          <a:p>
            <a:r>
              <a:rPr lang="es-ES" dirty="0" smtClean="0"/>
              <a:t>- Cero grupos B: afecta a niños menores de 5 años y adolescentes. </a:t>
            </a:r>
          </a:p>
        </p:txBody>
      </p:sp>
      <p:sp>
        <p:nvSpPr>
          <p:cNvPr id="8" name="7 Rectángulo"/>
          <p:cNvSpPr/>
          <p:nvPr/>
        </p:nvSpPr>
        <p:spPr>
          <a:xfrm>
            <a:off x="5214942" y="1500174"/>
            <a:ext cx="3256020" cy="369332"/>
          </a:xfrm>
          <a:prstGeom prst="rect">
            <a:avLst/>
          </a:prstGeom>
          <a:solidFill>
            <a:schemeClr val="accent1">
              <a:lumMod val="20000"/>
              <a:lumOff val="80000"/>
            </a:schemeClr>
          </a:solidFill>
        </p:spPr>
        <p:txBody>
          <a:bodyPr wrap="none">
            <a:spAutoFit/>
          </a:bodyPr>
          <a:lstStyle/>
          <a:p>
            <a:r>
              <a:rPr lang="es-ES" b="1" dirty="0" smtClean="0"/>
              <a:t>Cadena epidemiológica </a:t>
            </a:r>
            <a:endParaRPr lang="es-ES" dirty="0"/>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5286380" y="1928802"/>
            <a:ext cx="3286148" cy="2862322"/>
          </a:xfrm>
          <a:prstGeom prst="rect">
            <a:avLst/>
          </a:prstGeom>
          <a:solidFill>
            <a:schemeClr val="tx2">
              <a:lumMod val="10000"/>
              <a:lumOff val="90000"/>
            </a:schemeClr>
          </a:solidFill>
        </p:spPr>
        <p:txBody>
          <a:bodyPr wrap="square">
            <a:spAutoFit/>
          </a:bodyPr>
          <a:lstStyle/>
          <a:p>
            <a:pPr algn="ctr"/>
            <a:r>
              <a:rPr lang="es-ES" dirty="0" smtClean="0"/>
              <a:t>Conjunto entero-clínico y poli-etiológico de procesos mórbidos, constituyen una de los principales motivos de consulta en edades pediátricas y a sus vez son reconocidas como la causa más importante de ausentismo escolar y laboral.</a:t>
            </a:r>
            <a:endParaRPr lang="es-ES" dirty="0"/>
          </a:p>
        </p:txBody>
      </p:sp>
      <p:sp>
        <p:nvSpPr>
          <p:cNvPr id="12" name="11 Rectángulo"/>
          <p:cNvSpPr/>
          <p:nvPr/>
        </p:nvSpPr>
        <p:spPr>
          <a:xfrm>
            <a:off x="683568" y="1340768"/>
            <a:ext cx="5531506" cy="369332"/>
          </a:xfrm>
          <a:prstGeom prst="rect">
            <a:avLst/>
          </a:prstGeom>
          <a:solidFill>
            <a:schemeClr val="tx2">
              <a:lumMod val="10000"/>
              <a:lumOff val="90000"/>
            </a:schemeClr>
          </a:solidFill>
        </p:spPr>
        <p:txBody>
          <a:bodyPr wrap="square">
            <a:spAutoFit/>
          </a:bodyPr>
          <a:lstStyle/>
          <a:p>
            <a:pPr algn="ctr"/>
            <a:r>
              <a:rPr lang="es-ES" b="1" dirty="0" smtClean="0"/>
              <a:t>Infecciones Respiratorias Agudas (IRA) </a:t>
            </a:r>
            <a:endParaRPr lang="es-ES" b="1" dirty="0"/>
          </a:p>
        </p:txBody>
      </p:sp>
      <p:sp>
        <p:nvSpPr>
          <p:cNvPr id="16" name="15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pic>
        <p:nvPicPr>
          <p:cNvPr id="37890" name="Picture 2" descr="http://3.bp.blogspot.com/-u5SGqpL76Yw/UjGQSP1uKuI/AAAAAAAAAHY/cikGWCW3b0A/s1600/gripe.jpg"/>
          <p:cNvPicPr>
            <a:picLocks noChangeAspect="1" noChangeArrowheads="1"/>
          </p:cNvPicPr>
          <p:nvPr/>
        </p:nvPicPr>
        <p:blipFill>
          <a:blip r:embed="rId2" cstate="print"/>
          <a:srcRect/>
          <a:stretch>
            <a:fillRect/>
          </a:stretch>
        </p:blipFill>
        <p:spPr bwMode="auto">
          <a:xfrm>
            <a:off x="642911" y="1888172"/>
            <a:ext cx="4430350" cy="3793489"/>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1142984"/>
            <a:ext cx="3833101" cy="369332"/>
          </a:xfrm>
          <a:prstGeom prst="rect">
            <a:avLst/>
          </a:prstGeom>
          <a:solidFill>
            <a:schemeClr val="accent3">
              <a:lumMod val="20000"/>
              <a:lumOff val="80000"/>
            </a:schemeClr>
          </a:solidFill>
        </p:spPr>
        <p:txBody>
          <a:bodyPr wrap="none">
            <a:spAutoFit/>
          </a:bodyPr>
          <a:lstStyle/>
          <a:p>
            <a:r>
              <a:rPr lang="es-ES" b="1" dirty="0" smtClean="0"/>
              <a:t>Enfermedad </a:t>
            </a:r>
            <a:r>
              <a:rPr lang="es-ES" b="1" dirty="0" err="1" smtClean="0"/>
              <a:t>meningocócica</a:t>
            </a:r>
            <a:r>
              <a:rPr lang="es-ES" b="1" dirty="0" smtClean="0"/>
              <a:t> </a:t>
            </a:r>
            <a:endParaRPr lang="es-ES" dirty="0"/>
          </a:p>
        </p:txBody>
      </p:sp>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8" name="7 Rectángulo"/>
          <p:cNvSpPr/>
          <p:nvPr/>
        </p:nvSpPr>
        <p:spPr>
          <a:xfrm>
            <a:off x="5214942" y="1500174"/>
            <a:ext cx="3256020" cy="369332"/>
          </a:xfrm>
          <a:prstGeom prst="rect">
            <a:avLst/>
          </a:prstGeom>
          <a:solidFill>
            <a:schemeClr val="accent1">
              <a:lumMod val="20000"/>
              <a:lumOff val="80000"/>
            </a:schemeClr>
          </a:solidFill>
        </p:spPr>
        <p:txBody>
          <a:bodyPr wrap="none">
            <a:spAutoFit/>
          </a:bodyPr>
          <a:lstStyle/>
          <a:p>
            <a:r>
              <a:rPr lang="es-ES" b="1" dirty="0" smtClean="0"/>
              <a:t>Cadena epidemiológica </a:t>
            </a:r>
            <a:endParaRPr lang="es-ES" dirty="0"/>
          </a:p>
        </p:txBody>
      </p:sp>
      <p:sp>
        <p:nvSpPr>
          <p:cNvPr id="6" name="5 Rectángulo"/>
          <p:cNvSpPr/>
          <p:nvPr/>
        </p:nvSpPr>
        <p:spPr>
          <a:xfrm>
            <a:off x="714348" y="2000240"/>
            <a:ext cx="6286528" cy="923330"/>
          </a:xfrm>
          <a:prstGeom prst="rect">
            <a:avLst/>
          </a:prstGeom>
          <a:solidFill>
            <a:schemeClr val="accent1">
              <a:lumMod val="20000"/>
              <a:lumOff val="80000"/>
            </a:schemeClr>
          </a:solidFill>
        </p:spPr>
        <p:txBody>
          <a:bodyPr wrap="square">
            <a:spAutoFit/>
          </a:bodyPr>
          <a:lstStyle/>
          <a:p>
            <a:r>
              <a:rPr lang="es-ES" b="1" dirty="0" smtClean="0"/>
              <a:t>Reservorio</a:t>
            </a:r>
          </a:p>
          <a:p>
            <a:r>
              <a:rPr lang="es-ES" dirty="0" smtClean="0"/>
              <a:t>es exclusivamente humano sean estos enfermos o portadores.</a:t>
            </a:r>
            <a:endParaRPr lang="es-ES" dirty="0"/>
          </a:p>
        </p:txBody>
      </p:sp>
      <p:sp>
        <p:nvSpPr>
          <p:cNvPr id="9" name="8 Rectángulo"/>
          <p:cNvSpPr/>
          <p:nvPr/>
        </p:nvSpPr>
        <p:spPr>
          <a:xfrm>
            <a:off x="714348" y="2857496"/>
            <a:ext cx="6286544" cy="646331"/>
          </a:xfrm>
          <a:prstGeom prst="rect">
            <a:avLst/>
          </a:prstGeom>
          <a:solidFill>
            <a:schemeClr val="accent1">
              <a:lumMod val="20000"/>
              <a:lumOff val="80000"/>
            </a:schemeClr>
          </a:solidFill>
        </p:spPr>
        <p:txBody>
          <a:bodyPr wrap="square">
            <a:spAutoFit/>
          </a:bodyPr>
          <a:lstStyle/>
          <a:p>
            <a:r>
              <a:rPr lang="es-ES" dirty="0" smtClean="0"/>
              <a:t>Existe una asociación tanto en el tabaquismo como el fumador pasivo y el activo </a:t>
            </a:r>
            <a:endParaRPr lang="es-ES" dirty="0"/>
          </a:p>
        </p:txBody>
      </p:sp>
      <p:sp>
        <p:nvSpPr>
          <p:cNvPr id="10" name="9 Rectángulo"/>
          <p:cNvSpPr/>
          <p:nvPr/>
        </p:nvSpPr>
        <p:spPr>
          <a:xfrm>
            <a:off x="714348" y="5072074"/>
            <a:ext cx="7429552" cy="646331"/>
          </a:xfrm>
          <a:prstGeom prst="rect">
            <a:avLst/>
          </a:prstGeom>
          <a:solidFill>
            <a:schemeClr val="accent1">
              <a:lumMod val="20000"/>
              <a:lumOff val="80000"/>
            </a:schemeClr>
          </a:solidFill>
        </p:spPr>
        <p:txBody>
          <a:bodyPr wrap="square">
            <a:spAutoFit/>
          </a:bodyPr>
          <a:lstStyle/>
          <a:p>
            <a:r>
              <a:rPr lang="es-ES" b="1" dirty="0" smtClean="0"/>
              <a:t>Puerta de entrada</a:t>
            </a:r>
            <a:endParaRPr lang="es-ES" dirty="0" smtClean="0"/>
          </a:p>
          <a:p>
            <a:r>
              <a:rPr lang="es-ES" dirty="0" smtClean="0"/>
              <a:t>boca y fosas nasales del huésped susceptible. </a:t>
            </a:r>
            <a:endParaRPr lang="es-ES" dirty="0"/>
          </a:p>
        </p:txBody>
      </p:sp>
      <p:sp>
        <p:nvSpPr>
          <p:cNvPr id="11" name="10 Rectángulo"/>
          <p:cNvSpPr/>
          <p:nvPr/>
        </p:nvSpPr>
        <p:spPr>
          <a:xfrm>
            <a:off x="714348" y="3643314"/>
            <a:ext cx="5857916" cy="646331"/>
          </a:xfrm>
          <a:prstGeom prst="rect">
            <a:avLst/>
          </a:prstGeom>
          <a:solidFill>
            <a:schemeClr val="accent1">
              <a:lumMod val="20000"/>
              <a:lumOff val="80000"/>
            </a:schemeClr>
          </a:solidFill>
        </p:spPr>
        <p:txBody>
          <a:bodyPr wrap="square">
            <a:spAutoFit/>
          </a:bodyPr>
          <a:lstStyle/>
          <a:p>
            <a:r>
              <a:rPr lang="es-ES" b="1" dirty="0" smtClean="0"/>
              <a:t>Puerta de salida</a:t>
            </a:r>
            <a:endParaRPr lang="es-ES" dirty="0" smtClean="0"/>
          </a:p>
          <a:p>
            <a:r>
              <a:rPr lang="es-ES" dirty="0" smtClean="0"/>
              <a:t> es la boca y fosas nasales del reservorio </a:t>
            </a:r>
            <a:endParaRPr lang="es-ES" dirty="0"/>
          </a:p>
        </p:txBody>
      </p:sp>
      <p:sp>
        <p:nvSpPr>
          <p:cNvPr id="12" name="11 Rectángulo"/>
          <p:cNvSpPr/>
          <p:nvPr/>
        </p:nvSpPr>
        <p:spPr>
          <a:xfrm>
            <a:off x="714348" y="4488428"/>
            <a:ext cx="6572296" cy="369332"/>
          </a:xfrm>
          <a:prstGeom prst="rect">
            <a:avLst/>
          </a:prstGeom>
          <a:solidFill>
            <a:schemeClr val="accent1">
              <a:lumMod val="20000"/>
              <a:lumOff val="80000"/>
            </a:schemeClr>
          </a:solidFill>
        </p:spPr>
        <p:txBody>
          <a:bodyPr wrap="square">
            <a:spAutoFit/>
          </a:bodyPr>
          <a:lstStyle/>
          <a:p>
            <a:r>
              <a:rPr lang="es-ES" b="1" dirty="0" smtClean="0"/>
              <a:t>Vía de transmisión</a:t>
            </a:r>
            <a:r>
              <a:rPr lang="es-ES" dirty="0" smtClean="0"/>
              <a:t>: fundamentalmente  respiratoria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1142984"/>
            <a:ext cx="3833101" cy="369332"/>
          </a:xfrm>
          <a:prstGeom prst="rect">
            <a:avLst/>
          </a:prstGeom>
          <a:solidFill>
            <a:schemeClr val="accent3">
              <a:lumMod val="20000"/>
              <a:lumOff val="80000"/>
            </a:schemeClr>
          </a:solidFill>
        </p:spPr>
        <p:txBody>
          <a:bodyPr wrap="none">
            <a:spAutoFit/>
          </a:bodyPr>
          <a:lstStyle/>
          <a:p>
            <a:r>
              <a:rPr lang="es-ES" b="1" dirty="0" smtClean="0"/>
              <a:t>Enfermedad </a:t>
            </a:r>
            <a:r>
              <a:rPr lang="es-ES" b="1" dirty="0" err="1" smtClean="0"/>
              <a:t>meningocócica</a:t>
            </a:r>
            <a:r>
              <a:rPr lang="es-ES" b="1" dirty="0" smtClean="0"/>
              <a:t> </a:t>
            </a:r>
            <a:endParaRPr lang="es-ES" dirty="0"/>
          </a:p>
        </p:txBody>
      </p:sp>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8" name="7 Rectángulo"/>
          <p:cNvSpPr/>
          <p:nvPr/>
        </p:nvSpPr>
        <p:spPr>
          <a:xfrm>
            <a:off x="5214942" y="1500174"/>
            <a:ext cx="3256020" cy="369332"/>
          </a:xfrm>
          <a:prstGeom prst="rect">
            <a:avLst/>
          </a:prstGeom>
          <a:solidFill>
            <a:schemeClr val="accent1">
              <a:lumMod val="20000"/>
              <a:lumOff val="80000"/>
            </a:schemeClr>
          </a:solidFill>
        </p:spPr>
        <p:txBody>
          <a:bodyPr wrap="none">
            <a:spAutoFit/>
          </a:bodyPr>
          <a:lstStyle/>
          <a:p>
            <a:r>
              <a:rPr lang="es-ES" b="1" dirty="0" smtClean="0"/>
              <a:t>Cadena epidemiológica </a:t>
            </a:r>
            <a:endParaRPr lang="es-ES" dirty="0"/>
          </a:p>
        </p:txBody>
      </p:sp>
      <p:sp>
        <p:nvSpPr>
          <p:cNvPr id="13" name="12 Rectángulo"/>
          <p:cNvSpPr/>
          <p:nvPr/>
        </p:nvSpPr>
        <p:spPr>
          <a:xfrm>
            <a:off x="571472" y="2071678"/>
            <a:ext cx="7500990" cy="1754326"/>
          </a:xfrm>
          <a:prstGeom prst="rect">
            <a:avLst/>
          </a:prstGeom>
          <a:solidFill>
            <a:schemeClr val="accent1">
              <a:lumMod val="20000"/>
              <a:lumOff val="80000"/>
            </a:schemeClr>
          </a:solidFill>
        </p:spPr>
        <p:txBody>
          <a:bodyPr wrap="square">
            <a:spAutoFit/>
          </a:bodyPr>
          <a:lstStyle/>
          <a:p>
            <a:r>
              <a:rPr lang="es-ES" b="1" dirty="0" smtClean="0"/>
              <a:t>Huésped susceptible: hombre sano </a:t>
            </a:r>
          </a:p>
          <a:p>
            <a:r>
              <a:rPr lang="es-ES" dirty="0" smtClean="0"/>
              <a:t>- La susceptibilidad a la enfermedad es pequeña </a:t>
            </a:r>
          </a:p>
          <a:p>
            <a:r>
              <a:rPr lang="es-ES" dirty="0" smtClean="0"/>
              <a:t>- Disminuye con la edades </a:t>
            </a:r>
          </a:p>
          <a:p>
            <a:r>
              <a:rPr lang="es-ES" dirty="0" smtClean="0"/>
              <a:t>- Es mas frecuente en el sexo masculino </a:t>
            </a:r>
          </a:p>
          <a:p>
            <a:r>
              <a:rPr lang="es-ES" dirty="0" smtClean="0"/>
              <a:t>- Puede aumentar en la presencia de alteraciones en el sistema inmunitario e infecciones víricas en la vía respiratorias </a:t>
            </a:r>
          </a:p>
        </p:txBody>
      </p:sp>
      <p:sp>
        <p:nvSpPr>
          <p:cNvPr id="14" name="13 Rectángulo"/>
          <p:cNvSpPr/>
          <p:nvPr/>
        </p:nvSpPr>
        <p:spPr>
          <a:xfrm>
            <a:off x="642910" y="3929066"/>
            <a:ext cx="7429552" cy="646331"/>
          </a:xfrm>
          <a:prstGeom prst="rect">
            <a:avLst/>
          </a:prstGeom>
          <a:solidFill>
            <a:schemeClr val="accent1">
              <a:lumMod val="20000"/>
              <a:lumOff val="80000"/>
            </a:schemeClr>
          </a:solidFill>
        </p:spPr>
        <p:txBody>
          <a:bodyPr wrap="square">
            <a:spAutoFit/>
          </a:bodyPr>
          <a:lstStyle/>
          <a:p>
            <a:r>
              <a:rPr lang="es-ES" b="1" dirty="0" smtClean="0"/>
              <a:t>Periodo de incubación</a:t>
            </a:r>
          </a:p>
          <a:p>
            <a:r>
              <a:rPr lang="es-ES" dirty="0" smtClean="0"/>
              <a:t> De 2 a 10 días, pero habitualmente de 3 a 4 días </a:t>
            </a:r>
            <a:endParaRPr lang="es-ES" dirty="0"/>
          </a:p>
        </p:txBody>
      </p:sp>
      <p:sp>
        <p:nvSpPr>
          <p:cNvPr id="15" name="14 Rectángulo"/>
          <p:cNvSpPr/>
          <p:nvPr/>
        </p:nvSpPr>
        <p:spPr>
          <a:xfrm>
            <a:off x="571472" y="4857760"/>
            <a:ext cx="7572428" cy="923330"/>
          </a:xfrm>
          <a:prstGeom prst="rect">
            <a:avLst/>
          </a:prstGeom>
          <a:solidFill>
            <a:schemeClr val="accent1">
              <a:lumMod val="20000"/>
              <a:lumOff val="80000"/>
            </a:schemeClr>
          </a:solidFill>
        </p:spPr>
        <p:txBody>
          <a:bodyPr wrap="square">
            <a:spAutoFit/>
          </a:bodyPr>
          <a:lstStyle/>
          <a:p>
            <a:r>
              <a:rPr lang="es-ES" b="1" dirty="0" smtClean="0"/>
              <a:t>Periodo de transmisibilidad</a:t>
            </a:r>
          </a:p>
          <a:p>
            <a:r>
              <a:rPr lang="es-ES" dirty="0" smtClean="0"/>
              <a:t>Hasta que el meningococo desaparece de las secreciones de la boca y la nariz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4.kn3.net/taringa/0/7/7/5/4/5/badboy_19_29/60E.jpg"/>
          <p:cNvPicPr>
            <a:picLocks noChangeAspect="1" noChangeArrowheads="1"/>
          </p:cNvPicPr>
          <p:nvPr/>
        </p:nvPicPr>
        <p:blipFill>
          <a:blip r:embed="rId2" cstate="print"/>
          <a:srcRect/>
          <a:stretch>
            <a:fillRect/>
          </a:stretch>
        </p:blipFill>
        <p:spPr bwMode="auto">
          <a:xfrm>
            <a:off x="500034" y="2571744"/>
            <a:ext cx="4500594" cy="3371355"/>
          </a:xfrm>
          <a:prstGeom prst="rect">
            <a:avLst/>
          </a:prstGeom>
          <a:noFill/>
        </p:spPr>
      </p:pic>
      <p:sp>
        <p:nvSpPr>
          <p:cNvPr id="4" name="3 Rectángulo"/>
          <p:cNvSpPr/>
          <p:nvPr/>
        </p:nvSpPr>
        <p:spPr>
          <a:xfrm>
            <a:off x="571472" y="1142984"/>
            <a:ext cx="3833101" cy="369332"/>
          </a:xfrm>
          <a:prstGeom prst="rect">
            <a:avLst/>
          </a:prstGeom>
          <a:solidFill>
            <a:schemeClr val="accent3">
              <a:lumMod val="20000"/>
              <a:lumOff val="80000"/>
            </a:schemeClr>
          </a:solidFill>
        </p:spPr>
        <p:txBody>
          <a:bodyPr wrap="none">
            <a:spAutoFit/>
          </a:bodyPr>
          <a:lstStyle/>
          <a:p>
            <a:r>
              <a:rPr lang="es-ES" b="1" dirty="0" smtClean="0"/>
              <a:t>Enfermedad </a:t>
            </a:r>
            <a:r>
              <a:rPr lang="es-ES" b="1" dirty="0" err="1" smtClean="0"/>
              <a:t>meningocócica</a:t>
            </a:r>
            <a:r>
              <a:rPr lang="es-ES" b="1" dirty="0" smtClean="0"/>
              <a:t> </a:t>
            </a:r>
            <a:endParaRPr lang="es-ES" dirty="0"/>
          </a:p>
        </p:txBody>
      </p:sp>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8" name="7 Rectángulo"/>
          <p:cNvSpPr/>
          <p:nvPr/>
        </p:nvSpPr>
        <p:spPr>
          <a:xfrm>
            <a:off x="5214942" y="1500174"/>
            <a:ext cx="3256020" cy="369332"/>
          </a:xfrm>
          <a:prstGeom prst="rect">
            <a:avLst/>
          </a:prstGeom>
          <a:solidFill>
            <a:schemeClr val="accent1">
              <a:lumMod val="20000"/>
              <a:lumOff val="80000"/>
            </a:schemeClr>
          </a:solidFill>
        </p:spPr>
        <p:txBody>
          <a:bodyPr wrap="none">
            <a:spAutoFit/>
          </a:bodyPr>
          <a:lstStyle/>
          <a:p>
            <a:r>
              <a:rPr lang="es-ES" b="1" dirty="0" smtClean="0"/>
              <a:t>Cadena </a:t>
            </a:r>
            <a:r>
              <a:rPr lang="es-ES" b="1" dirty="0" err="1" smtClean="0"/>
              <a:t>epidemiologica</a:t>
            </a:r>
            <a:r>
              <a:rPr lang="es-ES" b="1" dirty="0" smtClean="0"/>
              <a:t> </a:t>
            </a:r>
            <a:endParaRPr lang="es-ES" dirty="0"/>
          </a:p>
        </p:txBody>
      </p:sp>
      <p:sp>
        <p:nvSpPr>
          <p:cNvPr id="9" name="8 Rectángulo"/>
          <p:cNvSpPr/>
          <p:nvPr/>
        </p:nvSpPr>
        <p:spPr>
          <a:xfrm>
            <a:off x="500034" y="1928802"/>
            <a:ext cx="4323620" cy="369332"/>
          </a:xfrm>
          <a:prstGeom prst="rect">
            <a:avLst/>
          </a:prstGeom>
          <a:solidFill>
            <a:schemeClr val="accent1">
              <a:lumMod val="20000"/>
              <a:lumOff val="80000"/>
            </a:schemeClr>
          </a:solidFill>
        </p:spPr>
        <p:txBody>
          <a:bodyPr wrap="none">
            <a:spAutoFit/>
          </a:bodyPr>
          <a:lstStyle/>
          <a:p>
            <a:r>
              <a:rPr lang="es-ES" b="1" dirty="0" smtClean="0"/>
              <a:t>Medidas preventivas de control </a:t>
            </a:r>
            <a:endParaRPr lang="es-ES" dirty="0"/>
          </a:p>
        </p:txBody>
      </p:sp>
      <p:sp>
        <p:nvSpPr>
          <p:cNvPr id="10" name="9 Rectángulo"/>
          <p:cNvSpPr/>
          <p:nvPr/>
        </p:nvSpPr>
        <p:spPr>
          <a:xfrm>
            <a:off x="3857620" y="4500570"/>
            <a:ext cx="4572000" cy="646331"/>
          </a:xfrm>
          <a:prstGeom prst="rect">
            <a:avLst/>
          </a:prstGeom>
          <a:solidFill>
            <a:schemeClr val="accent1">
              <a:lumMod val="20000"/>
              <a:lumOff val="80000"/>
            </a:schemeClr>
          </a:solidFill>
        </p:spPr>
        <p:txBody>
          <a:bodyPr>
            <a:spAutoFit/>
          </a:bodyPr>
          <a:lstStyle/>
          <a:p>
            <a:r>
              <a:rPr lang="es-ES" dirty="0" smtClean="0"/>
              <a:t>Con la vacunación se pretende elevar la inmunización de la población </a:t>
            </a:r>
            <a:endParaRPr lang="es-ES" dirty="0"/>
          </a:p>
        </p:txBody>
      </p:sp>
      <p:sp>
        <p:nvSpPr>
          <p:cNvPr id="11" name="10 Rectángulo"/>
          <p:cNvSpPr/>
          <p:nvPr/>
        </p:nvSpPr>
        <p:spPr>
          <a:xfrm>
            <a:off x="3857620" y="2857496"/>
            <a:ext cx="4572000" cy="1200329"/>
          </a:xfrm>
          <a:prstGeom prst="rect">
            <a:avLst/>
          </a:prstGeom>
          <a:solidFill>
            <a:schemeClr val="accent3">
              <a:lumMod val="20000"/>
              <a:lumOff val="80000"/>
            </a:schemeClr>
          </a:solidFill>
        </p:spPr>
        <p:txBody>
          <a:bodyPr>
            <a:spAutoFit/>
          </a:bodyPr>
          <a:lstStyle/>
          <a:p>
            <a:pPr algn="ctr"/>
            <a:r>
              <a:rPr lang="es-ES" b="1" dirty="0" smtClean="0"/>
              <a:t>Medidas de control </a:t>
            </a:r>
          </a:p>
          <a:p>
            <a:pPr algn="ctr"/>
            <a:r>
              <a:rPr lang="es-ES" dirty="0" smtClean="0"/>
              <a:t>- Agente y reservorio </a:t>
            </a:r>
          </a:p>
          <a:p>
            <a:pPr algn="ctr"/>
            <a:r>
              <a:rPr lang="es-ES" dirty="0" smtClean="0"/>
              <a:t>- vías de transmisión </a:t>
            </a:r>
          </a:p>
          <a:p>
            <a:pPr algn="ctr"/>
            <a:r>
              <a:rPr lang="es-ES" dirty="0" smtClean="0"/>
              <a:t>- Contactos y convivientes sanos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1142984"/>
            <a:ext cx="3833101" cy="369332"/>
          </a:xfrm>
          <a:prstGeom prst="rect">
            <a:avLst/>
          </a:prstGeom>
          <a:solidFill>
            <a:schemeClr val="accent3">
              <a:lumMod val="20000"/>
              <a:lumOff val="80000"/>
            </a:schemeClr>
          </a:solidFill>
        </p:spPr>
        <p:txBody>
          <a:bodyPr wrap="none">
            <a:spAutoFit/>
          </a:bodyPr>
          <a:lstStyle/>
          <a:p>
            <a:r>
              <a:rPr lang="es-ES" b="1" dirty="0" smtClean="0"/>
              <a:t>Enfermedad </a:t>
            </a:r>
            <a:r>
              <a:rPr lang="es-ES" b="1" dirty="0" err="1" smtClean="0"/>
              <a:t>meningocócica</a:t>
            </a:r>
            <a:r>
              <a:rPr lang="es-ES" b="1" dirty="0" smtClean="0"/>
              <a:t> </a:t>
            </a:r>
            <a:endParaRPr lang="es-ES" dirty="0"/>
          </a:p>
        </p:txBody>
      </p:sp>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8" name="7 Rectángulo"/>
          <p:cNvSpPr/>
          <p:nvPr/>
        </p:nvSpPr>
        <p:spPr>
          <a:xfrm>
            <a:off x="5214942" y="1500174"/>
            <a:ext cx="3256020" cy="369332"/>
          </a:xfrm>
          <a:prstGeom prst="rect">
            <a:avLst/>
          </a:prstGeom>
          <a:solidFill>
            <a:schemeClr val="accent1">
              <a:lumMod val="20000"/>
              <a:lumOff val="80000"/>
            </a:schemeClr>
          </a:solidFill>
        </p:spPr>
        <p:txBody>
          <a:bodyPr wrap="none">
            <a:spAutoFit/>
          </a:bodyPr>
          <a:lstStyle/>
          <a:p>
            <a:r>
              <a:rPr lang="es-ES" b="1" dirty="0" smtClean="0"/>
              <a:t>Cadena </a:t>
            </a:r>
            <a:r>
              <a:rPr lang="es-ES" b="1" dirty="0" err="1" smtClean="0"/>
              <a:t>epidemiologica</a:t>
            </a:r>
            <a:r>
              <a:rPr lang="es-ES" b="1" dirty="0" smtClean="0"/>
              <a:t> </a:t>
            </a:r>
            <a:endParaRPr lang="es-ES" dirty="0"/>
          </a:p>
        </p:txBody>
      </p:sp>
      <p:sp>
        <p:nvSpPr>
          <p:cNvPr id="11" name="10 Rectángulo"/>
          <p:cNvSpPr/>
          <p:nvPr/>
        </p:nvSpPr>
        <p:spPr>
          <a:xfrm>
            <a:off x="3000364" y="2357430"/>
            <a:ext cx="3000396" cy="369332"/>
          </a:xfrm>
          <a:prstGeom prst="rect">
            <a:avLst/>
          </a:prstGeom>
          <a:solidFill>
            <a:schemeClr val="accent3">
              <a:lumMod val="20000"/>
              <a:lumOff val="80000"/>
            </a:schemeClr>
          </a:solidFill>
        </p:spPr>
        <p:txBody>
          <a:bodyPr wrap="square">
            <a:spAutoFit/>
          </a:bodyPr>
          <a:lstStyle/>
          <a:p>
            <a:pPr algn="ctr"/>
            <a:r>
              <a:rPr lang="es-ES" b="1" dirty="0" smtClean="0"/>
              <a:t>Medidas de control </a:t>
            </a:r>
          </a:p>
        </p:txBody>
      </p:sp>
      <p:sp>
        <p:nvSpPr>
          <p:cNvPr id="12" name="11 Rectángulo"/>
          <p:cNvSpPr/>
          <p:nvPr/>
        </p:nvSpPr>
        <p:spPr>
          <a:xfrm>
            <a:off x="1071538" y="2786058"/>
            <a:ext cx="6858048" cy="2585323"/>
          </a:xfrm>
          <a:prstGeom prst="rect">
            <a:avLst/>
          </a:prstGeom>
          <a:solidFill>
            <a:schemeClr val="accent1">
              <a:lumMod val="20000"/>
              <a:lumOff val="80000"/>
            </a:schemeClr>
          </a:solidFill>
        </p:spPr>
        <p:txBody>
          <a:bodyPr wrap="square">
            <a:spAutoFit/>
          </a:bodyPr>
          <a:lstStyle/>
          <a:p>
            <a:r>
              <a:rPr lang="es-ES" b="1" dirty="0" smtClean="0"/>
              <a:t>Medidas sobre el reservorio </a:t>
            </a:r>
          </a:p>
          <a:p>
            <a:r>
              <a:rPr lang="es-ES" dirty="0" smtClean="0"/>
              <a:t>- Realizar el diagnostico certeza: por identificación del meningococo por el liquido cefalorraquídeo o en la sangre </a:t>
            </a:r>
          </a:p>
          <a:p>
            <a:r>
              <a:rPr lang="es-ES" dirty="0" smtClean="0"/>
              <a:t>- Notificación inmediata del caso </a:t>
            </a:r>
          </a:p>
          <a:p>
            <a:r>
              <a:rPr lang="es-ES" dirty="0" smtClean="0"/>
              <a:t>- Aislamiento durante 24 horas después de iniciado el tratamiento </a:t>
            </a:r>
          </a:p>
          <a:p>
            <a:r>
              <a:rPr lang="es-ES" dirty="0" smtClean="0"/>
              <a:t>- Tratamiento especifico con antibióticos </a:t>
            </a:r>
          </a:p>
          <a:p>
            <a:r>
              <a:rPr lang="es-ES" dirty="0" smtClean="0"/>
              <a:t>- Confesión de la historia epidemiológica </a:t>
            </a:r>
          </a:p>
          <a:p>
            <a:r>
              <a:rPr lang="es-ES" dirty="0" smtClean="0"/>
              <a:t>- Educación sanitaria paciente y sus familiares </a:t>
            </a:r>
          </a:p>
        </p:txBody>
      </p:sp>
    </p:spTree>
  </p:cSld>
  <p:clrMapOvr>
    <a:masterClrMapping/>
  </p:clrMapOvr>
  <p:transition>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1142984"/>
            <a:ext cx="3833101" cy="369332"/>
          </a:xfrm>
          <a:prstGeom prst="rect">
            <a:avLst/>
          </a:prstGeom>
          <a:solidFill>
            <a:schemeClr val="accent3">
              <a:lumMod val="20000"/>
              <a:lumOff val="80000"/>
            </a:schemeClr>
          </a:solidFill>
        </p:spPr>
        <p:txBody>
          <a:bodyPr wrap="none">
            <a:spAutoFit/>
          </a:bodyPr>
          <a:lstStyle/>
          <a:p>
            <a:r>
              <a:rPr lang="es-ES" b="1" dirty="0" smtClean="0"/>
              <a:t>Enfermedad </a:t>
            </a:r>
            <a:r>
              <a:rPr lang="es-ES" b="1" dirty="0" err="1" smtClean="0"/>
              <a:t>meningocócica</a:t>
            </a:r>
            <a:r>
              <a:rPr lang="es-ES" b="1" dirty="0" smtClean="0"/>
              <a:t> </a:t>
            </a:r>
            <a:endParaRPr lang="es-ES" dirty="0"/>
          </a:p>
        </p:txBody>
      </p:sp>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8" name="7 Rectángulo"/>
          <p:cNvSpPr/>
          <p:nvPr/>
        </p:nvSpPr>
        <p:spPr>
          <a:xfrm>
            <a:off x="5214942" y="1500174"/>
            <a:ext cx="3256020" cy="369332"/>
          </a:xfrm>
          <a:prstGeom prst="rect">
            <a:avLst/>
          </a:prstGeom>
          <a:solidFill>
            <a:schemeClr val="accent1">
              <a:lumMod val="20000"/>
              <a:lumOff val="80000"/>
            </a:schemeClr>
          </a:solidFill>
        </p:spPr>
        <p:txBody>
          <a:bodyPr wrap="none">
            <a:spAutoFit/>
          </a:bodyPr>
          <a:lstStyle/>
          <a:p>
            <a:r>
              <a:rPr lang="es-ES" b="1" dirty="0" smtClean="0"/>
              <a:t>Cadena </a:t>
            </a:r>
            <a:r>
              <a:rPr lang="es-ES" b="1" dirty="0" err="1" smtClean="0"/>
              <a:t>epidemiologica</a:t>
            </a:r>
            <a:r>
              <a:rPr lang="es-ES" b="1" dirty="0" smtClean="0"/>
              <a:t> </a:t>
            </a:r>
            <a:endParaRPr lang="es-ES" dirty="0"/>
          </a:p>
        </p:txBody>
      </p:sp>
      <p:sp>
        <p:nvSpPr>
          <p:cNvPr id="7" name="6 Rectángulo"/>
          <p:cNvSpPr/>
          <p:nvPr/>
        </p:nvSpPr>
        <p:spPr>
          <a:xfrm>
            <a:off x="1285852" y="2214554"/>
            <a:ext cx="6858000" cy="1477328"/>
          </a:xfrm>
          <a:prstGeom prst="rect">
            <a:avLst/>
          </a:prstGeom>
          <a:solidFill>
            <a:schemeClr val="accent1">
              <a:lumMod val="20000"/>
              <a:lumOff val="80000"/>
            </a:schemeClr>
          </a:solidFill>
        </p:spPr>
        <p:txBody>
          <a:bodyPr wrap="square">
            <a:spAutoFit/>
          </a:bodyPr>
          <a:lstStyle/>
          <a:p>
            <a:r>
              <a:rPr lang="es-ES" b="1" dirty="0" smtClean="0"/>
              <a:t>Medidas de control sobre la vías de transmisión </a:t>
            </a:r>
          </a:p>
          <a:p>
            <a:r>
              <a:rPr lang="es-ES" dirty="0" smtClean="0"/>
              <a:t>- Evitar el hacinamiento en las viviendas centros laborales y escolares </a:t>
            </a:r>
          </a:p>
          <a:p>
            <a:r>
              <a:rPr lang="es-ES" dirty="0" smtClean="0"/>
              <a:t>- Orientaciones las medidas de higiene personal para evitar el contacto con las secreciones </a:t>
            </a:r>
            <a:r>
              <a:rPr lang="es-ES" dirty="0" err="1" smtClean="0"/>
              <a:t>nasofaringeas</a:t>
            </a:r>
            <a:endParaRPr lang="es-ES" dirty="0" smtClean="0"/>
          </a:p>
        </p:txBody>
      </p:sp>
      <p:sp>
        <p:nvSpPr>
          <p:cNvPr id="9" name="8 Rectángulo"/>
          <p:cNvSpPr/>
          <p:nvPr/>
        </p:nvSpPr>
        <p:spPr>
          <a:xfrm>
            <a:off x="1428728" y="4071942"/>
            <a:ext cx="6715172" cy="1477328"/>
          </a:xfrm>
          <a:prstGeom prst="rect">
            <a:avLst/>
          </a:prstGeom>
          <a:solidFill>
            <a:schemeClr val="accent1">
              <a:lumMod val="20000"/>
              <a:lumOff val="80000"/>
            </a:schemeClr>
          </a:solidFill>
        </p:spPr>
        <p:txBody>
          <a:bodyPr wrap="square">
            <a:spAutoFit/>
          </a:bodyPr>
          <a:lstStyle/>
          <a:p>
            <a:r>
              <a:rPr lang="es-ES" b="1" dirty="0" smtClean="0"/>
              <a:t>Medidas de control sobre el huésped susceptible </a:t>
            </a:r>
          </a:p>
          <a:p>
            <a:r>
              <a:rPr lang="es-ES" dirty="0" smtClean="0"/>
              <a:t>- La vigilancia estrecha de los contactos </a:t>
            </a:r>
          </a:p>
          <a:p>
            <a:r>
              <a:rPr lang="es-ES" dirty="0" smtClean="0"/>
              <a:t>- Administración de Quimioprofilaxis a lo contactos con </a:t>
            </a:r>
            <a:r>
              <a:rPr lang="es-ES" dirty="0" err="1" smtClean="0"/>
              <a:t>rifampicina</a:t>
            </a:r>
            <a:r>
              <a:rPr lang="es-ES" dirty="0" smtClean="0"/>
              <a:t>, </a:t>
            </a:r>
            <a:r>
              <a:rPr lang="es-ES" dirty="0" err="1" smtClean="0"/>
              <a:t>ceftriaxona</a:t>
            </a:r>
            <a:r>
              <a:rPr lang="es-ES" dirty="0" smtClean="0"/>
              <a:t> y </a:t>
            </a:r>
            <a:r>
              <a:rPr lang="es-ES" dirty="0" err="1" smtClean="0"/>
              <a:t>ciproflozaxina</a:t>
            </a:r>
            <a:r>
              <a:rPr lang="es-ES" dirty="0" smtClean="0"/>
              <a:t> </a:t>
            </a:r>
          </a:p>
          <a:p>
            <a:r>
              <a:rPr lang="es-ES" dirty="0" smtClean="0"/>
              <a:t>- vacunación con la vacuna </a:t>
            </a:r>
            <a:r>
              <a:rPr lang="es-ES" dirty="0" err="1" smtClean="0"/>
              <a:t>antimeningococcica</a:t>
            </a:r>
            <a:r>
              <a:rPr lang="es-ES" dirty="0" smtClean="0"/>
              <a:t>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0" name="9 Rectángulo"/>
          <p:cNvSpPr/>
          <p:nvPr/>
        </p:nvSpPr>
        <p:spPr>
          <a:xfrm>
            <a:off x="785786" y="1571612"/>
            <a:ext cx="4357718" cy="4247317"/>
          </a:xfrm>
          <a:prstGeom prst="rect">
            <a:avLst/>
          </a:prstGeom>
          <a:solidFill>
            <a:schemeClr val="accent3">
              <a:lumMod val="20000"/>
              <a:lumOff val="80000"/>
            </a:schemeClr>
          </a:solidFill>
        </p:spPr>
        <p:txBody>
          <a:bodyPr wrap="square">
            <a:spAutoFit/>
          </a:bodyPr>
          <a:lstStyle/>
          <a:p>
            <a:r>
              <a:rPr lang="es-ES" dirty="0" smtClean="0"/>
              <a:t>Infección bacteriana aguda de las vías respiratorias, causada por la </a:t>
            </a:r>
            <a:r>
              <a:rPr lang="es-ES" dirty="0" err="1" smtClean="0"/>
              <a:t>bordetella</a:t>
            </a:r>
            <a:r>
              <a:rPr lang="es-ES" dirty="0" smtClean="0"/>
              <a:t> </a:t>
            </a:r>
            <a:r>
              <a:rPr lang="es-ES" dirty="0" err="1" smtClean="0"/>
              <a:t>pertussis</a:t>
            </a:r>
            <a:r>
              <a:rPr lang="es-ES" dirty="0" smtClean="0"/>
              <a:t>.</a:t>
            </a:r>
          </a:p>
          <a:p>
            <a:r>
              <a:rPr lang="es-ES" dirty="0" smtClean="0"/>
              <a:t>Se caracteriza por una fase inicial de comienzo insidioso con tos irritante que poco a poco se vuelve paroxística por lo general en un término de 1 a 2 semanas, y puede durar de 1 a 2 meses o más.</a:t>
            </a:r>
          </a:p>
          <a:p>
            <a:r>
              <a:rPr lang="es-ES" dirty="0" smtClean="0"/>
              <a:t>Estos paroxismos se caracterizan por tos repentina y violenta sin inspiración intercalada, que termina con la expulsión de un moco claro y pegajoso a menudo seguida de vómito. </a:t>
            </a:r>
            <a:endParaRPr lang="es-ES" dirty="0"/>
          </a:p>
        </p:txBody>
      </p:sp>
      <p:sp>
        <p:nvSpPr>
          <p:cNvPr id="11" name="10 Rectángulo"/>
          <p:cNvSpPr/>
          <p:nvPr/>
        </p:nvSpPr>
        <p:spPr>
          <a:xfrm>
            <a:off x="714348" y="1071546"/>
            <a:ext cx="1479892" cy="369332"/>
          </a:xfrm>
          <a:prstGeom prst="rect">
            <a:avLst/>
          </a:prstGeom>
          <a:solidFill>
            <a:schemeClr val="accent1">
              <a:lumMod val="20000"/>
              <a:lumOff val="80000"/>
            </a:schemeClr>
          </a:solidFill>
        </p:spPr>
        <p:txBody>
          <a:bodyPr wrap="none">
            <a:spAutoFit/>
          </a:bodyPr>
          <a:lstStyle/>
          <a:p>
            <a:r>
              <a:rPr lang="es-ES" b="1" dirty="0" smtClean="0"/>
              <a:t>Tos ferina</a:t>
            </a:r>
            <a:endParaRPr lang="es-ES" dirty="0"/>
          </a:p>
        </p:txBody>
      </p:sp>
      <p:pic>
        <p:nvPicPr>
          <p:cNvPr id="5122" name="Picture 2" descr="https://upload.wikimedia.org/wikipedia/commons/thumb/2/2a/Pertussis.jpg/245px-Pertussis.jpg"/>
          <p:cNvPicPr>
            <a:picLocks noChangeAspect="1" noChangeArrowheads="1"/>
          </p:cNvPicPr>
          <p:nvPr/>
        </p:nvPicPr>
        <p:blipFill>
          <a:blip r:embed="rId2" cstate="print"/>
          <a:srcRect/>
          <a:stretch>
            <a:fillRect/>
          </a:stretch>
        </p:blipFill>
        <p:spPr bwMode="auto">
          <a:xfrm>
            <a:off x="5391826" y="1571612"/>
            <a:ext cx="3228311" cy="4124334"/>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1" name="10 Rectángulo"/>
          <p:cNvSpPr/>
          <p:nvPr/>
        </p:nvSpPr>
        <p:spPr>
          <a:xfrm>
            <a:off x="571472" y="785794"/>
            <a:ext cx="1479892" cy="369332"/>
          </a:xfrm>
          <a:prstGeom prst="rect">
            <a:avLst/>
          </a:prstGeom>
          <a:solidFill>
            <a:schemeClr val="accent1">
              <a:lumMod val="20000"/>
              <a:lumOff val="80000"/>
            </a:schemeClr>
          </a:solidFill>
        </p:spPr>
        <p:txBody>
          <a:bodyPr wrap="none">
            <a:spAutoFit/>
          </a:bodyPr>
          <a:lstStyle/>
          <a:p>
            <a:r>
              <a:rPr lang="es-ES" b="1" dirty="0" smtClean="0"/>
              <a:t>Tos ferina</a:t>
            </a:r>
            <a:endParaRPr lang="es-ES" dirty="0"/>
          </a:p>
        </p:txBody>
      </p:sp>
      <p:sp>
        <p:nvSpPr>
          <p:cNvPr id="6" name="5 Rectángulo"/>
          <p:cNvSpPr/>
          <p:nvPr/>
        </p:nvSpPr>
        <p:spPr>
          <a:xfrm>
            <a:off x="6072198" y="3571876"/>
            <a:ext cx="2214578" cy="1477328"/>
          </a:xfrm>
          <a:prstGeom prst="rect">
            <a:avLst/>
          </a:prstGeom>
          <a:solidFill>
            <a:schemeClr val="accent3">
              <a:lumMod val="20000"/>
              <a:lumOff val="80000"/>
            </a:schemeClr>
          </a:solidFill>
        </p:spPr>
        <p:txBody>
          <a:bodyPr wrap="square">
            <a:spAutoFit/>
          </a:bodyPr>
          <a:lstStyle/>
          <a:p>
            <a:r>
              <a:rPr lang="es-ES" b="1" dirty="0" smtClean="0"/>
              <a:t>Complicaciones </a:t>
            </a:r>
          </a:p>
          <a:p>
            <a:r>
              <a:rPr lang="es-ES" dirty="0" smtClean="0"/>
              <a:t>- Neumonía</a:t>
            </a:r>
          </a:p>
          <a:p>
            <a:r>
              <a:rPr lang="es-ES" dirty="0" smtClean="0"/>
              <a:t>- </a:t>
            </a:r>
            <a:r>
              <a:rPr lang="es-ES" dirty="0" err="1" smtClean="0"/>
              <a:t>Atelectasia</a:t>
            </a:r>
            <a:r>
              <a:rPr lang="es-ES" dirty="0" smtClean="0"/>
              <a:t> </a:t>
            </a:r>
          </a:p>
          <a:p>
            <a:r>
              <a:rPr lang="es-ES" dirty="0" smtClean="0"/>
              <a:t>- Encefalopatía </a:t>
            </a:r>
          </a:p>
          <a:p>
            <a:r>
              <a:rPr lang="es-ES" dirty="0" smtClean="0"/>
              <a:t>- Perdida de peso </a:t>
            </a:r>
          </a:p>
        </p:txBody>
      </p:sp>
      <p:sp>
        <p:nvSpPr>
          <p:cNvPr id="7" name="6 Rectángulo"/>
          <p:cNvSpPr/>
          <p:nvPr/>
        </p:nvSpPr>
        <p:spPr>
          <a:xfrm>
            <a:off x="928662" y="1214422"/>
            <a:ext cx="7572428" cy="1200329"/>
          </a:xfrm>
          <a:prstGeom prst="rect">
            <a:avLst/>
          </a:prstGeom>
          <a:solidFill>
            <a:schemeClr val="accent3">
              <a:lumMod val="20000"/>
              <a:lumOff val="80000"/>
            </a:schemeClr>
          </a:solidFill>
        </p:spPr>
        <p:txBody>
          <a:bodyPr wrap="square">
            <a:spAutoFit/>
          </a:bodyPr>
          <a:lstStyle/>
          <a:p>
            <a:r>
              <a:rPr lang="es-ES" dirty="0" smtClean="0"/>
              <a:t>El número de defunciones por tos ferina es bajo, pero en las poblaciones no inmunizadas y que hay mal nutrición es una de las enfermedades que causa mayor número de muertes en lactantes y pequeños. </a:t>
            </a:r>
            <a:endParaRPr lang="es-ES" dirty="0"/>
          </a:p>
        </p:txBody>
      </p:sp>
      <p:pic>
        <p:nvPicPr>
          <p:cNvPr id="4098" name="Picture 2" descr="http://www.vaccineinformation.org/photos/pert_wi001.jpg"/>
          <p:cNvPicPr>
            <a:picLocks noChangeAspect="1" noChangeArrowheads="1"/>
          </p:cNvPicPr>
          <p:nvPr/>
        </p:nvPicPr>
        <p:blipFill>
          <a:blip r:embed="rId2" cstate="print"/>
          <a:srcRect/>
          <a:stretch>
            <a:fillRect/>
          </a:stretch>
        </p:blipFill>
        <p:spPr bwMode="auto">
          <a:xfrm>
            <a:off x="714348" y="2571744"/>
            <a:ext cx="4500594" cy="3214710"/>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1" name="10 Rectángulo"/>
          <p:cNvSpPr/>
          <p:nvPr/>
        </p:nvSpPr>
        <p:spPr>
          <a:xfrm>
            <a:off x="714348" y="1071546"/>
            <a:ext cx="1479892" cy="369332"/>
          </a:xfrm>
          <a:prstGeom prst="rect">
            <a:avLst/>
          </a:prstGeom>
          <a:solidFill>
            <a:schemeClr val="accent1">
              <a:lumMod val="20000"/>
              <a:lumOff val="80000"/>
            </a:schemeClr>
          </a:solidFill>
        </p:spPr>
        <p:txBody>
          <a:bodyPr wrap="none">
            <a:spAutoFit/>
          </a:bodyPr>
          <a:lstStyle/>
          <a:p>
            <a:r>
              <a:rPr lang="es-ES" b="1" dirty="0" smtClean="0"/>
              <a:t>Tos ferina</a:t>
            </a:r>
            <a:endParaRPr lang="es-ES" dirty="0"/>
          </a:p>
        </p:txBody>
      </p:sp>
      <p:sp>
        <p:nvSpPr>
          <p:cNvPr id="8" name="7 Rectángulo"/>
          <p:cNvSpPr/>
          <p:nvPr/>
        </p:nvSpPr>
        <p:spPr>
          <a:xfrm>
            <a:off x="571472" y="1643050"/>
            <a:ext cx="3373039" cy="369332"/>
          </a:xfrm>
          <a:prstGeom prst="rect">
            <a:avLst/>
          </a:prstGeom>
          <a:solidFill>
            <a:schemeClr val="accent3">
              <a:lumMod val="20000"/>
              <a:lumOff val="80000"/>
            </a:schemeClr>
          </a:solidFill>
        </p:spPr>
        <p:txBody>
          <a:bodyPr wrap="none">
            <a:spAutoFit/>
          </a:bodyPr>
          <a:lstStyle/>
          <a:p>
            <a:r>
              <a:rPr lang="es-ES" b="1" dirty="0" smtClean="0"/>
              <a:t>Reservorio: ser humano </a:t>
            </a:r>
            <a:endParaRPr lang="es-ES" dirty="0"/>
          </a:p>
        </p:txBody>
      </p:sp>
      <p:sp>
        <p:nvSpPr>
          <p:cNvPr id="9" name="8 Rectángulo"/>
          <p:cNvSpPr/>
          <p:nvPr/>
        </p:nvSpPr>
        <p:spPr>
          <a:xfrm>
            <a:off x="642910" y="2143116"/>
            <a:ext cx="4786346" cy="1477328"/>
          </a:xfrm>
          <a:prstGeom prst="rect">
            <a:avLst/>
          </a:prstGeom>
          <a:solidFill>
            <a:schemeClr val="accent3">
              <a:lumMod val="20000"/>
              <a:lumOff val="80000"/>
            </a:schemeClr>
          </a:solidFill>
        </p:spPr>
        <p:txBody>
          <a:bodyPr wrap="square">
            <a:spAutoFit/>
          </a:bodyPr>
          <a:lstStyle/>
          <a:p>
            <a:r>
              <a:rPr lang="es-ES" b="1" dirty="0" smtClean="0"/>
              <a:t>Agente causal</a:t>
            </a:r>
          </a:p>
          <a:p>
            <a:r>
              <a:rPr lang="es-ES" dirty="0" err="1" smtClean="0"/>
              <a:t>bordetella</a:t>
            </a:r>
            <a:r>
              <a:rPr lang="es-ES" dirty="0" smtClean="0"/>
              <a:t> </a:t>
            </a:r>
            <a:r>
              <a:rPr lang="es-ES" dirty="0" err="1" smtClean="0"/>
              <a:t>pertussis</a:t>
            </a:r>
            <a:r>
              <a:rPr lang="es-ES" dirty="0" smtClean="0"/>
              <a:t>; bacteria aerobia </a:t>
            </a:r>
            <a:r>
              <a:rPr lang="es-ES" dirty="0" err="1" smtClean="0"/>
              <a:t>Gram</a:t>
            </a:r>
            <a:r>
              <a:rPr lang="es-ES" dirty="0" smtClean="0"/>
              <a:t>. Negativa y se ha descrito la </a:t>
            </a:r>
            <a:r>
              <a:rPr lang="es-ES" dirty="0" err="1" smtClean="0"/>
              <a:t>bordetella</a:t>
            </a:r>
            <a:r>
              <a:rPr lang="es-ES" dirty="0" smtClean="0"/>
              <a:t> </a:t>
            </a:r>
            <a:r>
              <a:rPr lang="es-ES" dirty="0" err="1" smtClean="0"/>
              <a:t>parapertusis</a:t>
            </a:r>
            <a:r>
              <a:rPr lang="es-ES" dirty="0" smtClean="0"/>
              <a:t>, que causa una enfermedad parecida pero más leve. </a:t>
            </a:r>
            <a:endParaRPr lang="es-ES" dirty="0"/>
          </a:p>
        </p:txBody>
      </p:sp>
      <p:sp>
        <p:nvSpPr>
          <p:cNvPr id="10" name="9 Rectángulo"/>
          <p:cNvSpPr/>
          <p:nvPr/>
        </p:nvSpPr>
        <p:spPr>
          <a:xfrm>
            <a:off x="642910" y="3714752"/>
            <a:ext cx="4572000" cy="646331"/>
          </a:xfrm>
          <a:prstGeom prst="rect">
            <a:avLst/>
          </a:prstGeom>
          <a:solidFill>
            <a:schemeClr val="accent3">
              <a:lumMod val="20000"/>
              <a:lumOff val="80000"/>
            </a:schemeClr>
          </a:solidFill>
        </p:spPr>
        <p:txBody>
          <a:bodyPr>
            <a:spAutoFit/>
          </a:bodyPr>
          <a:lstStyle/>
          <a:p>
            <a:r>
              <a:rPr lang="es-ES" b="1" dirty="0" smtClean="0"/>
              <a:t>Puerta de salida</a:t>
            </a:r>
            <a:endParaRPr lang="es-ES" dirty="0" smtClean="0"/>
          </a:p>
          <a:p>
            <a:r>
              <a:rPr lang="es-ES" dirty="0" smtClean="0"/>
              <a:t>boca y fosas nasales del reservorio. </a:t>
            </a:r>
            <a:endParaRPr lang="es-ES" dirty="0"/>
          </a:p>
        </p:txBody>
      </p:sp>
      <p:sp>
        <p:nvSpPr>
          <p:cNvPr id="12" name="11 Rectángulo"/>
          <p:cNvSpPr/>
          <p:nvPr/>
        </p:nvSpPr>
        <p:spPr>
          <a:xfrm>
            <a:off x="642910" y="4500570"/>
            <a:ext cx="6858048" cy="1200329"/>
          </a:xfrm>
          <a:prstGeom prst="rect">
            <a:avLst/>
          </a:prstGeom>
          <a:solidFill>
            <a:schemeClr val="accent3">
              <a:lumMod val="20000"/>
              <a:lumOff val="80000"/>
            </a:schemeClr>
          </a:solidFill>
        </p:spPr>
        <p:txBody>
          <a:bodyPr wrap="square">
            <a:spAutoFit/>
          </a:bodyPr>
          <a:lstStyle/>
          <a:p>
            <a:r>
              <a:rPr lang="es-ES" b="1" dirty="0" smtClean="0"/>
              <a:t>Vía de transmisión</a:t>
            </a:r>
          </a:p>
          <a:p>
            <a:r>
              <a:rPr lang="es-ES" dirty="0" smtClean="0"/>
              <a:t>vía respiratoria por el contacto directo con las secreciones de las mucosas de las vías respiratorias de personas infectadas. </a:t>
            </a:r>
            <a:endParaRPr lang="es-ES" dirty="0"/>
          </a:p>
        </p:txBody>
      </p:sp>
      <p:sp>
        <p:nvSpPr>
          <p:cNvPr id="13" name="12 Rectángulo"/>
          <p:cNvSpPr/>
          <p:nvPr/>
        </p:nvSpPr>
        <p:spPr>
          <a:xfrm>
            <a:off x="5214942" y="1500174"/>
            <a:ext cx="3256020" cy="369332"/>
          </a:xfrm>
          <a:prstGeom prst="rect">
            <a:avLst/>
          </a:prstGeom>
          <a:solidFill>
            <a:schemeClr val="accent1">
              <a:lumMod val="20000"/>
              <a:lumOff val="80000"/>
            </a:schemeClr>
          </a:solidFill>
        </p:spPr>
        <p:txBody>
          <a:bodyPr wrap="none">
            <a:spAutoFit/>
          </a:bodyPr>
          <a:lstStyle/>
          <a:p>
            <a:r>
              <a:rPr lang="es-ES" b="1" dirty="0" smtClean="0"/>
              <a:t>Cadena </a:t>
            </a:r>
            <a:r>
              <a:rPr lang="es-ES" b="1" dirty="0" err="1" smtClean="0"/>
              <a:t>epidemiologica</a:t>
            </a:r>
            <a:r>
              <a:rPr lang="es-ES" b="1" dirty="0" smtClean="0"/>
              <a:t> </a:t>
            </a:r>
            <a:endParaRPr lang="es-ES" dirty="0"/>
          </a:p>
        </p:txBody>
      </p:sp>
      <p:pic>
        <p:nvPicPr>
          <p:cNvPr id="3074" name="Picture 2" descr="http://4.bp.blogspot.com/_q-XQ7NpmzCk/Sr-KoMlSKBI/AAAAAAAAAA8/xVAR6k4yctE/s320/tos.jpg"/>
          <p:cNvPicPr>
            <a:picLocks noChangeAspect="1" noChangeArrowheads="1"/>
          </p:cNvPicPr>
          <p:nvPr/>
        </p:nvPicPr>
        <p:blipFill>
          <a:blip r:embed="rId2" cstate="print"/>
          <a:srcRect/>
          <a:stretch>
            <a:fillRect/>
          </a:stretch>
        </p:blipFill>
        <p:spPr bwMode="auto">
          <a:xfrm>
            <a:off x="5286380" y="2000240"/>
            <a:ext cx="3250428" cy="2786082"/>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linicaelmirador.es/revista/images/tos-ferina2.jpg"/>
          <p:cNvPicPr>
            <a:picLocks noChangeAspect="1" noChangeArrowheads="1"/>
          </p:cNvPicPr>
          <p:nvPr/>
        </p:nvPicPr>
        <p:blipFill>
          <a:blip r:embed="rId2" cstate="print"/>
          <a:srcRect/>
          <a:stretch>
            <a:fillRect/>
          </a:stretch>
        </p:blipFill>
        <p:spPr bwMode="auto">
          <a:xfrm>
            <a:off x="2571736" y="1571612"/>
            <a:ext cx="6096000" cy="2686051"/>
          </a:xfrm>
          <a:prstGeom prst="rect">
            <a:avLst/>
          </a:prstGeom>
          <a:noFill/>
        </p:spPr>
      </p:pic>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1" name="10 Rectángulo"/>
          <p:cNvSpPr/>
          <p:nvPr/>
        </p:nvSpPr>
        <p:spPr>
          <a:xfrm>
            <a:off x="714348" y="1071546"/>
            <a:ext cx="1479892" cy="369332"/>
          </a:xfrm>
          <a:prstGeom prst="rect">
            <a:avLst/>
          </a:prstGeom>
          <a:solidFill>
            <a:schemeClr val="accent1">
              <a:lumMod val="20000"/>
              <a:lumOff val="80000"/>
            </a:schemeClr>
          </a:solidFill>
        </p:spPr>
        <p:txBody>
          <a:bodyPr wrap="none">
            <a:spAutoFit/>
          </a:bodyPr>
          <a:lstStyle/>
          <a:p>
            <a:r>
              <a:rPr lang="es-ES" b="1" dirty="0" smtClean="0"/>
              <a:t>Tos ferina</a:t>
            </a:r>
            <a:endParaRPr lang="es-ES" dirty="0"/>
          </a:p>
        </p:txBody>
      </p:sp>
      <p:sp>
        <p:nvSpPr>
          <p:cNvPr id="13" name="12 Rectángulo"/>
          <p:cNvSpPr/>
          <p:nvPr/>
        </p:nvSpPr>
        <p:spPr>
          <a:xfrm>
            <a:off x="571472" y="4032128"/>
            <a:ext cx="6215090" cy="1754326"/>
          </a:xfrm>
          <a:prstGeom prst="rect">
            <a:avLst/>
          </a:prstGeom>
          <a:solidFill>
            <a:schemeClr val="accent3">
              <a:lumMod val="20000"/>
              <a:lumOff val="80000"/>
            </a:schemeClr>
          </a:solidFill>
        </p:spPr>
        <p:txBody>
          <a:bodyPr wrap="square">
            <a:spAutoFit/>
          </a:bodyPr>
          <a:lstStyle/>
          <a:p>
            <a:r>
              <a:rPr lang="es-ES" b="1" dirty="0" smtClean="0"/>
              <a:t>Periodo de transmisibilidad</a:t>
            </a:r>
            <a:endParaRPr lang="es-ES" dirty="0" smtClean="0"/>
          </a:p>
          <a:p>
            <a:r>
              <a:rPr lang="es-ES" dirty="0" smtClean="0"/>
              <a:t>se caracteriza por ser muy contagiosa en la fase catarral temprana y principio de la fase de tos paroxística, a partir de entonces la transmisibilidad comienza a disminuir y llega a niveles insignificantes en unas tres semanas. </a:t>
            </a:r>
            <a:endParaRPr lang="es-ES" dirty="0"/>
          </a:p>
        </p:txBody>
      </p:sp>
      <p:sp>
        <p:nvSpPr>
          <p:cNvPr id="14" name="13 Rectángulo"/>
          <p:cNvSpPr/>
          <p:nvPr/>
        </p:nvSpPr>
        <p:spPr>
          <a:xfrm>
            <a:off x="642910" y="1714488"/>
            <a:ext cx="4071966" cy="923330"/>
          </a:xfrm>
          <a:prstGeom prst="rect">
            <a:avLst/>
          </a:prstGeom>
          <a:solidFill>
            <a:schemeClr val="accent3">
              <a:lumMod val="20000"/>
              <a:lumOff val="80000"/>
            </a:schemeClr>
          </a:solidFill>
        </p:spPr>
        <p:txBody>
          <a:bodyPr wrap="square">
            <a:spAutoFit/>
          </a:bodyPr>
          <a:lstStyle/>
          <a:p>
            <a:r>
              <a:rPr lang="es-ES" b="1" dirty="0" smtClean="0"/>
              <a:t>Puerta de entrada</a:t>
            </a:r>
          </a:p>
          <a:p>
            <a:r>
              <a:rPr lang="es-ES" dirty="0" smtClean="0"/>
              <a:t>boca y fosas nasales del huésped susceptible. </a:t>
            </a:r>
          </a:p>
        </p:txBody>
      </p:sp>
      <p:sp>
        <p:nvSpPr>
          <p:cNvPr id="15" name="14 Rectángulo"/>
          <p:cNvSpPr/>
          <p:nvPr/>
        </p:nvSpPr>
        <p:spPr>
          <a:xfrm>
            <a:off x="642910" y="3071810"/>
            <a:ext cx="3071834" cy="646331"/>
          </a:xfrm>
          <a:prstGeom prst="rect">
            <a:avLst/>
          </a:prstGeom>
          <a:solidFill>
            <a:schemeClr val="accent3">
              <a:lumMod val="20000"/>
              <a:lumOff val="80000"/>
            </a:schemeClr>
          </a:solidFill>
        </p:spPr>
        <p:txBody>
          <a:bodyPr wrap="square">
            <a:spAutoFit/>
          </a:bodyPr>
          <a:lstStyle/>
          <a:p>
            <a:r>
              <a:rPr lang="es-ES" b="1" dirty="0" smtClean="0"/>
              <a:t>Período de incubación</a:t>
            </a:r>
          </a:p>
          <a:p>
            <a:r>
              <a:rPr lang="es-ES" dirty="0" smtClean="0"/>
              <a:t>1 a 3 semanas </a:t>
            </a:r>
            <a:endParaRPr lang="es-ES" dirty="0"/>
          </a:p>
        </p:txBody>
      </p:sp>
      <p:sp>
        <p:nvSpPr>
          <p:cNvPr id="17" name="16 Rectángulo"/>
          <p:cNvSpPr/>
          <p:nvPr/>
        </p:nvSpPr>
        <p:spPr>
          <a:xfrm>
            <a:off x="5214942" y="1142984"/>
            <a:ext cx="3256020" cy="369332"/>
          </a:xfrm>
          <a:prstGeom prst="rect">
            <a:avLst/>
          </a:prstGeom>
          <a:solidFill>
            <a:schemeClr val="accent1">
              <a:lumMod val="20000"/>
              <a:lumOff val="80000"/>
            </a:schemeClr>
          </a:solidFill>
        </p:spPr>
        <p:txBody>
          <a:bodyPr wrap="none">
            <a:spAutoFit/>
          </a:bodyPr>
          <a:lstStyle/>
          <a:p>
            <a:r>
              <a:rPr lang="es-ES" b="1" dirty="0" smtClean="0"/>
              <a:t>Cadena epidemiológica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143240" y="50004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11" name="10 Rectángulo"/>
          <p:cNvSpPr/>
          <p:nvPr/>
        </p:nvSpPr>
        <p:spPr>
          <a:xfrm>
            <a:off x="714348" y="1071546"/>
            <a:ext cx="1479892" cy="369332"/>
          </a:xfrm>
          <a:prstGeom prst="rect">
            <a:avLst/>
          </a:prstGeom>
          <a:solidFill>
            <a:schemeClr val="accent1">
              <a:lumMod val="20000"/>
              <a:lumOff val="80000"/>
            </a:schemeClr>
          </a:solidFill>
        </p:spPr>
        <p:txBody>
          <a:bodyPr wrap="none">
            <a:spAutoFit/>
          </a:bodyPr>
          <a:lstStyle/>
          <a:p>
            <a:r>
              <a:rPr lang="es-ES" b="1" dirty="0" smtClean="0"/>
              <a:t>Tos ferina</a:t>
            </a:r>
            <a:endParaRPr lang="es-ES" dirty="0"/>
          </a:p>
        </p:txBody>
      </p:sp>
      <p:sp>
        <p:nvSpPr>
          <p:cNvPr id="7" name="6 Rectángulo"/>
          <p:cNvSpPr/>
          <p:nvPr/>
        </p:nvSpPr>
        <p:spPr>
          <a:xfrm>
            <a:off x="642910" y="1714488"/>
            <a:ext cx="4572000" cy="1200329"/>
          </a:xfrm>
          <a:prstGeom prst="rect">
            <a:avLst/>
          </a:prstGeom>
          <a:solidFill>
            <a:schemeClr val="accent3">
              <a:lumMod val="20000"/>
              <a:lumOff val="80000"/>
            </a:schemeClr>
          </a:solidFill>
        </p:spPr>
        <p:txBody>
          <a:bodyPr>
            <a:spAutoFit/>
          </a:bodyPr>
          <a:lstStyle/>
          <a:p>
            <a:r>
              <a:rPr lang="es-ES" b="1" dirty="0" smtClean="0"/>
              <a:t>Medida de control</a:t>
            </a:r>
          </a:p>
          <a:p>
            <a:r>
              <a:rPr lang="es-ES" dirty="0" smtClean="0"/>
              <a:t>Vacunación, se aplica en cada país según el esquema nacional de inmunización vigente </a:t>
            </a:r>
            <a:endParaRPr lang="es-ES" dirty="0"/>
          </a:p>
        </p:txBody>
      </p:sp>
      <p:sp>
        <p:nvSpPr>
          <p:cNvPr id="8" name="7 Rectángulo"/>
          <p:cNvSpPr/>
          <p:nvPr/>
        </p:nvSpPr>
        <p:spPr>
          <a:xfrm>
            <a:off x="714348" y="3143248"/>
            <a:ext cx="7143800" cy="2585323"/>
          </a:xfrm>
          <a:prstGeom prst="rect">
            <a:avLst/>
          </a:prstGeom>
          <a:solidFill>
            <a:schemeClr val="accent3">
              <a:lumMod val="20000"/>
              <a:lumOff val="80000"/>
            </a:schemeClr>
          </a:solidFill>
        </p:spPr>
        <p:txBody>
          <a:bodyPr wrap="square">
            <a:spAutoFit/>
          </a:bodyPr>
          <a:lstStyle/>
          <a:p>
            <a:r>
              <a:rPr lang="es-ES" b="1" dirty="0" smtClean="0"/>
              <a:t>Tratamiento </a:t>
            </a:r>
          </a:p>
          <a:p>
            <a:r>
              <a:rPr lang="es-ES" dirty="0" smtClean="0"/>
              <a:t>- </a:t>
            </a:r>
            <a:r>
              <a:rPr lang="es-ES" dirty="0" err="1" smtClean="0"/>
              <a:t>Eritromicina</a:t>
            </a:r>
            <a:r>
              <a:rPr lang="es-ES" dirty="0" smtClean="0"/>
              <a:t> </a:t>
            </a:r>
          </a:p>
          <a:p>
            <a:r>
              <a:rPr lang="es-ES" dirty="0" smtClean="0"/>
              <a:t>- </a:t>
            </a:r>
            <a:r>
              <a:rPr lang="es-ES" dirty="0" err="1" smtClean="0"/>
              <a:t>Azitromicina</a:t>
            </a:r>
            <a:r>
              <a:rPr lang="es-ES" dirty="0" smtClean="0"/>
              <a:t> </a:t>
            </a:r>
          </a:p>
          <a:p>
            <a:r>
              <a:rPr lang="es-ES" dirty="0" smtClean="0"/>
              <a:t>- </a:t>
            </a:r>
            <a:r>
              <a:rPr lang="es-ES" dirty="0" err="1" smtClean="0"/>
              <a:t>Claritromicina</a:t>
            </a:r>
            <a:r>
              <a:rPr lang="es-ES" dirty="0" smtClean="0"/>
              <a:t> </a:t>
            </a:r>
          </a:p>
          <a:p>
            <a:endParaRPr lang="es-ES" dirty="0" smtClean="0"/>
          </a:p>
          <a:p>
            <a:r>
              <a:rPr lang="es-ES" dirty="0" smtClean="0"/>
              <a:t>	Estos acortan el periodo de transmisibilidad, pero no disminuye los síntomas, excepto cuando se emplea durante el periodo de incubación, en la fase catarral o en el comienzo de la etapa paroxística. </a:t>
            </a:r>
            <a:endParaRPr lang="es-ES" dirty="0"/>
          </a:p>
        </p:txBody>
      </p:sp>
      <p:sp>
        <p:nvSpPr>
          <p:cNvPr id="9" name="8 Rectángulo"/>
          <p:cNvSpPr/>
          <p:nvPr/>
        </p:nvSpPr>
        <p:spPr>
          <a:xfrm>
            <a:off x="5214942" y="1285860"/>
            <a:ext cx="3256020" cy="369332"/>
          </a:xfrm>
          <a:prstGeom prst="rect">
            <a:avLst/>
          </a:prstGeom>
          <a:solidFill>
            <a:schemeClr val="accent1">
              <a:lumMod val="20000"/>
              <a:lumOff val="80000"/>
            </a:schemeClr>
          </a:solidFill>
        </p:spPr>
        <p:txBody>
          <a:bodyPr wrap="none">
            <a:spAutoFit/>
          </a:bodyPr>
          <a:lstStyle/>
          <a:p>
            <a:r>
              <a:rPr lang="es-ES" b="1" dirty="0" smtClean="0"/>
              <a:t>Cadena epidemiológica </a:t>
            </a:r>
            <a:endParaRPr lang="es-ES" dirty="0"/>
          </a:p>
        </p:txBody>
      </p:sp>
      <p:pic>
        <p:nvPicPr>
          <p:cNvPr id="1026" name="Picture 2" descr="https://encrypted-tbn0.gstatic.com/images?q=tbn:ANd9GcSWl93o-TnN2KWUqAk_RWMaILQWC7jYHx6HXWVGme5sB71XLv7JNQ"/>
          <p:cNvPicPr>
            <a:picLocks noChangeAspect="1" noChangeArrowheads="1"/>
          </p:cNvPicPr>
          <p:nvPr/>
        </p:nvPicPr>
        <p:blipFill>
          <a:blip r:embed="rId2" cstate="print"/>
          <a:srcRect l="15254"/>
          <a:stretch>
            <a:fillRect/>
          </a:stretch>
        </p:blipFill>
        <p:spPr bwMode="auto">
          <a:xfrm>
            <a:off x="4786314" y="1857364"/>
            <a:ext cx="3896225" cy="2574626"/>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3571868" y="1857364"/>
            <a:ext cx="4950296" cy="3416320"/>
          </a:xfrm>
          <a:prstGeom prst="rect">
            <a:avLst/>
          </a:prstGeom>
          <a:solidFill>
            <a:schemeClr val="tx2">
              <a:lumMod val="10000"/>
              <a:lumOff val="90000"/>
            </a:schemeClr>
          </a:solidFill>
        </p:spPr>
        <p:txBody>
          <a:bodyPr wrap="square">
            <a:spAutoFit/>
          </a:bodyPr>
          <a:lstStyle/>
          <a:p>
            <a:pPr>
              <a:buFont typeface="Arial" pitchFamily="34" charset="0"/>
              <a:buChar char="•"/>
            </a:pPr>
            <a:r>
              <a:rPr lang="es-ES" dirty="0" smtClean="0"/>
              <a:t>La </a:t>
            </a:r>
            <a:r>
              <a:rPr lang="es-ES" dirty="0" err="1" smtClean="0"/>
              <a:t>rinofaringitis</a:t>
            </a:r>
            <a:r>
              <a:rPr lang="es-ES" dirty="0" smtClean="0"/>
              <a:t> aguda o catarro común. </a:t>
            </a:r>
          </a:p>
          <a:p>
            <a:pPr>
              <a:buFont typeface="Arial" pitchFamily="34" charset="0"/>
              <a:buChar char="•"/>
            </a:pPr>
            <a:r>
              <a:rPr lang="es-ES" dirty="0" smtClean="0"/>
              <a:t>La gripe. </a:t>
            </a:r>
          </a:p>
          <a:p>
            <a:pPr>
              <a:buFont typeface="Arial" pitchFamily="34" charset="0"/>
              <a:buChar char="•"/>
            </a:pPr>
            <a:r>
              <a:rPr lang="es-ES" dirty="0" smtClean="0"/>
              <a:t>La sinusitis aguda. </a:t>
            </a:r>
          </a:p>
          <a:p>
            <a:pPr>
              <a:buFont typeface="Arial" pitchFamily="34" charset="0"/>
              <a:buChar char="•"/>
            </a:pPr>
            <a:r>
              <a:rPr lang="es-ES" dirty="0" smtClean="0"/>
              <a:t>La faringitis aguda. </a:t>
            </a:r>
          </a:p>
          <a:p>
            <a:pPr>
              <a:buFont typeface="Arial" pitchFamily="34" charset="0"/>
              <a:buChar char="•"/>
            </a:pPr>
            <a:r>
              <a:rPr lang="es-ES" dirty="0" smtClean="0"/>
              <a:t>La amigdalitis aguda. </a:t>
            </a:r>
          </a:p>
          <a:p>
            <a:pPr>
              <a:buFont typeface="Arial" pitchFamily="34" charset="0"/>
              <a:buChar char="•"/>
            </a:pPr>
            <a:r>
              <a:rPr lang="es-ES" dirty="0" smtClean="0"/>
              <a:t>Laringitis aguda. </a:t>
            </a:r>
          </a:p>
          <a:p>
            <a:pPr>
              <a:buFont typeface="Arial" pitchFamily="34" charset="0"/>
              <a:buChar char="•"/>
            </a:pPr>
            <a:r>
              <a:rPr lang="es-ES" dirty="0" err="1" smtClean="0"/>
              <a:t>Traqueitis</a:t>
            </a:r>
            <a:r>
              <a:rPr lang="es-ES" dirty="0" smtClean="0"/>
              <a:t> aguda. </a:t>
            </a:r>
          </a:p>
          <a:p>
            <a:pPr>
              <a:buFont typeface="Arial" pitchFamily="34" charset="0"/>
              <a:buChar char="•"/>
            </a:pPr>
            <a:r>
              <a:rPr lang="es-ES" dirty="0" smtClean="0"/>
              <a:t>Infecciones agudas de las vías respiratorias superiores. </a:t>
            </a:r>
          </a:p>
          <a:p>
            <a:pPr>
              <a:buFont typeface="Arial" pitchFamily="34" charset="0"/>
              <a:buChar char="•"/>
            </a:pPr>
            <a:r>
              <a:rPr lang="es-ES" dirty="0" smtClean="0"/>
              <a:t>Neumonía. </a:t>
            </a:r>
          </a:p>
          <a:p>
            <a:pPr>
              <a:buFont typeface="Arial" pitchFamily="34" charset="0"/>
              <a:buChar char="•"/>
            </a:pPr>
            <a:r>
              <a:rPr lang="es-ES" dirty="0" err="1" smtClean="0"/>
              <a:t>Bronquiolitis</a:t>
            </a:r>
            <a:r>
              <a:rPr lang="es-ES" dirty="0" smtClean="0"/>
              <a:t> aguda. </a:t>
            </a:r>
          </a:p>
          <a:p>
            <a:pPr>
              <a:buFont typeface="Arial" pitchFamily="34" charset="0"/>
              <a:buChar char="•"/>
            </a:pPr>
            <a:r>
              <a:rPr lang="es-ES" dirty="0" smtClean="0"/>
              <a:t>Bronquitis aguda. </a:t>
            </a:r>
          </a:p>
        </p:txBody>
      </p:sp>
      <p:sp>
        <p:nvSpPr>
          <p:cNvPr id="12" name="11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4" name="3 Rectángulo"/>
          <p:cNvSpPr/>
          <p:nvPr/>
        </p:nvSpPr>
        <p:spPr>
          <a:xfrm>
            <a:off x="857224" y="1071546"/>
            <a:ext cx="671979" cy="369332"/>
          </a:xfrm>
          <a:prstGeom prst="rect">
            <a:avLst/>
          </a:prstGeom>
          <a:solidFill>
            <a:schemeClr val="accent1">
              <a:lumMod val="20000"/>
              <a:lumOff val="80000"/>
            </a:schemeClr>
          </a:solidFill>
        </p:spPr>
        <p:txBody>
          <a:bodyPr wrap="none">
            <a:spAutoFit/>
          </a:bodyPr>
          <a:lstStyle/>
          <a:p>
            <a:r>
              <a:rPr lang="es-ES" b="1" dirty="0" smtClean="0"/>
              <a:t>IRA</a:t>
            </a:r>
            <a:endParaRPr lang="es-ES" dirty="0"/>
          </a:p>
        </p:txBody>
      </p:sp>
      <p:pic>
        <p:nvPicPr>
          <p:cNvPr id="36866" name="Picture 2" descr="http://4.bp.blogspot.com/-IifrA70tucA/U1ldu0DurII/AAAAAAAALCk/sw7bRpiisd8/s1600/Gripe.gif"/>
          <p:cNvPicPr>
            <a:picLocks noChangeAspect="1" noChangeArrowheads="1"/>
          </p:cNvPicPr>
          <p:nvPr/>
        </p:nvPicPr>
        <p:blipFill>
          <a:blip r:embed="rId2" cstate="print"/>
          <a:srcRect l="18750" r="12500"/>
          <a:stretch>
            <a:fillRect/>
          </a:stretch>
        </p:blipFill>
        <p:spPr bwMode="auto">
          <a:xfrm>
            <a:off x="857224" y="1785926"/>
            <a:ext cx="2357454" cy="3559995"/>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267744" y="1196752"/>
            <a:ext cx="4572000" cy="2031325"/>
          </a:xfrm>
          <a:prstGeom prst="rect">
            <a:avLst/>
          </a:prstGeom>
          <a:solidFill>
            <a:schemeClr val="bg1"/>
          </a:solidFill>
        </p:spPr>
        <p:txBody>
          <a:bodyPr>
            <a:spAutoFit/>
          </a:bodyPr>
          <a:lstStyle/>
          <a:p>
            <a:pPr algn="ctr"/>
            <a:r>
              <a:rPr lang="es-ES" dirty="0" smtClean="0"/>
              <a:t>Las IRA están entre las primeras 5 causas de mortalidad general en casi todos los países y en algunos constituyen la primera causa, siendo particularmente importante en el primer año de vida y en edades avanzadas</a:t>
            </a:r>
            <a:endParaRPr lang="es-ES" dirty="0"/>
          </a:p>
        </p:txBody>
      </p:sp>
      <p:sp>
        <p:nvSpPr>
          <p:cNvPr id="8" name="7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9" name="8 Rectángulo"/>
          <p:cNvSpPr/>
          <p:nvPr/>
        </p:nvSpPr>
        <p:spPr>
          <a:xfrm>
            <a:off x="899592" y="3485907"/>
            <a:ext cx="7200800" cy="2031325"/>
          </a:xfrm>
          <a:prstGeom prst="rect">
            <a:avLst/>
          </a:prstGeom>
          <a:solidFill>
            <a:schemeClr val="bg1"/>
          </a:solidFill>
        </p:spPr>
        <p:txBody>
          <a:bodyPr wrap="square">
            <a:spAutoFit/>
          </a:bodyPr>
          <a:lstStyle/>
          <a:p>
            <a:r>
              <a:rPr lang="es-ES" b="1" dirty="0" smtClean="0"/>
              <a:t>Factores de riesgo mortalidad por IRA.</a:t>
            </a:r>
          </a:p>
          <a:p>
            <a:r>
              <a:rPr lang="es-ES" dirty="0" smtClean="0"/>
              <a:t>La OMS señala como factores de riesgo que propician la mortalidad por infecciones respiratorias agudas en los niños menores de 5 años los siguientes: </a:t>
            </a:r>
          </a:p>
          <a:p>
            <a:r>
              <a:rPr lang="es-ES" dirty="0" smtClean="0"/>
              <a:t>1 El bajo peso al nacer. </a:t>
            </a:r>
          </a:p>
          <a:p>
            <a:r>
              <a:rPr lang="es-ES" dirty="0" smtClean="0"/>
              <a:t>2 La falta de inmunización. </a:t>
            </a:r>
          </a:p>
          <a:p>
            <a:r>
              <a:rPr lang="es-ES" dirty="0" smtClean="0"/>
              <a:t>3 La desnutrición. </a:t>
            </a:r>
          </a:p>
        </p:txBody>
      </p:sp>
      <p:sp>
        <p:nvSpPr>
          <p:cNvPr id="5" name="4 Rectángulo"/>
          <p:cNvSpPr/>
          <p:nvPr/>
        </p:nvSpPr>
        <p:spPr>
          <a:xfrm>
            <a:off x="857224" y="1071546"/>
            <a:ext cx="671979" cy="369332"/>
          </a:xfrm>
          <a:prstGeom prst="rect">
            <a:avLst/>
          </a:prstGeom>
          <a:solidFill>
            <a:schemeClr val="accent1">
              <a:lumMod val="20000"/>
              <a:lumOff val="80000"/>
            </a:schemeClr>
          </a:solidFill>
        </p:spPr>
        <p:txBody>
          <a:bodyPr wrap="none">
            <a:spAutoFit/>
          </a:bodyPr>
          <a:lstStyle/>
          <a:p>
            <a:r>
              <a:rPr lang="es-ES" b="1" dirty="0" smtClean="0"/>
              <a:t>IRA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4" name="3 Rectángulo"/>
          <p:cNvSpPr/>
          <p:nvPr/>
        </p:nvSpPr>
        <p:spPr>
          <a:xfrm>
            <a:off x="928662" y="571480"/>
            <a:ext cx="671979" cy="369332"/>
          </a:xfrm>
          <a:prstGeom prst="rect">
            <a:avLst/>
          </a:prstGeom>
          <a:solidFill>
            <a:schemeClr val="accent1">
              <a:lumMod val="20000"/>
              <a:lumOff val="80000"/>
            </a:schemeClr>
          </a:solidFill>
        </p:spPr>
        <p:txBody>
          <a:bodyPr wrap="none">
            <a:spAutoFit/>
          </a:bodyPr>
          <a:lstStyle/>
          <a:p>
            <a:r>
              <a:rPr lang="es-ES" b="1" dirty="0" smtClean="0"/>
              <a:t>IRA</a:t>
            </a:r>
            <a:endParaRPr lang="es-ES" dirty="0"/>
          </a:p>
        </p:txBody>
      </p:sp>
      <p:pic>
        <p:nvPicPr>
          <p:cNvPr id="34818" name="Picture 2" descr="http://www.runners.es/media/cache/runners_all/upload/images/article/5170/gripe.jpg"/>
          <p:cNvPicPr>
            <a:picLocks noChangeAspect="1" noChangeArrowheads="1"/>
          </p:cNvPicPr>
          <p:nvPr/>
        </p:nvPicPr>
        <p:blipFill>
          <a:blip r:embed="rId2" cstate="print"/>
          <a:srcRect l="6000" r="26500"/>
          <a:stretch>
            <a:fillRect/>
          </a:stretch>
        </p:blipFill>
        <p:spPr bwMode="auto">
          <a:xfrm>
            <a:off x="571472" y="1071546"/>
            <a:ext cx="5758519" cy="4905371"/>
          </a:xfrm>
          <a:prstGeom prst="rect">
            <a:avLst/>
          </a:prstGeom>
          <a:noFill/>
        </p:spPr>
      </p:pic>
      <p:sp>
        <p:nvSpPr>
          <p:cNvPr id="11" name="10 Rectángulo"/>
          <p:cNvSpPr/>
          <p:nvPr/>
        </p:nvSpPr>
        <p:spPr>
          <a:xfrm>
            <a:off x="5715008" y="1714488"/>
            <a:ext cx="2903120" cy="2585323"/>
          </a:xfrm>
          <a:prstGeom prst="rect">
            <a:avLst/>
          </a:prstGeom>
          <a:solidFill>
            <a:schemeClr val="bg1"/>
          </a:solidFill>
        </p:spPr>
        <p:txBody>
          <a:bodyPr wrap="square">
            <a:spAutoFit/>
          </a:bodyPr>
          <a:lstStyle/>
          <a:p>
            <a:pPr algn="ctr"/>
            <a:r>
              <a:rPr lang="es-ES" b="1" dirty="0" smtClean="0"/>
              <a:t>Factores de riesgo de morbilidad por IRA.</a:t>
            </a:r>
          </a:p>
          <a:p>
            <a:pPr algn="ctr"/>
            <a:r>
              <a:rPr lang="es-ES" dirty="0" smtClean="0"/>
              <a:t>la contaminación atmosférica, la baja cobertura de atención médica y la insuficiente disponibilidad de medicamentos.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786050" y="2000240"/>
            <a:ext cx="5832648" cy="3416320"/>
          </a:xfrm>
          <a:prstGeom prst="rect">
            <a:avLst/>
          </a:prstGeom>
          <a:solidFill>
            <a:schemeClr val="bg1"/>
          </a:solidFill>
        </p:spPr>
        <p:txBody>
          <a:bodyPr wrap="square">
            <a:spAutoFit/>
          </a:bodyPr>
          <a:lstStyle/>
          <a:p>
            <a:r>
              <a:rPr lang="es-ES" b="1" dirty="0" smtClean="0"/>
              <a:t>Incluye micro-organismos como virus y bacterias.</a:t>
            </a:r>
          </a:p>
          <a:p>
            <a:r>
              <a:rPr lang="es-ES" b="1" dirty="0" smtClean="0"/>
              <a:t>los virus son frecuentes: </a:t>
            </a:r>
          </a:p>
          <a:p>
            <a:endParaRPr lang="es-ES" b="1" dirty="0" smtClean="0"/>
          </a:p>
          <a:p>
            <a:r>
              <a:rPr lang="es-ES" dirty="0" smtClean="0"/>
              <a:t>- Los de las influenzas tipo A, B con numeroso sub-tipos. </a:t>
            </a:r>
          </a:p>
          <a:p>
            <a:r>
              <a:rPr lang="es-ES" dirty="0" smtClean="0"/>
              <a:t>- Para influenza tipos 1, 2, 3, 4. </a:t>
            </a:r>
          </a:p>
          <a:p>
            <a:r>
              <a:rPr lang="es-ES" dirty="0" smtClean="0"/>
              <a:t>- Virus </a:t>
            </a:r>
            <a:r>
              <a:rPr lang="es-ES" dirty="0" err="1" smtClean="0"/>
              <a:t>sinsitial</a:t>
            </a:r>
            <a:r>
              <a:rPr lang="es-ES" dirty="0" smtClean="0"/>
              <a:t> respiratorio el cual es causa frecuente de </a:t>
            </a:r>
            <a:r>
              <a:rPr lang="es-ES" dirty="0" err="1" smtClean="0"/>
              <a:t>bronquiolis</a:t>
            </a:r>
            <a:r>
              <a:rPr lang="es-ES" dirty="0" smtClean="0"/>
              <a:t> en el lactante. </a:t>
            </a:r>
          </a:p>
          <a:p>
            <a:r>
              <a:rPr lang="es-ES" dirty="0" smtClean="0"/>
              <a:t>- Los adenovirus. </a:t>
            </a:r>
          </a:p>
          <a:p>
            <a:r>
              <a:rPr lang="es-ES" dirty="0" smtClean="0"/>
              <a:t>- Los rinovirus. </a:t>
            </a:r>
          </a:p>
          <a:p>
            <a:r>
              <a:rPr lang="es-ES" dirty="0" smtClean="0"/>
              <a:t>- Los enterovirus y otros. </a:t>
            </a:r>
          </a:p>
        </p:txBody>
      </p:sp>
      <p:sp>
        <p:nvSpPr>
          <p:cNvPr id="9" name="8 Rectángulo"/>
          <p:cNvSpPr/>
          <p:nvPr/>
        </p:nvSpPr>
        <p:spPr>
          <a:xfrm>
            <a:off x="683568" y="980728"/>
            <a:ext cx="3256020" cy="369332"/>
          </a:xfrm>
          <a:prstGeom prst="rect">
            <a:avLst/>
          </a:prstGeom>
          <a:solidFill>
            <a:schemeClr val="bg1"/>
          </a:solidFill>
        </p:spPr>
        <p:txBody>
          <a:bodyPr wrap="none">
            <a:spAutoFit/>
          </a:bodyPr>
          <a:lstStyle/>
          <a:p>
            <a:r>
              <a:rPr lang="es-ES" b="1" dirty="0" smtClean="0"/>
              <a:t>Cadena epidemiológica </a:t>
            </a:r>
            <a:endParaRPr lang="es-ES" dirty="0"/>
          </a:p>
        </p:txBody>
      </p:sp>
      <p:sp>
        <p:nvSpPr>
          <p:cNvPr id="10" name="9 Rectángulo"/>
          <p:cNvSpPr/>
          <p:nvPr/>
        </p:nvSpPr>
        <p:spPr>
          <a:xfrm>
            <a:off x="5580112" y="1340768"/>
            <a:ext cx="2561920" cy="369332"/>
          </a:xfrm>
          <a:prstGeom prst="rect">
            <a:avLst/>
          </a:prstGeom>
          <a:solidFill>
            <a:schemeClr val="bg1"/>
          </a:solidFill>
        </p:spPr>
        <p:txBody>
          <a:bodyPr wrap="none">
            <a:spAutoFit/>
          </a:bodyPr>
          <a:lstStyle/>
          <a:p>
            <a:r>
              <a:rPr lang="es-ES" b="1" dirty="0" smtClean="0"/>
              <a:t>Agente infeccioso </a:t>
            </a:r>
            <a:endParaRPr lang="es-ES" dirty="0"/>
          </a:p>
        </p:txBody>
      </p:sp>
      <p:sp>
        <p:nvSpPr>
          <p:cNvPr id="11" name="10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6" name="5 Rectángulo"/>
          <p:cNvSpPr/>
          <p:nvPr/>
        </p:nvSpPr>
        <p:spPr>
          <a:xfrm>
            <a:off x="2000232" y="2000240"/>
            <a:ext cx="671979" cy="369332"/>
          </a:xfrm>
          <a:prstGeom prst="rect">
            <a:avLst/>
          </a:prstGeom>
          <a:solidFill>
            <a:schemeClr val="accent1">
              <a:lumMod val="20000"/>
              <a:lumOff val="80000"/>
            </a:schemeClr>
          </a:solidFill>
        </p:spPr>
        <p:txBody>
          <a:bodyPr wrap="none">
            <a:spAutoFit/>
          </a:bodyPr>
          <a:lstStyle/>
          <a:p>
            <a:r>
              <a:rPr lang="es-ES" b="1" dirty="0" smtClean="0"/>
              <a:t>IRA</a:t>
            </a:r>
            <a:endParaRPr lang="es-ES" dirty="0"/>
          </a:p>
        </p:txBody>
      </p:sp>
      <p:pic>
        <p:nvPicPr>
          <p:cNvPr id="33794" name="Picture 2" descr="http://elmedicodemihijo.files.wordpress.com/2012/01/gripe_thumb2.jpg"/>
          <p:cNvPicPr>
            <a:picLocks noChangeAspect="1" noChangeArrowheads="1"/>
          </p:cNvPicPr>
          <p:nvPr/>
        </p:nvPicPr>
        <p:blipFill>
          <a:blip r:embed="rId2" cstate="print"/>
          <a:srcRect/>
          <a:stretch>
            <a:fillRect/>
          </a:stretch>
        </p:blipFill>
        <p:spPr bwMode="auto">
          <a:xfrm>
            <a:off x="428596" y="2643182"/>
            <a:ext cx="2295525" cy="2324101"/>
          </a:xfrm>
          <a:prstGeom prst="rect">
            <a:avLst/>
          </a:prstGeom>
          <a:noFill/>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000496" y="1142984"/>
            <a:ext cx="4572000" cy="2585323"/>
          </a:xfrm>
          <a:prstGeom prst="rect">
            <a:avLst/>
          </a:prstGeom>
          <a:solidFill>
            <a:schemeClr val="bg1"/>
          </a:solidFill>
        </p:spPr>
        <p:txBody>
          <a:bodyPr>
            <a:spAutoFit/>
          </a:bodyPr>
          <a:lstStyle/>
          <a:p>
            <a:r>
              <a:rPr lang="es-ES" b="1" dirty="0" smtClean="0"/>
              <a:t>Bacterias, las más frecuentes son: </a:t>
            </a:r>
          </a:p>
          <a:p>
            <a:r>
              <a:rPr lang="es-ES" dirty="0" smtClean="0"/>
              <a:t>- Neumococos. </a:t>
            </a:r>
          </a:p>
          <a:p>
            <a:r>
              <a:rPr lang="es-ES" dirty="0" smtClean="0"/>
              <a:t>- </a:t>
            </a:r>
            <a:r>
              <a:rPr lang="es-ES" dirty="0" err="1" smtClean="0"/>
              <a:t>Estaphylococcus</a:t>
            </a:r>
            <a:r>
              <a:rPr lang="es-ES" dirty="0" smtClean="0"/>
              <a:t> </a:t>
            </a:r>
            <a:r>
              <a:rPr lang="es-ES" dirty="0" err="1" smtClean="0"/>
              <a:t>aureus</a:t>
            </a:r>
            <a:r>
              <a:rPr lang="es-ES" dirty="0" smtClean="0"/>
              <a:t>. </a:t>
            </a:r>
          </a:p>
          <a:p>
            <a:r>
              <a:rPr lang="es-ES" dirty="0" smtClean="0"/>
              <a:t>- Estreptococos hemolíticos. </a:t>
            </a:r>
          </a:p>
          <a:p>
            <a:r>
              <a:rPr lang="es-ES" dirty="0" smtClean="0"/>
              <a:t>- </a:t>
            </a:r>
            <a:r>
              <a:rPr lang="es-ES" dirty="0" err="1" smtClean="0"/>
              <a:t>Klebsiella</a:t>
            </a:r>
            <a:r>
              <a:rPr lang="es-ES" dirty="0" smtClean="0"/>
              <a:t> </a:t>
            </a:r>
            <a:r>
              <a:rPr lang="es-ES" dirty="0" err="1" smtClean="0"/>
              <a:t>pneumoniae</a:t>
            </a:r>
            <a:r>
              <a:rPr lang="es-ES" dirty="0" smtClean="0"/>
              <a:t>. </a:t>
            </a:r>
          </a:p>
          <a:p>
            <a:r>
              <a:rPr lang="es-ES" dirty="0" smtClean="0"/>
              <a:t>- </a:t>
            </a:r>
            <a:r>
              <a:rPr lang="es-ES" dirty="0" err="1" smtClean="0"/>
              <a:t>Haemophilus</a:t>
            </a:r>
            <a:r>
              <a:rPr lang="es-ES" dirty="0" smtClean="0"/>
              <a:t> </a:t>
            </a:r>
            <a:r>
              <a:rPr lang="es-ES" dirty="0" err="1" smtClean="0"/>
              <a:t>influenzae</a:t>
            </a:r>
            <a:r>
              <a:rPr lang="es-ES" dirty="0" smtClean="0"/>
              <a:t>. </a:t>
            </a:r>
          </a:p>
          <a:p>
            <a:r>
              <a:rPr lang="es-ES" dirty="0" smtClean="0"/>
              <a:t>- </a:t>
            </a:r>
            <a:r>
              <a:rPr lang="es-ES" dirty="0" err="1" smtClean="0"/>
              <a:t>Pseudomonas</a:t>
            </a:r>
            <a:r>
              <a:rPr lang="es-ES" dirty="0" smtClean="0"/>
              <a:t>. </a:t>
            </a:r>
          </a:p>
          <a:p>
            <a:r>
              <a:rPr lang="es-ES" dirty="0" smtClean="0"/>
              <a:t>- </a:t>
            </a:r>
            <a:r>
              <a:rPr lang="es-ES" dirty="0" err="1" smtClean="0"/>
              <a:t>Escherichia</a:t>
            </a:r>
            <a:r>
              <a:rPr lang="es-ES" dirty="0" smtClean="0"/>
              <a:t> </a:t>
            </a:r>
            <a:r>
              <a:rPr lang="es-ES" dirty="0" err="1" smtClean="0"/>
              <a:t>coli</a:t>
            </a:r>
            <a:r>
              <a:rPr lang="es-ES" dirty="0" smtClean="0"/>
              <a:t>. </a:t>
            </a:r>
          </a:p>
        </p:txBody>
      </p:sp>
      <p:sp>
        <p:nvSpPr>
          <p:cNvPr id="10" name="9 Rectángulo"/>
          <p:cNvSpPr/>
          <p:nvPr/>
        </p:nvSpPr>
        <p:spPr>
          <a:xfrm>
            <a:off x="4000496" y="4071942"/>
            <a:ext cx="4572000" cy="1477328"/>
          </a:xfrm>
          <a:prstGeom prst="rect">
            <a:avLst/>
          </a:prstGeom>
          <a:solidFill>
            <a:schemeClr val="bg1"/>
          </a:solidFill>
        </p:spPr>
        <p:txBody>
          <a:bodyPr>
            <a:spAutoFit/>
          </a:bodyPr>
          <a:lstStyle/>
          <a:p>
            <a:r>
              <a:rPr lang="es-ES" b="1" dirty="0" smtClean="0"/>
              <a:t>Reservorio</a:t>
            </a:r>
            <a:r>
              <a:rPr lang="es-ES" dirty="0" smtClean="0"/>
              <a:t>: el más importante es el ser humano; las diferentes especies de animales domésticos y salvajes como cerdos, caballos, gallinas, monos, entre otros. </a:t>
            </a:r>
            <a:endParaRPr lang="es-ES" dirty="0"/>
          </a:p>
        </p:txBody>
      </p:sp>
      <p:sp>
        <p:nvSpPr>
          <p:cNvPr id="11" name="10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5" name="4 Rectángulo"/>
          <p:cNvSpPr/>
          <p:nvPr/>
        </p:nvSpPr>
        <p:spPr>
          <a:xfrm>
            <a:off x="857224" y="1071546"/>
            <a:ext cx="671979" cy="369332"/>
          </a:xfrm>
          <a:prstGeom prst="rect">
            <a:avLst/>
          </a:prstGeom>
          <a:solidFill>
            <a:schemeClr val="accent1">
              <a:lumMod val="20000"/>
              <a:lumOff val="80000"/>
            </a:schemeClr>
          </a:solidFill>
        </p:spPr>
        <p:txBody>
          <a:bodyPr wrap="none">
            <a:spAutoFit/>
          </a:bodyPr>
          <a:lstStyle/>
          <a:p>
            <a:r>
              <a:rPr lang="es-ES" b="1" dirty="0" smtClean="0"/>
              <a:t>IRA</a:t>
            </a:r>
            <a:endParaRPr lang="es-ES" dirty="0"/>
          </a:p>
        </p:txBody>
      </p:sp>
      <p:pic>
        <p:nvPicPr>
          <p:cNvPr id="32770" name="Picture 2" descr="http://img.yasalud.com/uploads/2012/12/sintomas-de-la-gripe.jpg"/>
          <p:cNvPicPr>
            <a:picLocks noChangeAspect="1" noChangeArrowheads="1"/>
          </p:cNvPicPr>
          <p:nvPr/>
        </p:nvPicPr>
        <p:blipFill>
          <a:blip r:embed="rId2" cstate="print"/>
          <a:srcRect l="21880"/>
          <a:stretch>
            <a:fillRect/>
          </a:stretch>
        </p:blipFill>
        <p:spPr bwMode="auto">
          <a:xfrm>
            <a:off x="571472" y="1643050"/>
            <a:ext cx="3264940" cy="3663951"/>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71472" y="1428736"/>
            <a:ext cx="3214710" cy="1200329"/>
          </a:xfrm>
          <a:prstGeom prst="rect">
            <a:avLst/>
          </a:prstGeom>
          <a:solidFill>
            <a:schemeClr val="bg1"/>
          </a:solidFill>
        </p:spPr>
        <p:txBody>
          <a:bodyPr wrap="square">
            <a:spAutoFit/>
          </a:bodyPr>
          <a:lstStyle/>
          <a:p>
            <a:r>
              <a:rPr lang="es-ES" b="1" dirty="0" smtClean="0"/>
              <a:t>Puerta de salida</a:t>
            </a:r>
            <a:r>
              <a:rPr lang="es-ES" dirty="0" smtClean="0"/>
              <a:t>: son las fosas nasales y la boca del reservorio ya sea este enfermo o portador. </a:t>
            </a:r>
            <a:endParaRPr lang="es-ES" dirty="0"/>
          </a:p>
        </p:txBody>
      </p:sp>
      <p:sp>
        <p:nvSpPr>
          <p:cNvPr id="8" name="7 Rectángulo"/>
          <p:cNvSpPr/>
          <p:nvPr/>
        </p:nvSpPr>
        <p:spPr>
          <a:xfrm>
            <a:off x="571472" y="2714620"/>
            <a:ext cx="3357586" cy="3139321"/>
          </a:xfrm>
          <a:prstGeom prst="rect">
            <a:avLst/>
          </a:prstGeom>
          <a:solidFill>
            <a:schemeClr val="bg1"/>
          </a:solidFill>
        </p:spPr>
        <p:txBody>
          <a:bodyPr wrap="square">
            <a:spAutoFit/>
          </a:bodyPr>
          <a:lstStyle/>
          <a:p>
            <a:r>
              <a:rPr lang="es-ES" b="1" dirty="0" smtClean="0"/>
              <a:t>Vía de transmisión</a:t>
            </a:r>
            <a:r>
              <a:rPr lang="es-ES" dirty="0" smtClean="0"/>
              <a:t>: </a:t>
            </a:r>
          </a:p>
          <a:p>
            <a:r>
              <a:rPr lang="es-ES" dirty="0" smtClean="0"/>
              <a:t>la respiratoria, pero se ha reconocido como una vía muy importante el contacto directo con las secreciones </a:t>
            </a:r>
            <a:r>
              <a:rPr lang="es-ES" dirty="0" err="1" smtClean="0"/>
              <a:t>nasofaringea</a:t>
            </a:r>
            <a:r>
              <a:rPr lang="es-ES" dirty="0" smtClean="0"/>
              <a:t> de los reservorios a través de las manos y objetos al llevárselo el huésped susceptible a la nariz u ojos. </a:t>
            </a:r>
            <a:endParaRPr lang="es-ES" dirty="0"/>
          </a:p>
        </p:txBody>
      </p:sp>
      <p:sp>
        <p:nvSpPr>
          <p:cNvPr id="9" name="8 Rectángulo"/>
          <p:cNvSpPr/>
          <p:nvPr/>
        </p:nvSpPr>
        <p:spPr>
          <a:xfrm>
            <a:off x="3059832" y="476672"/>
            <a:ext cx="5616624" cy="369332"/>
          </a:xfrm>
          <a:prstGeom prst="rect">
            <a:avLst/>
          </a:prstGeom>
          <a:solidFill>
            <a:schemeClr val="accent1">
              <a:lumMod val="20000"/>
              <a:lumOff val="80000"/>
            </a:schemeClr>
          </a:solidFill>
        </p:spPr>
        <p:txBody>
          <a:bodyPr wrap="square">
            <a:spAutoFit/>
          </a:bodyPr>
          <a:lstStyle/>
          <a:p>
            <a:pPr algn="ctr"/>
            <a:r>
              <a:rPr lang="es-ES" b="1" dirty="0" smtClean="0"/>
              <a:t>Enfermedades de trasmisión respiratoria </a:t>
            </a:r>
            <a:endParaRPr lang="es-ES" dirty="0"/>
          </a:p>
        </p:txBody>
      </p:sp>
      <p:sp>
        <p:nvSpPr>
          <p:cNvPr id="5" name="4 Rectángulo"/>
          <p:cNvSpPr/>
          <p:nvPr/>
        </p:nvSpPr>
        <p:spPr>
          <a:xfrm>
            <a:off x="857224" y="928670"/>
            <a:ext cx="671979" cy="369332"/>
          </a:xfrm>
          <a:prstGeom prst="rect">
            <a:avLst/>
          </a:prstGeom>
          <a:solidFill>
            <a:schemeClr val="accent1">
              <a:lumMod val="20000"/>
              <a:lumOff val="80000"/>
            </a:schemeClr>
          </a:solidFill>
        </p:spPr>
        <p:txBody>
          <a:bodyPr wrap="none">
            <a:spAutoFit/>
          </a:bodyPr>
          <a:lstStyle/>
          <a:p>
            <a:r>
              <a:rPr lang="es-ES" b="1" dirty="0" smtClean="0"/>
              <a:t>IRA</a:t>
            </a:r>
            <a:endParaRPr lang="es-ES" dirty="0"/>
          </a:p>
        </p:txBody>
      </p:sp>
      <p:pic>
        <p:nvPicPr>
          <p:cNvPr id="31746" name="Picture 2" descr="http://planosinfin.com/wp-content/uploads/2015/02/gripe-770x480.jpg"/>
          <p:cNvPicPr>
            <a:picLocks noChangeAspect="1" noChangeArrowheads="1"/>
          </p:cNvPicPr>
          <p:nvPr/>
        </p:nvPicPr>
        <p:blipFill>
          <a:blip r:embed="rId2" cstate="print"/>
          <a:srcRect l="16559" r="13311"/>
          <a:stretch>
            <a:fillRect/>
          </a:stretch>
        </p:blipFill>
        <p:spPr bwMode="auto">
          <a:xfrm>
            <a:off x="4000496" y="1357298"/>
            <a:ext cx="4580958" cy="4071934"/>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604</TotalTime>
  <Words>2583</Words>
  <Application>Microsoft Office PowerPoint</Application>
  <PresentationFormat>Presentación en pantalla (4:3)</PresentationFormat>
  <Paragraphs>348</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Aspecto</vt:lpstr>
      <vt:lpstr>     EPIDEMIOLOGÍA DE LAS ENFERMEDADES DE TRANSMISIÓN RESPIRATORIA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ASIGNATURA ESTRUCTURA  SOCIAL Y SALUD</dc:title>
  <dc:creator>Centor</dc:creator>
  <cp:lastModifiedBy>Centor</cp:lastModifiedBy>
  <cp:revision>542</cp:revision>
  <dcterms:created xsi:type="dcterms:W3CDTF">2016-06-10T09:42:30Z</dcterms:created>
  <dcterms:modified xsi:type="dcterms:W3CDTF">2016-07-20T17:39:56Z</dcterms:modified>
</cp:coreProperties>
</file>