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1" r:id="rId7"/>
    <p:sldId id="262" r:id="rId8"/>
    <p:sldId id="263" r:id="rId9"/>
    <p:sldId id="264" r:id="rId10"/>
    <p:sldId id="266" r:id="rId11"/>
    <p:sldId id="267" r:id="rId12"/>
    <p:sldId id="323" r:id="rId13"/>
    <p:sldId id="268" r:id="rId14"/>
    <p:sldId id="342" r:id="rId15"/>
    <p:sldId id="343" r:id="rId16"/>
    <p:sldId id="269" r:id="rId17"/>
    <p:sldId id="346" r:id="rId18"/>
    <p:sldId id="324" r:id="rId19"/>
    <p:sldId id="347" r:id="rId20"/>
    <p:sldId id="325" r:id="rId21"/>
    <p:sldId id="326" r:id="rId22"/>
    <p:sldId id="348" r:id="rId23"/>
    <p:sldId id="329" r:id="rId24"/>
    <p:sldId id="330" r:id="rId25"/>
    <p:sldId id="349" r:id="rId26"/>
    <p:sldId id="350" r:id="rId27"/>
    <p:sldId id="351"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68"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7" name="18 Marcador de fecha"/>
          <p:cNvSpPr>
            <a:spLocks noGrp="1"/>
          </p:cNvSpPr>
          <p:nvPr>
            <p:ph type="dt" sz="half" idx="10"/>
          </p:nvPr>
        </p:nvSpPr>
        <p:spPr/>
        <p:txBody>
          <a:bodyPr/>
          <a:lstStyle>
            <a:lvl1pPr>
              <a:defRPr/>
            </a:lvl1pPr>
            <a:extLst/>
          </a:lstStyle>
          <a:p>
            <a:pPr>
              <a:defRPr/>
            </a:pPr>
            <a:fld id="{DC99C192-1C31-44CA-B482-7AA1D50CD933}" type="datetimeFigureOut">
              <a:rPr lang="es-ES"/>
              <a:pPr>
                <a:defRPr/>
              </a:pPr>
              <a:t>22/09/2016</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10 Marcador de número de diapositiva"/>
          <p:cNvSpPr>
            <a:spLocks noGrp="1"/>
          </p:cNvSpPr>
          <p:nvPr>
            <p:ph type="sldNum" sz="quarter" idx="12"/>
          </p:nvPr>
        </p:nvSpPr>
        <p:spPr/>
        <p:txBody>
          <a:bodyPr/>
          <a:lstStyle>
            <a:lvl1pPr>
              <a:defRPr/>
            </a:lvl1pPr>
            <a:extLst/>
          </a:lstStyle>
          <a:p>
            <a:pPr>
              <a:defRPr/>
            </a:pPr>
            <a:fld id="{4463F6BE-F80E-494E-9361-ECDA42311B74}" type="slidenum">
              <a:rPr lang="es-ES"/>
              <a:pPr>
                <a:defRPr/>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D38E8EA5-ABE4-4D64-8F62-61C56F944310}" type="datetimeFigureOut">
              <a:rPr lang="es-ES"/>
              <a:pPr>
                <a:defRPr/>
              </a:pPr>
              <a:t>22/09/2016</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3F014BB7-96CB-4797-910E-2E1D231F77F5}" type="slidenum">
              <a:rPr lang="es-ES"/>
              <a:pPr>
                <a:defRPr/>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D0828B95-6F58-4E43-A0B5-DCEDBF4DC13E}" type="datetimeFigureOut">
              <a:rPr lang="es-ES"/>
              <a:pPr>
                <a:defRPr/>
              </a:pPr>
              <a:t>22/09/2016</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937F28F1-D9A7-4B91-9009-F19F0D33AF59}" type="slidenum">
              <a:rPr lang="es-ES"/>
              <a:pPr>
                <a:defRPr/>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502920" y="530352"/>
            <a:ext cx="8183880" cy="418795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B2DC275A-799B-4D55-9795-E6035B10F2AA}" type="datetimeFigureOut">
              <a:rPr lang="es-ES"/>
              <a:pPr>
                <a:defRPr/>
              </a:pPr>
              <a:t>22/09/2016</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2BF700C5-001D-4C0D-83AC-BEFD948C149B}" type="slidenum">
              <a:rPr lang="es-ES"/>
              <a:pPr>
                <a:defRPr/>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99E7182D-944D-48B7-BF15-FB8E333BEC9C}" type="datetimeFigureOut">
              <a:rPr lang="es-ES"/>
              <a:pPr>
                <a:defRPr/>
              </a:pPr>
              <a:t>22/09/2016</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AA76760B-52E3-4D91-94E5-173E4796D559}" type="slidenum">
              <a:rPr lang="es-ES"/>
              <a:pPr>
                <a:defRPr/>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702A119F-868E-4FF4-887B-3365726D8A00}" type="datetimeFigureOut">
              <a:rPr lang="es-ES"/>
              <a:pPr>
                <a:defRPr/>
              </a:pPr>
              <a:t>22/09/2016</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65471826-87A6-4893-9A32-E9ACFE4162C0}" type="slidenum">
              <a:rPr lang="es-ES"/>
              <a:pPr>
                <a:defRPr/>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p:txBody>
          <a:bodyPr/>
          <a:lstStyle>
            <a:lvl1pPr>
              <a:defRPr/>
            </a:lvl1pPr>
          </a:lstStyle>
          <a:p>
            <a:pPr>
              <a:defRPr/>
            </a:pPr>
            <a:fld id="{0952E444-4804-4BE7-B823-757C4EBF095F}" type="datetimeFigureOut">
              <a:rPr lang="es-ES"/>
              <a:pPr>
                <a:defRPr/>
              </a:pPr>
              <a:t>22/09/2016</a:t>
            </a:fld>
            <a:endParaRPr lang="es-ES"/>
          </a:p>
        </p:txBody>
      </p:sp>
      <p:sp>
        <p:nvSpPr>
          <p:cNvPr id="8" name="17 Marcador de pie de página"/>
          <p:cNvSpPr>
            <a:spLocks noGrp="1"/>
          </p:cNvSpPr>
          <p:nvPr>
            <p:ph type="ftr" sz="quarter" idx="11"/>
          </p:nvPr>
        </p:nvSpPr>
        <p:spPr/>
        <p:txBody>
          <a:bodyPr/>
          <a:lstStyle>
            <a:lvl1pPr>
              <a:defRPr/>
            </a:lvl1pPr>
          </a:lstStyle>
          <a:p>
            <a:pPr>
              <a:defRPr/>
            </a:pPr>
            <a:endParaRPr lang="es-ES"/>
          </a:p>
        </p:txBody>
      </p:sp>
      <p:sp>
        <p:nvSpPr>
          <p:cNvPr id="9" name="4 Marcador de número de diapositiva"/>
          <p:cNvSpPr>
            <a:spLocks noGrp="1"/>
          </p:cNvSpPr>
          <p:nvPr>
            <p:ph type="sldNum" sz="quarter" idx="12"/>
          </p:nvPr>
        </p:nvSpPr>
        <p:spPr/>
        <p:txBody>
          <a:bodyPr/>
          <a:lstStyle>
            <a:lvl1pPr>
              <a:defRPr/>
            </a:lvl1pPr>
          </a:lstStyle>
          <a:p>
            <a:pPr>
              <a:defRPr/>
            </a:pPr>
            <a:fld id="{02EB8CC7-7831-48F5-987A-CF85057DE7A9}" type="slidenum">
              <a:rPr lang="es-ES"/>
              <a:pPr>
                <a:defRPr/>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4 Marcador de fecha"/>
          <p:cNvSpPr>
            <a:spLocks noGrp="1"/>
          </p:cNvSpPr>
          <p:nvPr>
            <p:ph type="dt" sz="half" idx="10"/>
          </p:nvPr>
        </p:nvSpPr>
        <p:spPr/>
        <p:txBody>
          <a:bodyPr/>
          <a:lstStyle>
            <a:lvl1pPr>
              <a:defRPr/>
            </a:lvl1pPr>
          </a:lstStyle>
          <a:p>
            <a:pPr>
              <a:defRPr/>
            </a:pPr>
            <a:fld id="{F8666E79-E977-4681-9DCB-E6F590F19743}" type="datetimeFigureOut">
              <a:rPr lang="es-ES"/>
              <a:pPr>
                <a:defRPr/>
              </a:pPr>
              <a:t>22/09/2016</a:t>
            </a:fld>
            <a:endParaRPr lang="es-ES"/>
          </a:p>
        </p:txBody>
      </p:sp>
      <p:sp>
        <p:nvSpPr>
          <p:cNvPr id="4" name="1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DEFB1CF8-2278-4137-A078-E039FBFC994D}" type="slidenum">
              <a:rPr lang="es-ES"/>
              <a:pPr>
                <a:defRPr/>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Marcador de fecha"/>
          <p:cNvSpPr>
            <a:spLocks noGrp="1"/>
          </p:cNvSpPr>
          <p:nvPr>
            <p:ph type="dt" sz="half" idx="10"/>
          </p:nvPr>
        </p:nvSpPr>
        <p:spPr/>
        <p:txBody>
          <a:bodyPr/>
          <a:lstStyle>
            <a:lvl1pPr>
              <a:defRPr/>
            </a:lvl1pPr>
            <a:extLst/>
          </a:lstStyle>
          <a:p>
            <a:pPr>
              <a:defRPr/>
            </a:pPr>
            <a:fld id="{7AB33928-B5C1-473A-B355-D7009D824AC6}" type="datetimeFigureOut">
              <a:rPr lang="es-ES"/>
              <a:pPr>
                <a:defRPr/>
              </a:pPr>
              <a:t>22/09/2016</a:t>
            </a:fld>
            <a:endParaRPr lang="es-ES"/>
          </a:p>
        </p:txBody>
      </p:sp>
      <p:sp>
        <p:nvSpPr>
          <p:cNvPr id="4" name="2 Marcador de pie de página"/>
          <p:cNvSpPr>
            <a:spLocks noGrp="1"/>
          </p:cNvSpPr>
          <p:nvPr>
            <p:ph type="ftr" sz="quarter" idx="11"/>
          </p:nvPr>
        </p:nvSpPr>
        <p:spPr/>
        <p:txBody>
          <a:bodyPr/>
          <a:lstStyle>
            <a:lvl1pPr>
              <a:defRPr/>
            </a:lvl1pPr>
            <a:extLst/>
          </a:lstStyle>
          <a:p>
            <a:pPr>
              <a:defRPr/>
            </a:pPr>
            <a:endParaRPr lang="es-ES"/>
          </a:p>
        </p:txBody>
      </p:sp>
      <p:sp>
        <p:nvSpPr>
          <p:cNvPr id="5" name="3 Marcador de número de diapositiva"/>
          <p:cNvSpPr>
            <a:spLocks noGrp="1"/>
          </p:cNvSpPr>
          <p:nvPr>
            <p:ph type="sldNum" sz="quarter" idx="12"/>
          </p:nvPr>
        </p:nvSpPr>
        <p:spPr/>
        <p:txBody>
          <a:bodyPr/>
          <a:lstStyle>
            <a:lvl1pPr>
              <a:defRPr/>
            </a:lvl1pPr>
            <a:extLst/>
          </a:lstStyle>
          <a:p>
            <a:pPr>
              <a:defRPr/>
            </a:pPr>
            <a:fld id="{813EDB45-CCD0-43C5-B084-BC215A0347A9}" type="slidenum">
              <a:rPr lang="es-ES"/>
              <a:pPr>
                <a:defRPr/>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98779E85-0A4B-4348-BC2D-80E044FCB59A}" type="datetimeFigureOut">
              <a:rPr lang="es-ES"/>
              <a:pPr>
                <a:defRPr/>
              </a:pPr>
              <a:t>22/09/2016</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2D02C57B-9B55-49C0-85B3-185C30CF0449}" type="slidenum">
              <a:rPr lang="es-ES"/>
              <a:pPr>
                <a:defRPr/>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Redondear rectángulo de esquina sencilla"/>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7" name="4 Marcador de fecha"/>
          <p:cNvSpPr>
            <a:spLocks noGrp="1"/>
          </p:cNvSpPr>
          <p:nvPr>
            <p:ph type="dt" sz="half" idx="10"/>
          </p:nvPr>
        </p:nvSpPr>
        <p:spPr/>
        <p:txBody>
          <a:bodyPr/>
          <a:lstStyle>
            <a:lvl1pPr>
              <a:defRPr/>
            </a:lvl1pPr>
            <a:extLst/>
          </a:lstStyle>
          <a:p>
            <a:pPr>
              <a:defRPr/>
            </a:pPr>
            <a:fld id="{D7F31A57-33F8-43CD-B538-39B975F607F0}" type="datetimeFigureOut">
              <a:rPr lang="es-ES"/>
              <a:pPr>
                <a:defRPr/>
              </a:pPr>
              <a:t>22/09/2016</a:t>
            </a:fld>
            <a:endParaRPr lang="es-ES"/>
          </a:p>
        </p:txBody>
      </p:sp>
      <p:sp>
        <p:nvSpPr>
          <p:cNvPr id="8" name="5 Marcador de pie de página"/>
          <p:cNvSpPr>
            <a:spLocks noGrp="1"/>
          </p:cNvSpPr>
          <p:nvPr>
            <p:ph type="ftr" sz="quarter" idx="11"/>
          </p:nvPr>
        </p:nvSpPr>
        <p:spPr/>
        <p:txBody>
          <a:bodyPr/>
          <a:lstStyle>
            <a:lvl1pPr>
              <a:defRPr/>
            </a:lvl1pPr>
            <a:extLst/>
          </a:lstStyle>
          <a:p>
            <a:pPr>
              <a:defRPr/>
            </a:pPr>
            <a:endParaRPr lang="es-ES"/>
          </a:p>
        </p:txBody>
      </p:sp>
      <p:sp>
        <p:nvSpPr>
          <p:cNvPr id="9" name="6 Marcador de número de diapositiva"/>
          <p:cNvSpPr>
            <a:spLocks noGrp="1"/>
          </p:cNvSpPr>
          <p:nvPr>
            <p:ph type="sldNum" sz="quarter" idx="12"/>
          </p:nvPr>
        </p:nvSpPr>
        <p:spPr/>
        <p:txBody>
          <a:bodyPr/>
          <a:lstStyle>
            <a:lvl1pPr>
              <a:defRPr/>
            </a:lvl1pPr>
            <a:extLst/>
          </a:lstStyle>
          <a:p>
            <a:pPr>
              <a:defRPr/>
            </a:pPr>
            <a:fld id="{BB890158-0BD4-47EA-B475-E786B05A9424}" type="slidenum">
              <a:rPr lang="es-ES"/>
              <a:pPr>
                <a:defRPr/>
              </a:pPr>
              <a:t>‹Nº›</a:t>
            </a:fld>
            <a:endParaRPr lang="es-E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Marcador de título"/>
          <p:cNvSpPr>
            <a:spLocks noGrp="1"/>
          </p:cNvSpPr>
          <p:nvPr>
            <p:ph type="title"/>
          </p:nvPr>
        </p:nvSpPr>
        <p:spPr>
          <a:xfrm>
            <a:off x="503238" y="4986338"/>
            <a:ext cx="8183562" cy="1050925"/>
          </a:xfrm>
          <a:prstGeom prst="rect">
            <a:avLst/>
          </a:prstGeom>
        </p:spPr>
        <p:txBody>
          <a:bodyPr vert="horz" anchor="b">
            <a:normAutofit/>
          </a:bodyPr>
          <a:lstStyle>
            <a:extLst/>
          </a:lstStyle>
          <a:p>
            <a:r>
              <a:rPr lang="es-ES" smtClean="0"/>
              <a:t>Haga clic para modificar el estilo de título del patrón</a:t>
            </a:r>
            <a:endParaRPr lang="en-US"/>
          </a:p>
        </p:txBody>
      </p:sp>
      <p:sp>
        <p:nvSpPr>
          <p:cNvPr id="1031" name="3 Marcador de texto"/>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684D2A8E-0930-4382-9A1A-E703A7300ED3}" type="datetimeFigureOut">
              <a:rPr lang="es-ES"/>
              <a:pPr>
                <a:defRPr/>
              </a:pPr>
              <a:t>22/09/2016</a:t>
            </a:fld>
            <a:endParaRPr lang="es-ES"/>
          </a:p>
        </p:txBody>
      </p:sp>
      <p:sp>
        <p:nvSpPr>
          <p:cNvPr id="18" name="17 Marcador de pie de página"/>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s-ES"/>
          </a:p>
        </p:txBody>
      </p:sp>
      <p:sp>
        <p:nvSpPr>
          <p:cNvPr id="5" name="4 Marcador de número de diapositiva"/>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7B968372-D891-4380-95DD-D996C2FC905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67" r:id="rId8"/>
    <p:sldLayoutId id="2147483675" r:id="rId9"/>
    <p:sldLayoutId id="2147483666" r:id="rId10"/>
    <p:sldLayoutId id="2147483665" r:id="rId11"/>
  </p:sldLayoutIdLst>
  <p:transition>
    <p:push dir="r"/>
  </p:transition>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86438" y="4643438"/>
            <a:ext cx="2428875" cy="369887"/>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es-ES" dirty="0">
                <a:latin typeface="+mn-lt"/>
              </a:rPr>
              <a:t>Dr. Douglas Tenorio</a:t>
            </a:r>
            <a:endParaRPr lang="es-ES" dirty="0">
              <a:latin typeface="+mn-lt"/>
            </a:endParaRPr>
          </a:p>
        </p:txBody>
      </p:sp>
      <p:sp>
        <p:nvSpPr>
          <p:cNvPr id="13314"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Verdana" pitchFamily="34" charset="0"/>
            </a:endParaRPr>
          </a:p>
        </p:txBody>
      </p:sp>
      <p:sp>
        <p:nvSpPr>
          <p:cNvPr id="13315"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Verdana" pitchFamily="34" charset="0"/>
            </a:endParaRPr>
          </a:p>
        </p:txBody>
      </p:sp>
      <p:sp>
        <p:nvSpPr>
          <p:cNvPr id="1331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Verdana" pitchFamily="34" charset="0"/>
            </a:endParaRPr>
          </a:p>
        </p:txBody>
      </p:sp>
      <p:sp>
        <p:nvSpPr>
          <p:cNvPr id="2" name="1 Título"/>
          <p:cNvSpPr>
            <a:spLocks noGrp="1"/>
          </p:cNvSpPr>
          <p:nvPr>
            <p:ph type="ctrTitle"/>
          </p:nvPr>
        </p:nvSpPr>
        <p:spPr>
          <a:xfrm>
            <a:off x="642938" y="428625"/>
            <a:ext cx="7772400" cy="2214563"/>
          </a:xfrm>
        </p:spPr>
        <p:txBody>
          <a:bodyPr/>
          <a:lstStyle/>
          <a:p>
            <a:pPr fontAlgn="auto">
              <a:spcAft>
                <a:spcPts val="0"/>
              </a:spcAft>
              <a:defRPr/>
            </a:pPr>
            <a:r>
              <a:rPr lang="es-ES" dirty="0" smtClean="0"/>
              <a:t>ENFERMEDADES EMERGENTES Y REEMERGENTES</a:t>
            </a:r>
            <a:endParaRPr lang="es-ES" dirty="0"/>
          </a:p>
        </p:txBody>
      </p:sp>
      <p:pic>
        <p:nvPicPr>
          <p:cNvPr id="13318" name="Picture 2" descr="Resultado de imagen para criptosporidiosis"/>
          <p:cNvPicPr>
            <a:picLocks noChangeAspect="1" noChangeArrowheads="1"/>
          </p:cNvPicPr>
          <p:nvPr/>
        </p:nvPicPr>
        <p:blipFill>
          <a:blip r:embed="rId2"/>
          <a:srcRect/>
          <a:stretch>
            <a:fillRect/>
          </a:stretch>
        </p:blipFill>
        <p:spPr bwMode="auto">
          <a:xfrm>
            <a:off x="714375" y="2857500"/>
            <a:ext cx="4600575" cy="335756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00063" y="1071563"/>
            <a:ext cx="4857750" cy="4800600"/>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Enfermedad de los legionarios </a:t>
            </a:r>
          </a:p>
          <a:p>
            <a:pPr fontAlgn="auto">
              <a:spcBef>
                <a:spcPts val="0"/>
              </a:spcBef>
              <a:spcAft>
                <a:spcPts val="0"/>
              </a:spcAft>
              <a:defRPr/>
            </a:pPr>
            <a:endParaRPr lang="es-ES" b="1" dirty="0">
              <a:latin typeface="+mn-lt"/>
            </a:endParaRPr>
          </a:p>
          <a:p>
            <a:pPr fontAlgn="auto">
              <a:spcBef>
                <a:spcPts val="0"/>
              </a:spcBef>
              <a:spcAft>
                <a:spcPts val="0"/>
              </a:spcAft>
              <a:defRPr/>
            </a:pPr>
            <a:r>
              <a:rPr lang="es-ES" dirty="0">
                <a:latin typeface="+mn-lt"/>
              </a:rPr>
              <a:t>Infección bacteriana aguda que se caracteriza por: </a:t>
            </a:r>
          </a:p>
          <a:p>
            <a:pPr fontAlgn="auto">
              <a:spcBef>
                <a:spcPts val="0"/>
              </a:spcBef>
              <a:spcAft>
                <a:spcPts val="0"/>
              </a:spcAft>
              <a:defRPr/>
            </a:pPr>
            <a:r>
              <a:rPr lang="es-ES" dirty="0">
                <a:latin typeface="+mn-lt"/>
              </a:rPr>
              <a:t>1 Anorexia </a:t>
            </a:r>
          </a:p>
          <a:p>
            <a:pPr fontAlgn="auto">
              <a:spcBef>
                <a:spcPts val="0"/>
              </a:spcBef>
              <a:spcAft>
                <a:spcPts val="0"/>
              </a:spcAft>
              <a:defRPr/>
            </a:pPr>
            <a:r>
              <a:rPr lang="es-ES" dirty="0">
                <a:latin typeface="+mn-lt"/>
              </a:rPr>
              <a:t>2 malestar en general </a:t>
            </a:r>
          </a:p>
          <a:p>
            <a:pPr fontAlgn="auto">
              <a:spcBef>
                <a:spcPts val="0"/>
              </a:spcBef>
              <a:spcAft>
                <a:spcPts val="0"/>
              </a:spcAft>
              <a:defRPr/>
            </a:pPr>
            <a:r>
              <a:rPr lang="es-ES" dirty="0">
                <a:latin typeface="+mn-lt"/>
              </a:rPr>
              <a:t>3 Mialgia </a:t>
            </a:r>
          </a:p>
          <a:p>
            <a:pPr fontAlgn="auto">
              <a:spcBef>
                <a:spcPts val="0"/>
              </a:spcBef>
              <a:spcAft>
                <a:spcPts val="0"/>
              </a:spcAft>
              <a:defRPr/>
            </a:pPr>
            <a:r>
              <a:rPr lang="es-ES" dirty="0">
                <a:latin typeface="+mn-lt"/>
              </a:rPr>
              <a:t>4 Cefalea </a:t>
            </a:r>
          </a:p>
          <a:p>
            <a:pPr fontAlgn="auto">
              <a:spcBef>
                <a:spcPts val="0"/>
              </a:spcBef>
              <a:spcAft>
                <a:spcPts val="0"/>
              </a:spcAft>
              <a:defRPr/>
            </a:pPr>
            <a:r>
              <a:rPr lang="es-ES" dirty="0">
                <a:latin typeface="+mn-lt"/>
              </a:rPr>
              <a:t>5 Fiebre </a:t>
            </a:r>
          </a:p>
          <a:p>
            <a:pPr fontAlgn="auto">
              <a:spcBef>
                <a:spcPts val="0"/>
              </a:spcBef>
              <a:spcAft>
                <a:spcPts val="0"/>
              </a:spcAft>
              <a:defRPr/>
            </a:pPr>
            <a:r>
              <a:rPr lang="es-ES" dirty="0">
                <a:latin typeface="+mn-lt"/>
              </a:rPr>
              <a:t>6 Tos seca </a:t>
            </a:r>
          </a:p>
          <a:p>
            <a:pPr fontAlgn="auto">
              <a:spcBef>
                <a:spcPts val="0"/>
              </a:spcBef>
              <a:spcAft>
                <a:spcPts val="0"/>
              </a:spcAft>
              <a:defRPr/>
            </a:pPr>
            <a:r>
              <a:rPr lang="es-ES" dirty="0">
                <a:latin typeface="+mn-lt"/>
              </a:rPr>
              <a:t>7 Escalofríos </a:t>
            </a:r>
          </a:p>
          <a:p>
            <a:pPr fontAlgn="auto">
              <a:spcBef>
                <a:spcPts val="0"/>
              </a:spcBef>
              <a:spcAft>
                <a:spcPts val="0"/>
              </a:spcAft>
              <a:defRPr/>
            </a:pPr>
            <a:r>
              <a:rPr lang="es-ES" dirty="0">
                <a:latin typeface="+mn-lt"/>
              </a:rPr>
              <a:t>8 dolor abdominal </a:t>
            </a:r>
          </a:p>
          <a:p>
            <a:pPr fontAlgn="auto">
              <a:spcBef>
                <a:spcPts val="0"/>
              </a:spcBef>
              <a:spcAft>
                <a:spcPts val="0"/>
              </a:spcAft>
              <a:defRPr/>
            </a:pPr>
            <a:r>
              <a:rPr lang="es-ES" dirty="0">
                <a:latin typeface="+mn-lt"/>
              </a:rPr>
              <a:t>9 diarrea </a:t>
            </a:r>
          </a:p>
          <a:p>
            <a:pPr fontAlgn="auto">
              <a:spcBef>
                <a:spcPts val="0"/>
              </a:spcBef>
              <a:spcAft>
                <a:spcPts val="0"/>
              </a:spcAft>
              <a:defRPr/>
            </a:pPr>
            <a:r>
              <a:rPr lang="es-ES" dirty="0">
                <a:latin typeface="+mn-lt"/>
              </a:rPr>
              <a:t>10 insuficiencia respiratoria (en su </a:t>
            </a:r>
            <a:r>
              <a:rPr lang="es-ES" dirty="0" err="1">
                <a:latin typeface="+mn-lt"/>
              </a:rPr>
              <a:t>evolucion</a:t>
            </a:r>
            <a:r>
              <a:rPr lang="es-ES" dirty="0">
                <a:latin typeface="+mn-lt"/>
              </a:rPr>
              <a:t>) </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Y su letalidad cercana al 40%</a:t>
            </a:r>
            <a:endParaRPr lang="es-ES" dirty="0">
              <a:latin typeface="+mn-lt"/>
            </a:endParaRPr>
          </a:p>
        </p:txBody>
      </p:sp>
      <p:sp>
        <p:nvSpPr>
          <p:cNvPr id="8" name="7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pic>
        <p:nvPicPr>
          <p:cNvPr id="22531" name="Picture 2" descr="Resultado de imagen para enfermedad de Legionarios"/>
          <p:cNvPicPr>
            <a:picLocks noChangeAspect="1" noChangeArrowheads="1"/>
          </p:cNvPicPr>
          <p:nvPr/>
        </p:nvPicPr>
        <p:blipFill>
          <a:blip r:embed="rId2"/>
          <a:srcRect/>
          <a:stretch>
            <a:fillRect/>
          </a:stretch>
        </p:blipFill>
        <p:spPr bwMode="auto">
          <a:xfrm>
            <a:off x="4786313" y="1428750"/>
            <a:ext cx="4000500" cy="40005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357188" y="714375"/>
            <a:ext cx="5286375" cy="5908675"/>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err="1">
                <a:latin typeface="+mn-lt"/>
              </a:rPr>
              <a:t>Criptosporidiosis</a:t>
            </a:r>
            <a:endParaRPr lang="es-ES" b="1" dirty="0">
              <a:latin typeface="+mn-lt"/>
            </a:endParaRPr>
          </a:p>
          <a:p>
            <a:pPr fontAlgn="auto">
              <a:spcBef>
                <a:spcPts val="0"/>
              </a:spcBef>
              <a:spcAft>
                <a:spcPts val="0"/>
              </a:spcAft>
              <a:defRPr/>
            </a:pPr>
            <a:endParaRPr lang="es-ES" b="1" dirty="0">
              <a:latin typeface="+mn-lt"/>
            </a:endParaRPr>
          </a:p>
          <a:p>
            <a:pPr fontAlgn="auto">
              <a:spcBef>
                <a:spcPts val="0"/>
              </a:spcBef>
              <a:spcAft>
                <a:spcPts val="0"/>
              </a:spcAft>
              <a:defRPr/>
            </a:pPr>
            <a:r>
              <a:rPr lang="es-ES" dirty="0">
                <a:latin typeface="+mn-lt"/>
              </a:rPr>
              <a:t>La </a:t>
            </a:r>
            <a:r>
              <a:rPr lang="es-ES" dirty="0" err="1">
                <a:latin typeface="+mn-lt"/>
              </a:rPr>
              <a:t>criptosporidiosis</a:t>
            </a:r>
            <a:r>
              <a:rPr lang="es-ES" dirty="0">
                <a:latin typeface="+mn-lt"/>
              </a:rPr>
              <a:t> es una enfermedad oportunista causada por el parásito </a:t>
            </a:r>
            <a:r>
              <a:rPr lang="es-ES" dirty="0" err="1">
                <a:latin typeface="+mn-lt"/>
              </a:rPr>
              <a:t>Cryptosporidium</a:t>
            </a:r>
            <a:r>
              <a:rPr lang="es-ES" dirty="0">
                <a:latin typeface="+mn-lt"/>
              </a:rPr>
              <a:t>, presente en algunas comidas o en agua contaminada. El primer caso reportado se presentó en 1972, y a partir de entonces es uno de los patógenos a nivel de vía entérica más comunes en el mundo</a:t>
            </a:r>
            <a:r>
              <a:rPr lang="es-ES" b="1" dirty="0">
                <a:latin typeface="+mn-lt"/>
              </a:rPr>
              <a:t> </a:t>
            </a:r>
          </a:p>
          <a:p>
            <a:pPr fontAlgn="auto">
              <a:spcBef>
                <a:spcPts val="0"/>
              </a:spcBef>
              <a:spcAft>
                <a:spcPts val="0"/>
              </a:spcAft>
              <a:defRPr/>
            </a:pPr>
            <a:r>
              <a:rPr lang="es-ES" dirty="0">
                <a:latin typeface="+mn-lt"/>
              </a:rPr>
              <a:t>- Diarrea acompañada de cólicos abdominales </a:t>
            </a:r>
          </a:p>
          <a:p>
            <a:pPr fontAlgn="auto">
              <a:spcBef>
                <a:spcPts val="0"/>
              </a:spcBef>
              <a:spcAft>
                <a:spcPts val="0"/>
              </a:spcAft>
              <a:defRPr/>
            </a:pPr>
            <a:r>
              <a:rPr lang="es-ES" dirty="0">
                <a:latin typeface="+mn-lt"/>
              </a:rPr>
              <a:t>- Malestar general, fiebre, anorexia, nausea y vomito. </a:t>
            </a:r>
          </a:p>
          <a:p>
            <a:pPr fontAlgn="auto">
              <a:spcBef>
                <a:spcPts val="0"/>
              </a:spcBef>
              <a:spcAft>
                <a:spcPts val="0"/>
              </a:spcAft>
              <a:defRPr/>
            </a:pPr>
            <a:r>
              <a:rPr lang="es-ES" dirty="0">
                <a:latin typeface="+mn-lt"/>
              </a:rPr>
              <a:t>- Los síntomas muestran remisión antes de 30 días en casi todas las personas </a:t>
            </a:r>
            <a:r>
              <a:rPr lang="es-ES" dirty="0" err="1">
                <a:latin typeface="+mn-lt"/>
              </a:rPr>
              <a:t>inmunologicamente</a:t>
            </a:r>
            <a:r>
              <a:rPr lang="es-ES" dirty="0">
                <a:latin typeface="+mn-lt"/>
              </a:rPr>
              <a:t> sanas </a:t>
            </a:r>
          </a:p>
          <a:p>
            <a:pPr fontAlgn="auto">
              <a:spcBef>
                <a:spcPts val="0"/>
              </a:spcBef>
              <a:spcAft>
                <a:spcPts val="0"/>
              </a:spcAft>
              <a:defRPr/>
            </a:pPr>
            <a:r>
              <a:rPr lang="es-ES" dirty="0">
                <a:latin typeface="+mn-lt"/>
              </a:rPr>
              <a:t>- Las personas </a:t>
            </a:r>
            <a:r>
              <a:rPr lang="es-ES" dirty="0" err="1">
                <a:latin typeface="+mn-lt"/>
              </a:rPr>
              <a:t>inmunologicamente</a:t>
            </a:r>
            <a:r>
              <a:rPr lang="es-ES" dirty="0">
                <a:latin typeface="+mn-lt"/>
              </a:rPr>
              <a:t> comprometidas(ejemplo los pacientes con SIDA) posiblemente no eliminan el parasito y ello contribuye a la muerte. </a:t>
            </a: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pic>
        <p:nvPicPr>
          <p:cNvPr id="23555" name="Picture 2" descr="Resultado de imagen para criptosporidiosis"/>
          <p:cNvPicPr>
            <a:picLocks noChangeAspect="1" noChangeArrowheads="1"/>
          </p:cNvPicPr>
          <p:nvPr/>
        </p:nvPicPr>
        <p:blipFill>
          <a:blip r:embed="rId2"/>
          <a:srcRect l="23750" r="23749"/>
          <a:stretch>
            <a:fillRect/>
          </a:stretch>
        </p:blipFill>
        <p:spPr bwMode="auto">
          <a:xfrm>
            <a:off x="5786438" y="1500188"/>
            <a:ext cx="3000375" cy="41338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7 CuadroTexto"/>
          <p:cNvSpPr txBox="1">
            <a:spLocks noChangeArrowheads="1"/>
          </p:cNvSpPr>
          <p:nvPr/>
        </p:nvSpPr>
        <p:spPr bwMode="auto">
          <a:xfrm>
            <a:off x="5500688" y="785813"/>
            <a:ext cx="3313112" cy="369887"/>
          </a:xfrm>
          <a:prstGeom prst="rect">
            <a:avLst/>
          </a:prstGeom>
          <a:noFill/>
          <a:ln w="9525">
            <a:noFill/>
            <a:miter lim="800000"/>
            <a:headEnd/>
            <a:tailEnd/>
          </a:ln>
        </p:spPr>
        <p:txBody>
          <a:bodyPr>
            <a:spAutoFit/>
          </a:bodyPr>
          <a:lstStyle/>
          <a:p>
            <a:r>
              <a:rPr lang="es-ES">
                <a:latin typeface="Verdana" pitchFamily="34" charset="0"/>
              </a:rPr>
              <a:t>CADENA EPIDEMIOLOGICA</a:t>
            </a:r>
          </a:p>
        </p:txBody>
      </p:sp>
      <p:sp>
        <p:nvSpPr>
          <p:cNvPr id="10" name="9 Rectángulo"/>
          <p:cNvSpPr/>
          <p:nvPr/>
        </p:nvSpPr>
        <p:spPr>
          <a:xfrm>
            <a:off x="714375" y="1530350"/>
            <a:ext cx="7929563" cy="3970338"/>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Agente causal</a:t>
            </a:r>
            <a:r>
              <a:rPr lang="es-ES" dirty="0">
                <a:latin typeface="+mn-lt"/>
              </a:rPr>
              <a:t>: </a:t>
            </a:r>
            <a:r>
              <a:rPr lang="es-ES" dirty="0" err="1">
                <a:latin typeface="+mn-lt"/>
              </a:rPr>
              <a:t>Cryptosporidium</a:t>
            </a:r>
            <a:r>
              <a:rPr lang="es-ES" dirty="0">
                <a:latin typeface="+mn-lt"/>
              </a:rPr>
              <a:t> </a:t>
            </a:r>
            <a:r>
              <a:rPr lang="es-ES" dirty="0" err="1">
                <a:latin typeface="+mn-lt"/>
              </a:rPr>
              <a:t>parvum</a:t>
            </a:r>
            <a:r>
              <a:rPr lang="es-ES" dirty="0">
                <a:latin typeface="+mn-lt"/>
              </a:rPr>
              <a:t>. Protozoo unicelular.</a:t>
            </a:r>
          </a:p>
          <a:p>
            <a:pPr fontAlgn="auto">
              <a:spcBef>
                <a:spcPts val="0"/>
              </a:spcBef>
              <a:spcAft>
                <a:spcPts val="0"/>
              </a:spcAft>
              <a:defRPr/>
            </a:pPr>
            <a:r>
              <a:rPr lang="es-ES" b="1" dirty="0">
                <a:latin typeface="+mn-lt"/>
              </a:rPr>
              <a:t>Reservorio</a:t>
            </a:r>
            <a:r>
              <a:rPr lang="es-ES" dirty="0">
                <a:latin typeface="+mn-lt"/>
              </a:rPr>
              <a:t>: ganado bovino, otros animales domésticos y el ser humano</a:t>
            </a:r>
          </a:p>
          <a:p>
            <a:pPr fontAlgn="auto">
              <a:spcBef>
                <a:spcPts val="0"/>
              </a:spcBef>
              <a:spcAft>
                <a:spcPts val="0"/>
              </a:spcAft>
              <a:defRPr/>
            </a:pPr>
            <a:r>
              <a:rPr lang="es-ES" b="1" dirty="0">
                <a:latin typeface="+mn-lt"/>
              </a:rPr>
              <a:t>Puerta de salida</a:t>
            </a:r>
            <a:r>
              <a:rPr lang="es-ES" dirty="0">
                <a:latin typeface="+mn-lt"/>
              </a:rPr>
              <a:t>: ano de los reservorios</a:t>
            </a:r>
          </a:p>
          <a:p>
            <a:pPr fontAlgn="auto">
              <a:spcBef>
                <a:spcPts val="0"/>
              </a:spcBef>
              <a:spcAft>
                <a:spcPts val="0"/>
              </a:spcAft>
              <a:defRPr/>
            </a:pPr>
            <a:r>
              <a:rPr lang="es-ES" b="1" dirty="0">
                <a:latin typeface="+mn-lt"/>
              </a:rPr>
              <a:t>Vía de transmisión</a:t>
            </a:r>
            <a:r>
              <a:rPr lang="es-ES" dirty="0">
                <a:latin typeface="+mn-lt"/>
              </a:rPr>
              <a:t>: es fecal-oral, que incluye: Transmisión de una persona a otra, de un animal a una persona y a través de agua y alimentos contaminados. </a:t>
            </a:r>
          </a:p>
          <a:p>
            <a:pPr fontAlgn="auto">
              <a:spcBef>
                <a:spcPts val="0"/>
              </a:spcBef>
              <a:spcAft>
                <a:spcPts val="0"/>
              </a:spcAft>
              <a:defRPr/>
            </a:pPr>
            <a:r>
              <a:rPr lang="es-ES" b="1" dirty="0">
                <a:latin typeface="+mn-lt"/>
              </a:rPr>
              <a:t>Puerta de entrada</a:t>
            </a:r>
            <a:r>
              <a:rPr lang="es-ES" dirty="0">
                <a:latin typeface="+mn-lt"/>
              </a:rPr>
              <a:t>: es la boca del huésped susceptible que en este caso es el hombre. </a:t>
            </a:r>
            <a:r>
              <a:rPr lang="es-ES" b="1" dirty="0">
                <a:latin typeface="+mn-lt"/>
              </a:rPr>
              <a:t>Periodo de incubación</a:t>
            </a:r>
            <a:r>
              <a:rPr lang="es-ES" dirty="0">
                <a:latin typeface="+mn-lt"/>
              </a:rPr>
              <a:t>: no se conoce con exactitud, límites probables de 1 a 12 días, con un promedio de 7 días. </a:t>
            </a:r>
          </a:p>
          <a:p>
            <a:pPr fontAlgn="auto">
              <a:spcBef>
                <a:spcPts val="0"/>
              </a:spcBef>
              <a:spcAft>
                <a:spcPts val="0"/>
              </a:spcAft>
              <a:defRPr/>
            </a:pPr>
            <a:r>
              <a:rPr lang="es-ES" b="1" dirty="0">
                <a:latin typeface="+mn-lt"/>
              </a:rPr>
              <a:t>Periodo de transmisibilidad</a:t>
            </a:r>
            <a:r>
              <a:rPr lang="es-ES" dirty="0">
                <a:latin typeface="+mn-lt"/>
              </a:rPr>
              <a:t>: desde el inicio de los síntomas hasta varias semanas después de desaparecer las manifestaciones clínicas. </a:t>
            </a:r>
          </a:p>
        </p:txBody>
      </p:sp>
      <p:sp>
        <p:nvSpPr>
          <p:cNvPr id="11" name="10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24580" name="11 Rectángulo"/>
          <p:cNvSpPr>
            <a:spLocks noChangeArrowheads="1"/>
          </p:cNvSpPr>
          <p:nvPr/>
        </p:nvSpPr>
        <p:spPr bwMode="auto">
          <a:xfrm>
            <a:off x="1000125" y="915988"/>
            <a:ext cx="2373313" cy="369887"/>
          </a:xfrm>
          <a:prstGeom prst="rect">
            <a:avLst/>
          </a:prstGeom>
          <a:solidFill>
            <a:schemeClr val="bg1"/>
          </a:solidFill>
          <a:ln w="9525">
            <a:noFill/>
            <a:miter lim="800000"/>
            <a:headEnd/>
            <a:tailEnd/>
          </a:ln>
        </p:spPr>
        <p:txBody>
          <a:bodyPr wrap="none">
            <a:spAutoFit/>
          </a:bodyPr>
          <a:lstStyle/>
          <a:p>
            <a:r>
              <a:rPr lang="es-ES" b="1">
                <a:latin typeface="Verdana" pitchFamily="34" charset="0"/>
              </a:rPr>
              <a:t>Criptosporidiosis</a:t>
            </a:r>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25602" name="10 Rectángulo"/>
          <p:cNvSpPr>
            <a:spLocks noChangeArrowheads="1"/>
          </p:cNvSpPr>
          <p:nvPr/>
        </p:nvSpPr>
        <p:spPr bwMode="auto">
          <a:xfrm>
            <a:off x="1000125" y="785813"/>
            <a:ext cx="2373313" cy="369887"/>
          </a:xfrm>
          <a:prstGeom prst="rect">
            <a:avLst/>
          </a:prstGeom>
          <a:solidFill>
            <a:schemeClr val="bg1"/>
          </a:solidFill>
          <a:ln w="9525">
            <a:noFill/>
            <a:miter lim="800000"/>
            <a:headEnd/>
            <a:tailEnd/>
          </a:ln>
        </p:spPr>
        <p:txBody>
          <a:bodyPr wrap="none">
            <a:spAutoFit/>
          </a:bodyPr>
          <a:lstStyle/>
          <a:p>
            <a:r>
              <a:rPr lang="es-ES" b="1">
                <a:latin typeface="Verdana" pitchFamily="34" charset="0"/>
              </a:rPr>
              <a:t>Criptosporidiosis</a:t>
            </a:r>
          </a:p>
        </p:txBody>
      </p:sp>
      <p:sp>
        <p:nvSpPr>
          <p:cNvPr id="25603" name="11 Rectángulo"/>
          <p:cNvSpPr>
            <a:spLocks noChangeArrowheads="1"/>
          </p:cNvSpPr>
          <p:nvPr/>
        </p:nvSpPr>
        <p:spPr bwMode="auto">
          <a:xfrm>
            <a:off x="714375" y="1219200"/>
            <a:ext cx="8072438" cy="923925"/>
          </a:xfrm>
          <a:prstGeom prst="rect">
            <a:avLst/>
          </a:prstGeom>
          <a:noFill/>
          <a:ln w="9525">
            <a:noFill/>
            <a:miter lim="800000"/>
            <a:headEnd/>
            <a:tailEnd/>
          </a:ln>
        </p:spPr>
        <p:txBody>
          <a:bodyPr>
            <a:spAutoFit/>
          </a:bodyPr>
          <a:lstStyle/>
          <a:p>
            <a:r>
              <a:rPr lang="es-ES">
                <a:latin typeface="Verdana" pitchFamily="34" charset="0"/>
              </a:rPr>
              <a:t>No hay medicamentos que puedan curarla </a:t>
            </a:r>
          </a:p>
          <a:p>
            <a:r>
              <a:rPr lang="es-ES">
                <a:latin typeface="Verdana" pitchFamily="34" charset="0"/>
              </a:rPr>
              <a:t>Personas con un sistema inmune sano se recuperan por si solas y aparentemente desarrollan alguna inmunidad</a:t>
            </a:r>
          </a:p>
        </p:txBody>
      </p:sp>
      <p:pic>
        <p:nvPicPr>
          <p:cNvPr id="25604" name="Picture 2" descr="Resultado de imagen para criptosporidiosis"/>
          <p:cNvPicPr>
            <a:picLocks noChangeAspect="1" noChangeArrowheads="1"/>
          </p:cNvPicPr>
          <p:nvPr/>
        </p:nvPicPr>
        <p:blipFill>
          <a:blip r:embed="rId2"/>
          <a:srcRect l="21159" t="20355" r="20062" b="2922"/>
          <a:stretch>
            <a:fillRect/>
          </a:stretch>
        </p:blipFill>
        <p:spPr bwMode="auto">
          <a:xfrm>
            <a:off x="1285875" y="2286000"/>
            <a:ext cx="3571875" cy="3500438"/>
          </a:xfrm>
          <a:prstGeom prst="rect">
            <a:avLst/>
          </a:prstGeom>
          <a:noFill/>
          <a:ln w="9525">
            <a:noFill/>
            <a:miter lim="800000"/>
            <a:headEnd/>
            <a:tailEnd/>
          </a:ln>
        </p:spPr>
      </p:pic>
      <p:pic>
        <p:nvPicPr>
          <p:cNvPr id="25605" name="Picture 4" descr="Resultado de imagen para criptosporidiosis"/>
          <p:cNvPicPr>
            <a:picLocks noChangeAspect="1" noChangeArrowheads="1"/>
          </p:cNvPicPr>
          <p:nvPr/>
        </p:nvPicPr>
        <p:blipFill>
          <a:blip r:embed="rId3"/>
          <a:srcRect t="11696" b="12280"/>
          <a:stretch>
            <a:fillRect/>
          </a:stretch>
        </p:blipFill>
        <p:spPr bwMode="auto">
          <a:xfrm>
            <a:off x="6357938" y="2143125"/>
            <a:ext cx="1704975" cy="37147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188" y="1665288"/>
            <a:ext cx="3175000" cy="4246562"/>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Medidas de control </a:t>
            </a:r>
          </a:p>
          <a:p>
            <a:pPr fontAlgn="auto">
              <a:spcBef>
                <a:spcPts val="0"/>
              </a:spcBef>
              <a:spcAft>
                <a:spcPts val="0"/>
              </a:spcAft>
              <a:defRPr/>
            </a:pPr>
            <a:r>
              <a:rPr lang="es-ES" dirty="0">
                <a:latin typeface="+mn-lt"/>
              </a:rPr>
              <a:t> Profilaxis en la transmisión fecal-oral </a:t>
            </a:r>
          </a:p>
          <a:p>
            <a:pPr fontAlgn="auto">
              <a:spcBef>
                <a:spcPts val="0"/>
              </a:spcBef>
              <a:spcAft>
                <a:spcPts val="0"/>
              </a:spcAft>
              <a:defRPr/>
            </a:pPr>
            <a:r>
              <a:rPr lang="es-ES" dirty="0">
                <a:latin typeface="+mn-lt"/>
              </a:rPr>
              <a:t>- Son definitivas </a:t>
            </a:r>
          </a:p>
          <a:p>
            <a:pPr fontAlgn="auto">
              <a:spcBef>
                <a:spcPts val="0"/>
              </a:spcBef>
              <a:spcAft>
                <a:spcPts val="0"/>
              </a:spcAft>
              <a:defRPr/>
            </a:pPr>
            <a:r>
              <a:rPr lang="es-ES" dirty="0">
                <a:latin typeface="+mn-lt"/>
              </a:rPr>
              <a:t>- Acciones preventivas encaminadas a: </a:t>
            </a:r>
          </a:p>
          <a:p>
            <a:pPr fontAlgn="auto">
              <a:spcBef>
                <a:spcPts val="0"/>
              </a:spcBef>
              <a:spcAft>
                <a:spcPts val="0"/>
              </a:spcAft>
              <a:defRPr/>
            </a:pPr>
            <a:r>
              <a:rPr lang="es-ES" dirty="0">
                <a:latin typeface="+mn-lt"/>
              </a:rPr>
              <a:t>- Educar en higiene personal </a:t>
            </a:r>
          </a:p>
          <a:p>
            <a:pPr fontAlgn="auto">
              <a:spcBef>
                <a:spcPts val="0"/>
              </a:spcBef>
              <a:spcAft>
                <a:spcPts val="0"/>
              </a:spcAft>
              <a:defRPr/>
            </a:pPr>
            <a:r>
              <a:rPr lang="es-ES" dirty="0">
                <a:latin typeface="+mn-lt"/>
              </a:rPr>
              <a:t>- Eliminación sanitaria de las heces y cuidado en la manipulación de excretas de animales o humanos </a:t>
            </a:r>
          </a:p>
          <a:p>
            <a:pPr fontAlgn="auto">
              <a:spcBef>
                <a:spcPts val="0"/>
              </a:spcBef>
              <a:spcAft>
                <a:spcPts val="0"/>
              </a:spcAft>
              <a:defRPr/>
            </a:pPr>
            <a:r>
              <a:rPr lang="es-ES" dirty="0">
                <a:latin typeface="+mn-lt"/>
              </a:rPr>
              <a:t>- Lavado de las manos </a:t>
            </a:r>
          </a:p>
          <a:p>
            <a:pPr fontAlgn="auto">
              <a:spcBef>
                <a:spcPts val="0"/>
              </a:spcBef>
              <a:spcAft>
                <a:spcPts val="0"/>
              </a:spcAft>
              <a:defRPr/>
            </a:pPr>
            <a:r>
              <a:rPr lang="es-ES" dirty="0">
                <a:latin typeface="+mn-lt"/>
              </a:rPr>
              <a:t>- Hervir el agua para beber </a:t>
            </a:r>
          </a:p>
        </p:txBody>
      </p:sp>
      <p:sp>
        <p:nvSpPr>
          <p:cNvPr id="5" name="4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26627" name="5 Rectángulo"/>
          <p:cNvSpPr>
            <a:spLocks noChangeArrowheads="1"/>
          </p:cNvSpPr>
          <p:nvPr/>
        </p:nvSpPr>
        <p:spPr bwMode="auto">
          <a:xfrm>
            <a:off x="642938" y="1071563"/>
            <a:ext cx="2373312" cy="369887"/>
          </a:xfrm>
          <a:prstGeom prst="rect">
            <a:avLst/>
          </a:prstGeom>
          <a:solidFill>
            <a:schemeClr val="bg1"/>
          </a:solidFill>
          <a:ln w="9525">
            <a:noFill/>
            <a:miter lim="800000"/>
            <a:headEnd/>
            <a:tailEnd/>
          </a:ln>
        </p:spPr>
        <p:txBody>
          <a:bodyPr wrap="none">
            <a:spAutoFit/>
          </a:bodyPr>
          <a:lstStyle/>
          <a:p>
            <a:r>
              <a:rPr lang="es-ES" b="1">
                <a:latin typeface="Verdana" pitchFamily="34" charset="0"/>
              </a:rPr>
              <a:t>Criptosporidiosis</a:t>
            </a:r>
          </a:p>
        </p:txBody>
      </p:sp>
      <p:pic>
        <p:nvPicPr>
          <p:cNvPr id="26628" name="Picture 2" descr="Resultado de imagen para criptosporidiosis"/>
          <p:cNvPicPr>
            <a:picLocks noChangeAspect="1" noChangeArrowheads="1"/>
          </p:cNvPicPr>
          <p:nvPr/>
        </p:nvPicPr>
        <p:blipFill>
          <a:blip r:embed="rId2"/>
          <a:srcRect t="2747" r="21703"/>
          <a:stretch>
            <a:fillRect/>
          </a:stretch>
        </p:blipFill>
        <p:spPr bwMode="auto">
          <a:xfrm>
            <a:off x="3929063" y="1460500"/>
            <a:ext cx="4643437" cy="43259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5 Rectángulo"/>
          <p:cNvSpPr>
            <a:spLocks noChangeArrowheads="1"/>
          </p:cNvSpPr>
          <p:nvPr/>
        </p:nvSpPr>
        <p:spPr bwMode="auto">
          <a:xfrm>
            <a:off x="571500" y="1714500"/>
            <a:ext cx="7858125" cy="3140075"/>
          </a:xfrm>
          <a:prstGeom prst="rect">
            <a:avLst/>
          </a:prstGeom>
          <a:solidFill>
            <a:schemeClr val="bg1"/>
          </a:solidFill>
          <a:ln w="9525">
            <a:noFill/>
            <a:miter lim="800000"/>
            <a:headEnd/>
            <a:tailEnd/>
          </a:ln>
        </p:spPr>
        <p:txBody>
          <a:bodyPr>
            <a:spAutoFit/>
          </a:bodyPr>
          <a:lstStyle/>
          <a:p>
            <a:r>
              <a:rPr lang="es-ES" b="1">
                <a:latin typeface="Verdana" pitchFamily="34" charset="0"/>
              </a:rPr>
              <a:t>Para el control del paciente, los contactos y el ambiente inmediato. </a:t>
            </a:r>
          </a:p>
          <a:p>
            <a:endParaRPr lang="es-ES">
              <a:latin typeface="Verdana" pitchFamily="34" charset="0"/>
            </a:endParaRPr>
          </a:p>
          <a:p>
            <a:r>
              <a:rPr lang="es-ES">
                <a:latin typeface="Verdana" pitchFamily="34" charset="0"/>
              </a:rPr>
              <a:t>- Beber gran cantidad de líquidos </a:t>
            </a:r>
          </a:p>
          <a:p>
            <a:r>
              <a:rPr lang="es-ES">
                <a:latin typeface="Verdana" pitchFamily="34" charset="0"/>
              </a:rPr>
              <a:t>- Notificar casos </a:t>
            </a:r>
          </a:p>
          <a:p>
            <a:r>
              <a:rPr lang="es-ES">
                <a:latin typeface="Verdana" pitchFamily="34" charset="0"/>
              </a:rPr>
              <a:t>- Aislar a los enfermos hospitalizados y seguir las precauciones de tipo entérico. </a:t>
            </a:r>
          </a:p>
          <a:p>
            <a:r>
              <a:rPr lang="es-ES">
                <a:latin typeface="Verdana" pitchFamily="34" charset="0"/>
              </a:rPr>
              <a:t>- Excluir a las personas sintomáticas de los sitios donde se manipulan alimentos y de la atención directa de los pacientes hospitalizados o internados. </a:t>
            </a:r>
          </a:p>
          <a:p>
            <a:r>
              <a:rPr lang="es-ES">
                <a:latin typeface="Verdana" pitchFamily="34" charset="0"/>
              </a:rPr>
              <a:t>- Realizar desinfección concurrente </a:t>
            </a:r>
          </a:p>
        </p:txBody>
      </p:sp>
      <p:sp>
        <p:nvSpPr>
          <p:cNvPr id="7" name="6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27651" name="7 Rectángulo"/>
          <p:cNvSpPr>
            <a:spLocks noChangeArrowheads="1"/>
          </p:cNvSpPr>
          <p:nvPr/>
        </p:nvSpPr>
        <p:spPr bwMode="auto">
          <a:xfrm>
            <a:off x="714375" y="1000125"/>
            <a:ext cx="2373313" cy="369888"/>
          </a:xfrm>
          <a:prstGeom prst="rect">
            <a:avLst/>
          </a:prstGeom>
          <a:solidFill>
            <a:schemeClr val="bg1"/>
          </a:solidFill>
          <a:ln w="9525">
            <a:noFill/>
            <a:miter lim="800000"/>
            <a:headEnd/>
            <a:tailEnd/>
          </a:ln>
        </p:spPr>
        <p:txBody>
          <a:bodyPr wrap="none">
            <a:spAutoFit/>
          </a:bodyPr>
          <a:lstStyle/>
          <a:p>
            <a:r>
              <a:rPr lang="es-ES" b="1">
                <a:latin typeface="Verdana" pitchFamily="34" charset="0"/>
              </a:rPr>
              <a:t>Criptosporidiosis</a:t>
            </a:r>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28674"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357188" y="1214438"/>
            <a:ext cx="6000750" cy="4524375"/>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Síndrome Pulmonar por Hantavirus </a:t>
            </a:r>
          </a:p>
          <a:p>
            <a:pPr fontAlgn="auto">
              <a:spcBef>
                <a:spcPts val="0"/>
              </a:spcBef>
              <a:spcAft>
                <a:spcPts val="0"/>
              </a:spcAft>
              <a:defRPr/>
            </a:pPr>
            <a:r>
              <a:rPr lang="es-ES" dirty="0">
                <a:latin typeface="+mn-lt"/>
              </a:rPr>
              <a:t>- Es una enfermedad reemergente </a:t>
            </a:r>
          </a:p>
          <a:p>
            <a:pPr fontAlgn="auto">
              <a:spcBef>
                <a:spcPts val="0"/>
              </a:spcBef>
              <a:spcAft>
                <a:spcPts val="0"/>
              </a:spcAft>
              <a:defRPr/>
            </a:pPr>
            <a:r>
              <a:rPr lang="es-ES" dirty="0">
                <a:latin typeface="+mn-lt"/>
              </a:rPr>
              <a:t>- Enfermedad vírica </a:t>
            </a:r>
            <a:r>
              <a:rPr lang="es-ES" dirty="0" err="1">
                <a:latin typeface="+mn-lt"/>
              </a:rPr>
              <a:t>zoonotica</a:t>
            </a:r>
            <a:r>
              <a:rPr lang="es-ES" dirty="0">
                <a:latin typeface="+mn-lt"/>
              </a:rPr>
              <a:t> aguda </a:t>
            </a:r>
          </a:p>
          <a:p>
            <a:pPr fontAlgn="auto">
              <a:spcBef>
                <a:spcPts val="0"/>
              </a:spcBef>
              <a:spcAft>
                <a:spcPts val="0"/>
              </a:spcAft>
              <a:defRPr/>
            </a:pPr>
            <a:r>
              <a:rPr lang="es-ES" dirty="0">
                <a:latin typeface="+mn-lt"/>
              </a:rPr>
              <a:t>- Con una letalidad entre el 40 y 50% </a:t>
            </a:r>
          </a:p>
          <a:p>
            <a:pPr fontAlgn="auto">
              <a:spcBef>
                <a:spcPts val="0"/>
              </a:spcBef>
              <a:spcAft>
                <a:spcPts val="0"/>
              </a:spcAft>
              <a:defRPr/>
            </a:pPr>
            <a:endParaRPr lang="es-ES" dirty="0">
              <a:latin typeface="+mn-lt"/>
            </a:endParaRPr>
          </a:p>
          <a:p>
            <a:pPr fontAlgn="auto">
              <a:spcBef>
                <a:spcPts val="0"/>
              </a:spcBef>
              <a:spcAft>
                <a:spcPts val="0"/>
              </a:spcAft>
              <a:defRPr/>
            </a:pPr>
            <a:r>
              <a:rPr lang="es-ES" b="1" dirty="0">
                <a:latin typeface="+mn-lt"/>
              </a:rPr>
              <a:t>Síntomas </a:t>
            </a:r>
          </a:p>
          <a:p>
            <a:pPr fontAlgn="auto">
              <a:spcBef>
                <a:spcPts val="0"/>
              </a:spcBef>
              <a:spcAft>
                <a:spcPts val="0"/>
              </a:spcAft>
              <a:defRPr/>
            </a:pPr>
            <a:r>
              <a:rPr lang="es-ES" dirty="0">
                <a:latin typeface="+mn-lt"/>
              </a:rPr>
              <a:t>1 Dolores musculares y fiebre </a:t>
            </a:r>
          </a:p>
          <a:p>
            <a:pPr fontAlgn="auto">
              <a:spcBef>
                <a:spcPts val="0"/>
              </a:spcBef>
              <a:spcAft>
                <a:spcPts val="0"/>
              </a:spcAft>
              <a:defRPr/>
            </a:pPr>
            <a:r>
              <a:rPr lang="es-ES" dirty="0">
                <a:latin typeface="+mn-lt"/>
              </a:rPr>
              <a:t>2 Dolor de cabeza </a:t>
            </a:r>
          </a:p>
          <a:p>
            <a:pPr fontAlgn="auto">
              <a:spcBef>
                <a:spcPts val="0"/>
              </a:spcBef>
              <a:spcAft>
                <a:spcPts val="0"/>
              </a:spcAft>
              <a:defRPr/>
            </a:pPr>
            <a:r>
              <a:rPr lang="es-ES" dirty="0">
                <a:latin typeface="+mn-lt"/>
              </a:rPr>
              <a:t>3 Tos </a:t>
            </a:r>
          </a:p>
          <a:p>
            <a:pPr fontAlgn="auto">
              <a:spcBef>
                <a:spcPts val="0"/>
              </a:spcBef>
              <a:spcAft>
                <a:spcPts val="0"/>
              </a:spcAft>
              <a:defRPr/>
            </a:pPr>
            <a:r>
              <a:rPr lang="es-ES" dirty="0">
                <a:latin typeface="+mn-lt"/>
              </a:rPr>
              <a:t>4 Nausea o vomito </a:t>
            </a:r>
          </a:p>
          <a:p>
            <a:pPr fontAlgn="auto">
              <a:spcBef>
                <a:spcPts val="0"/>
              </a:spcBef>
              <a:spcAft>
                <a:spcPts val="0"/>
              </a:spcAft>
              <a:defRPr/>
            </a:pPr>
            <a:r>
              <a:rPr lang="es-ES" dirty="0">
                <a:latin typeface="+mn-lt"/>
              </a:rPr>
              <a:t>5 Diarrea </a:t>
            </a:r>
          </a:p>
          <a:p>
            <a:pPr fontAlgn="auto">
              <a:spcBef>
                <a:spcPts val="0"/>
              </a:spcBef>
              <a:spcAft>
                <a:spcPts val="0"/>
              </a:spcAft>
              <a:defRPr/>
            </a:pPr>
            <a:r>
              <a:rPr lang="es-ES" dirty="0">
                <a:latin typeface="+mn-lt"/>
              </a:rPr>
              <a:t>6 Dolor abdominal </a:t>
            </a:r>
          </a:p>
          <a:p>
            <a:pPr fontAlgn="auto">
              <a:spcBef>
                <a:spcPts val="0"/>
              </a:spcBef>
              <a:spcAft>
                <a:spcPts val="0"/>
              </a:spcAft>
              <a:defRPr/>
            </a:pPr>
            <a:r>
              <a:rPr lang="es-ES" dirty="0">
                <a:latin typeface="+mn-lt"/>
              </a:rPr>
              <a:t>7 Dificultad respiratoria </a:t>
            </a:r>
          </a:p>
          <a:p>
            <a:pPr fontAlgn="auto">
              <a:spcBef>
                <a:spcPts val="0"/>
              </a:spcBef>
              <a:spcAft>
                <a:spcPts val="0"/>
              </a:spcAft>
              <a:defRPr/>
            </a:pPr>
            <a:r>
              <a:rPr lang="es-ES" dirty="0">
                <a:latin typeface="+mn-lt"/>
              </a:rPr>
              <a:t>8 Paro respiratorio </a:t>
            </a:r>
          </a:p>
          <a:p>
            <a:pPr fontAlgn="auto">
              <a:spcBef>
                <a:spcPts val="0"/>
              </a:spcBef>
              <a:spcAft>
                <a:spcPts val="0"/>
              </a:spcAft>
              <a:defRPr/>
            </a:pPr>
            <a:r>
              <a:rPr lang="es-ES" dirty="0">
                <a:latin typeface="+mn-lt"/>
              </a:rPr>
              <a:t>9 Los problemas respiratorios se desarrollan días después de los síntomas iniciales. </a:t>
            </a: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pic>
        <p:nvPicPr>
          <p:cNvPr id="28677" name="Picture 2" descr="Resultado de imagen para Síndrome Pulmonar por Hantavirus"/>
          <p:cNvPicPr>
            <a:picLocks noChangeAspect="1" noChangeArrowheads="1"/>
          </p:cNvPicPr>
          <p:nvPr/>
        </p:nvPicPr>
        <p:blipFill>
          <a:blip r:embed="rId2"/>
          <a:srcRect/>
          <a:stretch>
            <a:fillRect/>
          </a:stretch>
        </p:blipFill>
        <p:spPr bwMode="auto">
          <a:xfrm>
            <a:off x="4714875" y="2571750"/>
            <a:ext cx="3695700" cy="21240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29698"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357188" y="1857375"/>
            <a:ext cx="8429625" cy="3416300"/>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Agente etiológico: </a:t>
            </a:r>
            <a:r>
              <a:rPr lang="es-ES" dirty="0">
                <a:latin typeface="+mn-lt"/>
              </a:rPr>
              <a:t>es un hantavirus </a:t>
            </a:r>
          </a:p>
          <a:p>
            <a:pPr fontAlgn="auto">
              <a:spcBef>
                <a:spcPts val="0"/>
              </a:spcBef>
              <a:spcAft>
                <a:spcPts val="0"/>
              </a:spcAft>
              <a:defRPr/>
            </a:pPr>
            <a:r>
              <a:rPr lang="es-ES" b="1" dirty="0">
                <a:latin typeface="+mn-lt"/>
              </a:rPr>
              <a:t>Reservorio: </a:t>
            </a:r>
            <a:r>
              <a:rPr lang="es-ES" dirty="0">
                <a:latin typeface="+mn-lt"/>
              </a:rPr>
              <a:t>son los roedores de campo, los roedores infectados diseminan el virus en la saliva. Orinas y heces fecales y por muchas semanas, meses o de por vida. La mayor cantidad del virus se encuentra entre las 3 y 8 semanas después de la infección. La principal fuente de transmisión entre roedores son las mordidas. </a:t>
            </a:r>
          </a:p>
          <a:p>
            <a:pPr fontAlgn="auto">
              <a:spcBef>
                <a:spcPts val="0"/>
              </a:spcBef>
              <a:spcAft>
                <a:spcPts val="0"/>
              </a:spcAft>
              <a:defRPr/>
            </a:pPr>
            <a:r>
              <a:rPr lang="es-ES" b="1" dirty="0">
                <a:latin typeface="+mn-lt"/>
              </a:rPr>
              <a:t>Vía de transmisión</a:t>
            </a:r>
            <a:r>
              <a:rPr lang="es-ES" dirty="0">
                <a:latin typeface="+mn-lt"/>
              </a:rPr>
              <a:t>: La manera principal en que el hantavirus se transmite a los seres humanos es por el aerosol proveniente de las excretas de roedores, se ha demostrado experimentalmente </a:t>
            </a:r>
            <a:r>
              <a:rPr lang="es-ES" dirty="0" err="1">
                <a:latin typeface="+mn-lt"/>
              </a:rPr>
              <a:t>infecciosidad</a:t>
            </a:r>
            <a:r>
              <a:rPr lang="es-ES" dirty="0">
                <a:latin typeface="+mn-lt"/>
              </a:rPr>
              <a:t> del aerosol. También puede ser transmitida manipulando roedores o al tocarse la nariz o la boca después de su manipulación. La mordedura de un roedor puede transmitir el virus</a:t>
            </a: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29701" name="6 Rectángulo"/>
          <p:cNvSpPr>
            <a:spLocks noChangeArrowheads="1"/>
          </p:cNvSpPr>
          <p:nvPr/>
        </p:nvSpPr>
        <p:spPr bwMode="auto">
          <a:xfrm>
            <a:off x="357188" y="1143000"/>
            <a:ext cx="4929187" cy="369888"/>
          </a:xfrm>
          <a:prstGeom prst="rect">
            <a:avLst/>
          </a:prstGeom>
          <a:solidFill>
            <a:schemeClr val="bg1"/>
          </a:solidFill>
          <a:ln w="9525">
            <a:noFill/>
            <a:miter lim="800000"/>
            <a:headEnd/>
            <a:tailEnd/>
          </a:ln>
        </p:spPr>
        <p:txBody>
          <a:bodyPr>
            <a:spAutoFit/>
          </a:bodyPr>
          <a:lstStyle/>
          <a:p>
            <a:r>
              <a:rPr lang="es-ES" b="1">
                <a:latin typeface="Verdana" pitchFamily="34" charset="0"/>
              </a:rPr>
              <a:t>Síndrome Pulmonar por Hantavirus </a:t>
            </a:r>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0722"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500063" y="1857375"/>
            <a:ext cx="3143250" cy="3692525"/>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Huésped susceptible: </a:t>
            </a:r>
            <a:r>
              <a:rPr lang="es-ES" dirty="0">
                <a:latin typeface="+mn-lt"/>
              </a:rPr>
              <a:t>las personas sin datos serológicos de infecciones pasadas.</a:t>
            </a:r>
          </a:p>
          <a:p>
            <a:pPr fontAlgn="auto">
              <a:spcBef>
                <a:spcPts val="0"/>
              </a:spcBef>
              <a:spcAft>
                <a:spcPts val="0"/>
              </a:spcAft>
              <a:defRPr/>
            </a:pPr>
            <a:r>
              <a:rPr lang="es-ES" b="1" dirty="0">
                <a:latin typeface="+mn-lt"/>
              </a:rPr>
              <a:t>Periodo de incubación: </a:t>
            </a:r>
            <a:r>
              <a:rPr lang="es-ES" dirty="0">
                <a:latin typeface="+mn-lt"/>
              </a:rPr>
              <a:t>varía desde unos pocos días hasta casi 2 meses, pero por lo regular es de 2 a 4 semanas. </a:t>
            </a:r>
          </a:p>
          <a:p>
            <a:pPr fontAlgn="auto">
              <a:spcBef>
                <a:spcPts val="0"/>
              </a:spcBef>
              <a:spcAft>
                <a:spcPts val="0"/>
              </a:spcAft>
              <a:defRPr/>
            </a:pPr>
            <a:r>
              <a:rPr lang="es-ES" b="1" dirty="0">
                <a:latin typeface="+mn-lt"/>
              </a:rPr>
              <a:t>Periodo de transmisibilidad</a:t>
            </a:r>
            <a:r>
              <a:rPr lang="es-ES" dirty="0">
                <a:latin typeface="+mn-lt"/>
              </a:rPr>
              <a:t>: la transmisión de una persona a otra es rara. </a:t>
            </a: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30725" name="12 Rectángulo"/>
          <p:cNvSpPr>
            <a:spLocks noChangeArrowheads="1"/>
          </p:cNvSpPr>
          <p:nvPr/>
        </p:nvSpPr>
        <p:spPr bwMode="auto">
          <a:xfrm>
            <a:off x="357188" y="1143000"/>
            <a:ext cx="4929187" cy="369888"/>
          </a:xfrm>
          <a:prstGeom prst="rect">
            <a:avLst/>
          </a:prstGeom>
          <a:solidFill>
            <a:schemeClr val="bg1"/>
          </a:solidFill>
          <a:ln w="9525">
            <a:noFill/>
            <a:miter lim="800000"/>
            <a:headEnd/>
            <a:tailEnd/>
          </a:ln>
        </p:spPr>
        <p:txBody>
          <a:bodyPr>
            <a:spAutoFit/>
          </a:bodyPr>
          <a:lstStyle/>
          <a:p>
            <a:r>
              <a:rPr lang="es-ES" b="1">
                <a:latin typeface="Verdana" pitchFamily="34" charset="0"/>
              </a:rPr>
              <a:t>Síndrome Pulmonar por Hantavirus </a:t>
            </a:r>
          </a:p>
        </p:txBody>
      </p:sp>
      <p:pic>
        <p:nvPicPr>
          <p:cNvPr id="30726" name="Picture 2" descr="Resultado de imagen para Síndrome Pulmonar por Hantavirus"/>
          <p:cNvPicPr>
            <a:picLocks noChangeAspect="1" noChangeArrowheads="1"/>
          </p:cNvPicPr>
          <p:nvPr/>
        </p:nvPicPr>
        <p:blipFill>
          <a:blip r:embed="rId2"/>
          <a:srcRect/>
          <a:stretch>
            <a:fillRect/>
          </a:stretch>
        </p:blipFill>
        <p:spPr bwMode="auto">
          <a:xfrm>
            <a:off x="3714750" y="1714500"/>
            <a:ext cx="4929188" cy="38766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1746"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4286250" y="1357313"/>
            <a:ext cx="4500563" cy="4800600"/>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Medidas de control</a:t>
            </a:r>
          </a:p>
          <a:p>
            <a:pPr fontAlgn="auto">
              <a:spcBef>
                <a:spcPts val="0"/>
              </a:spcBef>
              <a:spcAft>
                <a:spcPts val="0"/>
              </a:spcAft>
              <a:defRPr/>
            </a:pPr>
            <a:r>
              <a:rPr lang="es-ES" b="1" dirty="0">
                <a:latin typeface="+mn-lt"/>
              </a:rPr>
              <a:t> Prevención de riesgo y enfermedades encaminadas a la higiene ambiental: </a:t>
            </a:r>
          </a:p>
          <a:p>
            <a:pPr fontAlgn="auto">
              <a:spcBef>
                <a:spcPts val="0"/>
              </a:spcBef>
              <a:spcAft>
                <a:spcPts val="0"/>
              </a:spcAft>
              <a:defRPr/>
            </a:pPr>
            <a:r>
              <a:rPr lang="es-ES" dirty="0">
                <a:latin typeface="+mn-lt"/>
              </a:rPr>
              <a:t> Mantener la casa limpia y evitar los roedores: </a:t>
            </a:r>
          </a:p>
          <a:p>
            <a:pPr fontAlgn="auto">
              <a:spcBef>
                <a:spcPts val="0"/>
              </a:spcBef>
              <a:spcAft>
                <a:spcPts val="0"/>
              </a:spcAft>
              <a:defRPr/>
            </a:pPr>
            <a:r>
              <a:rPr lang="es-ES" dirty="0">
                <a:latin typeface="+mn-lt"/>
              </a:rPr>
              <a:t>- Lavado de los platos después del uso. </a:t>
            </a:r>
          </a:p>
          <a:p>
            <a:pPr fontAlgn="auto">
              <a:spcBef>
                <a:spcPts val="0"/>
              </a:spcBef>
              <a:spcAft>
                <a:spcPts val="0"/>
              </a:spcAft>
              <a:defRPr/>
            </a:pPr>
            <a:r>
              <a:rPr lang="es-ES" dirty="0">
                <a:latin typeface="+mn-lt"/>
              </a:rPr>
              <a:t>- Limpiar mostradores y suelos. </a:t>
            </a:r>
          </a:p>
          <a:p>
            <a:pPr fontAlgn="auto">
              <a:spcBef>
                <a:spcPts val="0"/>
              </a:spcBef>
              <a:spcAft>
                <a:spcPts val="0"/>
              </a:spcAft>
              <a:defRPr/>
            </a:pPr>
            <a:r>
              <a:rPr lang="es-ES" dirty="0">
                <a:latin typeface="+mn-lt"/>
              </a:rPr>
              <a:t>- Poner el alimento de animales domésticos y el agua lejos de la casa durante la noche. </a:t>
            </a:r>
          </a:p>
          <a:p>
            <a:pPr fontAlgn="auto">
              <a:spcBef>
                <a:spcPts val="0"/>
              </a:spcBef>
              <a:spcAft>
                <a:spcPts val="0"/>
              </a:spcAft>
              <a:defRPr/>
            </a:pPr>
            <a:r>
              <a:rPr lang="es-ES" dirty="0">
                <a:latin typeface="+mn-lt"/>
              </a:rPr>
              <a:t>- Almacenar la comida en lugares cerrados. </a:t>
            </a:r>
          </a:p>
          <a:p>
            <a:pPr fontAlgn="auto">
              <a:spcBef>
                <a:spcPts val="0"/>
              </a:spcBef>
              <a:spcAft>
                <a:spcPts val="0"/>
              </a:spcAft>
              <a:buFontTx/>
              <a:buChar char="-"/>
              <a:defRPr/>
            </a:pPr>
            <a:r>
              <a:rPr lang="es-ES" dirty="0">
                <a:latin typeface="+mn-lt"/>
              </a:rPr>
              <a:t>Mantener los desechos sólidos en recipientes con tapas herméticas. </a:t>
            </a:r>
          </a:p>
          <a:p>
            <a:pPr fontAlgn="auto">
              <a:spcBef>
                <a:spcPts val="0"/>
              </a:spcBef>
              <a:spcAft>
                <a:spcPts val="0"/>
              </a:spcAft>
              <a:buFontTx/>
              <a:buChar char="-"/>
              <a:defRPr/>
            </a:pPr>
            <a:endParaRPr lang="es-ES" dirty="0">
              <a:latin typeface="+mn-lt"/>
            </a:endParaRP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31749" name="12 Rectángulo"/>
          <p:cNvSpPr>
            <a:spLocks noChangeArrowheads="1"/>
          </p:cNvSpPr>
          <p:nvPr/>
        </p:nvSpPr>
        <p:spPr bwMode="auto">
          <a:xfrm>
            <a:off x="357188" y="857250"/>
            <a:ext cx="4929187" cy="369888"/>
          </a:xfrm>
          <a:prstGeom prst="rect">
            <a:avLst/>
          </a:prstGeom>
          <a:solidFill>
            <a:schemeClr val="bg1"/>
          </a:solidFill>
          <a:ln w="9525">
            <a:noFill/>
            <a:miter lim="800000"/>
            <a:headEnd/>
            <a:tailEnd/>
          </a:ln>
        </p:spPr>
        <p:txBody>
          <a:bodyPr>
            <a:spAutoFit/>
          </a:bodyPr>
          <a:lstStyle/>
          <a:p>
            <a:r>
              <a:rPr lang="es-ES" b="1">
                <a:latin typeface="Verdana" pitchFamily="34" charset="0"/>
              </a:rPr>
              <a:t>Síndrome Pulmonar por Hantavirus </a:t>
            </a:r>
          </a:p>
        </p:txBody>
      </p:sp>
      <p:sp>
        <p:nvSpPr>
          <p:cNvPr id="31750" name="AutoShape 2" descr="Resultado de imagen para Síndrome Pulmonar por Hantaviru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pic>
        <p:nvPicPr>
          <p:cNvPr id="31751" name="Picture 4" descr="Resultado de imagen para Síndrome Pulmonar por Hantavirus"/>
          <p:cNvPicPr>
            <a:picLocks noChangeAspect="1" noChangeArrowheads="1"/>
          </p:cNvPicPr>
          <p:nvPr/>
        </p:nvPicPr>
        <p:blipFill>
          <a:blip r:embed="rId2"/>
          <a:srcRect r="19322"/>
          <a:stretch>
            <a:fillRect/>
          </a:stretch>
        </p:blipFill>
        <p:spPr bwMode="auto">
          <a:xfrm>
            <a:off x="428625" y="1928813"/>
            <a:ext cx="3857625" cy="31527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85813" y="1857375"/>
            <a:ext cx="2786062" cy="3416300"/>
          </a:xfrm>
          <a:prstGeom prst="rect">
            <a:avLst/>
          </a:prstGeom>
          <a:solidFill>
            <a:schemeClr val="tx2">
              <a:lumMod val="10000"/>
              <a:lumOff val="90000"/>
            </a:schemeClr>
          </a:solidFill>
        </p:spPr>
        <p:txBody>
          <a:bodyPr>
            <a:spAutoFit/>
          </a:bodyPr>
          <a:lstStyle/>
          <a:p>
            <a:pPr algn="ctr" fontAlgn="auto">
              <a:spcBef>
                <a:spcPts val="0"/>
              </a:spcBef>
              <a:spcAft>
                <a:spcPts val="0"/>
              </a:spcAft>
              <a:defRPr/>
            </a:pPr>
            <a:r>
              <a:rPr lang="es-ES" dirty="0">
                <a:latin typeface="+mn-lt"/>
              </a:rPr>
              <a:t>Las enfermedades emergentes y reemergentes son de naturaleza infecciosa reciben estas denominaciones con elementos relacionados con cambios ocurridos en sus patrones de ocurrencia a lo largo del tiempo. </a:t>
            </a:r>
            <a:endParaRPr lang="es-ES" dirty="0">
              <a:latin typeface="+mn-lt"/>
            </a:endParaRPr>
          </a:p>
        </p:txBody>
      </p:sp>
      <p:sp>
        <p:nvSpPr>
          <p:cNvPr id="14" name="13 Rectángulo"/>
          <p:cNvSpPr/>
          <p:nvPr/>
        </p:nvSpPr>
        <p:spPr>
          <a:xfrm>
            <a:off x="1428750" y="755650"/>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14339"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Verdana" pitchFamily="34" charset="0"/>
            </a:endParaRPr>
          </a:p>
        </p:txBody>
      </p:sp>
      <p:sp>
        <p:nvSpPr>
          <p:cNvPr id="14340"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Verdana" pitchFamily="34" charset="0"/>
            </a:endParaRPr>
          </a:p>
        </p:txBody>
      </p:sp>
      <p:pic>
        <p:nvPicPr>
          <p:cNvPr id="14341" name="Picture 2" descr="Resultado de imagen para enfermedades emergentes"/>
          <p:cNvPicPr>
            <a:picLocks noChangeAspect="1" noChangeArrowheads="1"/>
          </p:cNvPicPr>
          <p:nvPr/>
        </p:nvPicPr>
        <p:blipFill>
          <a:blip r:embed="rId2"/>
          <a:srcRect l="20564" r="20161"/>
          <a:stretch>
            <a:fillRect/>
          </a:stretch>
        </p:blipFill>
        <p:spPr bwMode="auto">
          <a:xfrm>
            <a:off x="3786188" y="1857375"/>
            <a:ext cx="4865687" cy="33099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Resultado de imagen para control del Hantavirus"/>
          <p:cNvPicPr>
            <a:picLocks noChangeAspect="1" noChangeArrowheads="1"/>
          </p:cNvPicPr>
          <p:nvPr/>
        </p:nvPicPr>
        <p:blipFill>
          <a:blip r:embed="rId2"/>
          <a:srcRect r="30000"/>
          <a:stretch>
            <a:fillRect/>
          </a:stretch>
        </p:blipFill>
        <p:spPr bwMode="auto">
          <a:xfrm>
            <a:off x="4786313" y="2428875"/>
            <a:ext cx="4000500" cy="2952750"/>
          </a:xfrm>
          <a:prstGeom prst="rect">
            <a:avLst/>
          </a:prstGeom>
          <a:noFill/>
          <a:ln w="9525">
            <a:noFill/>
            <a:miter lim="800000"/>
            <a:headEnd/>
            <a:tailEnd/>
          </a:ln>
        </p:spPr>
      </p:pic>
      <p:sp>
        <p:nvSpPr>
          <p:cNvPr id="9" name="8 Rectángulo"/>
          <p:cNvSpPr/>
          <p:nvPr/>
        </p:nvSpPr>
        <p:spPr>
          <a:xfrm>
            <a:off x="5572125" y="857250"/>
            <a:ext cx="3240088"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b="1" dirty="0">
                <a:latin typeface="+mn-lt"/>
              </a:rPr>
              <a:t>Medidas de Control</a:t>
            </a:r>
            <a:r>
              <a:rPr lang="es-ES" dirty="0">
                <a:latin typeface="+mn-lt"/>
              </a:rPr>
              <a:t> </a:t>
            </a:r>
          </a:p>
        </p:txBody>
      </p:sp>
      <p:sp>
        <p:nvSpPr>
          <p:cNvPr id="32771"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2772"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428625" y="1214438"/>
            <a:ext cx="4500563" cy="5354637"/>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dirty="0">
                <a:latin typeface="+mn-lt"/>
              </a:rPr>
              <a:t> Evitar que los ratones entren en la casa sellando todas las aberturas. </a:t>
            </a:r>
          </a:p>
          <a:p>
            <a:pPr fontAlgn="auto">
              <a:spcBef>
                <a:spcPts val="0"/>
              </a:spcBef>
              <a:spcAft>
                <a:spcPts val="0"/>
              </a:spcAft>
              <a:defRPr/>
            </a:pPr>
            <a:r>
              <a:rPr lang="es-ES" dirty="0">
                <a:latin typeface="+mn-lt"/>
              </a:rPr>
              <a:t> Evitar que se revuelva o respire polvo. </a:t>
            </a:r>
          </a:p>
          <a:p>
            <a:pPr fontAlgn="auto">
              <a:spcBef>
                <a:spcPts val="0"/>
              </a:spcBef>
              <a:spcAft>
                <a:spcPts val="0"/>
              </a:spcAft>
              <a:defRPr/>
            </a:pPr>
            <a:r>
              <a:rPr lang="es-ES" dirty="0">
                <a:latin typeface="+mn-lt"/>
              </a:rPr>
              <a:t>- Los edificios, lugar de parqueo o sótanos que han estado cerrado, se deben abrir una hora antes de entrar. </a:t>
            </a:r>
          </a:p>
          <a:p>
            <a:pPr fontAlgn="auto">
              <a:spcBef>
                <a:spcPts val="0"/>
              </a:spcBef>
              <a:spcAft>
                <a:spcPts val="0"/>
              </a:spcAft>
              <a:defRPr/>
            </a:pPr>
            <a:r>
              <a:rPr lang="es-ES" dirty="0">
                <a:latin typeface="+mn-lt"/>
              </a:rPr>
              <a:t>- Mojar las áreas polvorientas que puedan estar contaminadas con excretas u orina de roedor antes de limpiarlas. </a:t>
            </a:r>
          </a:p>
          <a:p>
            <a:pPr fontAlgn="auto">
              <a:spcBef>
                <a:spcPts val="0"/>
              </a:spcBef>
              <a:spcAft>
                <a:spcPts val="0"/>
              </a:spcAft>
              <a:buFontTx/>
              <a:buChar char="-"/>
              <a:defRPr/>
            </a:pPr>
            <a:r>
              <a:rPr lang="es-ES" dirty="0">
                <a:latin typeface="+mn-lt"/>
              </a:rPr>
              <a:t>Utilizar desinfectante: aerosol de </a:t>
            </a:r>
            <a:r>
              <a:rPr lang="es-ES" dirty="0" err="1">
                <a:latin typeface="+mn-lt"/>
              </a:rPr>
              <a:t>lysol</a:t>
            </a:r>
            <a:r>
              <a:rPr lang="es-ES" dirty="0">
                <a:latin typeface="+mn-lt"/>
              </a:rPr>
              <a:t> o preparar una solución de cloro en agua. </a:t>
            </a:r>
          </a:p>
          <a:p>
            <a:pPr fontAlgn="auto">
              <a:spcBef>
                <a:spcPts val="0"/>
              </a:spcBef>
              <a:spcAft>
                <a:spcPts val="0"/>
              </a:spcAft>
              <a:defRPr/>
            </a:pPr>
            <a:r>
              <a:rPr lang="es-ES" dirty="0">
                <a:latin typeface="+mn-lt"/>
              </a:rPr>
              <a:t>Desechar los guantes después de manipular un roedor muerto o limpiar áreas con evidencias de ratones. </a:t>
            </a:r>
          </a:p>
        </p:txBody>
      </p:sp>
      <p:sp>
        <p:nvSpPr>
          <p:cNvPr id="10" name="9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32775" name="12 Rectángulo"/>
          <p:cNvSpPr>
            <a:spLocks noChangeArrowheads="1"/>
          </p:cNvSpPr>
          <p:nvPr/>
        </p:nvSpPr>
        <p:spPr bwMode="auto">
          <a:xfrm>
            <a:off x="357188" y="857250"/>
            <a:ext cx="4929187" cy="369888"/>
          </a:xfrm>
          <a:prstGeom prst="rect">
            <a:avLst/>
          </a:prstGeom>
          <a:solidFill>
            <a:schemeClr val="bg1"/>
          </a:solidFill>
          <a:ln w="9525">
            <a:noFill/>
            <a:miter lim="800000"/>
            <a:headEnd/>
            <a:tailEnd/>
          </a:ln>
        </p:spPr>
        <p:txBody>
          <a:bodyPr>
            <a:spAutoFit/>
          </a:bodyPr>
          <a:lstStyle/>
          <a:p>
            <a:r>
              <a:rPr lang="es-ES" b="1">
                <a:latin typeface="Verdana" pitchFamily="34" charset="0"/>
              </a:rPr>
              <a:t>Síndrome Pulmonar por Hantavirus </a:t>
            </a:r>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3794"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0" name="9 Rectángulo"/>
          <p:cNvSpPr/>
          <p:nvPr/>
        </p:nvSpPr>
        <p:spPr>
          <a:xfrm>
            <a:off x="785813" y="1860550"/>
            <a:ext cx="3929062" cy="3140075"/>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b="1" dirty="0">
                <a:latin typeface="+mn-lt"/>
              </a:rPr>
              <a:t>Síndrome Respiratorio Agudo Severo (SRAS)</a:t>
            </a:r>
          </a:p>
          <a:p>
            <a:pPr algn="ctr" fontAlgn="auto">
              <a:spcBef>
                <a:spcPts val="0"/>
              </a:spcBef>
              <a:spcAft>
                <a:spcPts val="0"/>
              </a:spcAft>
              <a:defRPr/>
            </a:pPr>
            <a:endParaRPr lang="es-ES" b="1" dirty="0">
              <a:latin typeface="+mn-lt"/>
            </a:endParaRPr>
          </a:p>
          <a:p>
            <a:pPr algn="ctr" fontAlgn="auto">
              <a:spcBef>
                <a:spcPts val="0"/>
              </a:spcBef>
              <a:spcAft>
                <a:spcPts val="0"/>
              </a:spcAft>
              <a:defRPr/>
            </a:pPr>
            <a:r>
              <a:rPr lang="es-ES" dirty="0">
                <a:latin typeface="+mn-lt"/>
              </a:rPr>
              <a:t> Se ha considerado como la primera enfermedad infecciosa de origen viral epidémica del siglo XXI, afectando principalmente áreas de china, así como Taiwán y Hong Kong, así como Vietnam, Singapur y Toronto en Canadá.</a:t>
            </a:r>
          </a:p>
        </p:txBody>
      </p:sp>
      <p:sp>
        <p:nvSpPr>
          <p:cNvPr id="13" name="12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pic>
        <p:nvPicPr>
          <p:cNvPr id="33797" name="Picture 2" descr="Resultado de imagen para Síndrome Respiratorio Agudo Severo"/>
          <p:cNvPicPr>
            <a:picLocks noChangeAspect="1" noChangeArrowheads="1"/>
          </p:cNvPicPr>
          <p:nvPr/>
        </p:nvPicPr>
        <p:blipFill>
          <a:blip r:embed="rId2"/>
          <a:srcRect/>
          <a:stretch>
            <a:fillRect/>
          </a:stretch>
        </p:blipFill>
        <p:spPr bwMode="auto">
          <a:xfrm>
            <a:off x="5000625" y="1071563"/>
            <a:ext cx="3505200" cy="4819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4818"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3" name="12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34820" name="13 Rectángulo"/>
          <p:cNvSpPr>
            <a:spLocks noChangeArrowheads="1"/>
          </p:cNvSpPr>
          <p:nvPr/>
        </p:nvSpPr>
        <p:spPr bwMode="auto">
          <a:xfrm>
            <a:off x="500063" y="1785938"/>
            <a:ext cx="4071937" cy="3692525"/>
          </a:xfrm>
          <a:prstGeom prst="rect">
            <a:avLst/>
          </a:prstGeom>
          <a:solidFill>
            <a:schemeClr val="bg1"/>
          </a:solidFill>
          <a:ln w="9525">
            <a:noFill/>
            <a:miter lim="800000"/>
            <a:headEnd/>
            <a:tailEnd/>
          </a:ln>
        </p:spPr>
        <p:txBody>
          <a:bodyPr>
            <a:spAutoFit/>
          </a:bodyPr>
          <a:lstStyle/>
          <a:p>
            <a:r>
              <a:rPr lang="es-ES" b="1">
                <a:latin typeface="Verdana" pitchFamily="34" charset="0"/>
              </a:rPr>
              <a:t>Agente viral</a:t>
            </a:r>
            <a:r>
              <a:rPr lang="es-ES">
                <a:latin typeface="Verdana" pitchFamily="34" charset="0"/>
              </a:rPr>
              <a:t>: nuevo Coronavirus, el cual fue reconocido por primera vez el 26 de febrero del 2003 en Hanoi Vietnam. La posterior aparición de casos en Europa y América del norte produjeron nuevos brotes en estos países, es por ello que en marzo del 2003, la OMS declaró un estado de alerta de esta enfermedad, definiendo los casos sospechosos y probables. </a:t>
            </a:r>
          </a:p>
        </p:txBody>
      </p:sp>
      <p:sp>
        <p:nvSpPr>
          <p:cNvPr id="34821" name="6 Rectángulo"/>
          <p:cNvSpPr>
            <a:spLocks noChangeArrowheads="1"/>
          </p:cNvSpPr>
          <p:nvPr/>
        </p:nvSpPr>
        <p:spPr bwMode="auto">
          <a:xfrm>
            <a:off x="500063" y="1000125"/>
            <a:ext cx="6143625" cy="369888"/>
          </a:xfrm>
          <a:prstGeom prst="rect">
            <a:avLst/>
          </a:prstGeom>
          <a:solidFill>
            <a:schemeClr val="bg1"/>
          </a:solidFill>
          <a:ln w="9525">
            <a:noFill/>
            <a:miter lim="800000"/>
            <a:headEnd/>
            <a:tailEnd/>
          </a:ln>
        </p:spPr>
        <p:txBody>
          <a:bodyPr>
            <a:spAutoFit/>
          </a:bodyPr>
          <a:lstStyle/>
          <a:p>
            <a:pPr algn="ctr"/>
            <a:r>
              <a:rPr lang="es-ES" b="1">
                <a:latin typeface="Verdana" pitchFamily="34" charset="0"/>
              </a:rPr>
              <a:t>Síndrome Respiratorio Agudo Severo (SRAS)</a:t>
            </a:r>
          </a:p>
        </p:txBody>
      </p:sp>
      <p:pic>
        <p:nvPicPr>
          <p:cNvPr id="34822" name="Picture 2" descr="Resultado de imagen para Síndrome Respiratorio Agudo Severo"/>
          <p:cNvPicPr>
            <a:picLocks noChangeAspect="1" noChangeArrowheads="1"/>
          </p:cNvPicPr>
          <p:nvPr/>
        </p:nvPicPr>
        <p:blipFill>
          <a:blip r:embed="rId2"/>
          <a:srcRect/>
          <a:stretch>
            <a:fillRect/>
          </a:stretch>
        </p:blipFill>
        <p:spPr bwMode="auto">
          <a:xfrm>
            <a:off x="4286250" y="1284288"/>
            <a:ext cx="4776788" cy="47879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5842"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5072063" y="928688"/>
            <a:ext cx="3600450" cy="5354637"/>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Características de la enfermedad </a:t>
            </a:r>
          </a:p>
          <a:p>
            <a:pPr fontAlgn="auto">
              <a:spcBef>
                <a:spcPts val="0"/>
              </a:spcBef>
              <a:spcAft>
                <a:spcPts val="0"/>
              </a:spcAft>
              <a:defRPr/>
            </a:pPr>
            <a:r>
              <a:rPr lang="es-ES" dirty="0">
                <a:latin typeface="+mn-lt"/>
              </a:rPr>
              <a:t>- Fiebre, síntoma referido en casi el 100% de los pacientes </a:t>
            </a:r>
          </a:p>
          <a:p>
            <a:pPr fontAlgn="auto">
              <a:spcBef>
                <a:spcPts val="0"/>
              </a:spcBef>
              <a:spcAft>
                <a:spcPts val="0"/>
              </a:spcAft>
              <a:defRPr/>
            </a:pPr>
            <a:r>
              <a:rPr lang="es-ES" dirty="0">
                <a:latin typeface="+mn-lt"/>
              </a:rPr>
              <a:t>- Tos </a:t>
            </a:r>
          </a:p>
          <a:p>
            <a:pPr fontAlgn="auto">
              <a:spcBef>
                <a:spcPts val="0"/>
              </a:spcBef>
              <a:spcAft>
                <a:spcPts val="0"/>
              </a:spcAft>
              <a:defRPr/>
            </a:pPr>
            <a:r>
              <a:rPr lang="es-ES" dirty="0">
                <a:latin typeface="+mn-lt"/>
              </a:rPr>
              <a:t>- Mialgias </a:t>
            </a:r>
          </a:p>
          <a:p>
            <a:pPr fontAlgn="auto">
              <a:spcBef>
                <a:spcPts val="0"/>
              </a:spcBef>
              <a:spcAft>
                <a:spcPts val="0"/>
              </a:spcAft>
              <a:defRPr/>
            </a:pPr>
            <a:r>
              <a:rPr lang="es-ES" dirty="0">
                <a:latin typeface="+mn-lt"/>
              </a:rPr>
              <a:t>- Disneas </a:t>
            </a:r>
          </a:p>
          <a:p>
            <a:pPr fontAlgn="auto">
              <a:spcBef>
                <a:spcPts val="0"/>
              </a:spcBef>
              <a:spcAft>
                <a:spcPts val="0"/>
              </a:spcAft>
              <a:defRPr/>
            </a:pPr>
            <a:r>
              <a:rPr lang="es-ES" dirty="0">
                <a:latin typeface="+mn-lt"/>
              </a:rPr>
              <a:t>- Cefaleas </a:t>
            </a:r>
          </a:p>
          <a:p>
            <a:pPr fontAlgn="auto">
              <a:spcBef>
                <a:spcPts val="0"/>
              </a:spcBef>
              <a:spcAft>
                <a:spcPts val="0"/>
              </a:spcAft>
              <a:defRPr/>
            </a:pPr>
            <a:r>
              <a:rPr lang="es-ES" dirty="0">
                <a:latin typeface="+mn-lt"/>
              </a:rPr>
              <a:t>- Malestar general </a:t>
            </a:r>
          </a:p>
          <a:p>
            <a:pPr fontAlgn="auto">
              <a:spcBef>
                <a:spcPts val="0"/>
              </a:spcBef>
              <a:spcAft>
                <a:spcPts val="0"/>
              </a:spcAft>
              <a:defRPr/>
            </a:pPr>
            <a:r>
              <a:rPr lang="es-ES" dirty="0">
                <a:latin typeface="+mn-lt"/>
              </a:rPr>
              <a:t>- Escalofríos </a:t>
            </a:r>
          </a:p>
          <a:p>
            <a:pPr fontAlgn="auto">
              <a:spcBef>
                <a:spcPts val="0"/>
              </a:spcBef>
              <a:spcAft>
                <a:spcPts val="0"/>
              </a:spcAft>
              <a:defRPr/>
            </a:pPr>
            <a:r>
              <a:rPr lang="es-ES" dirty="0">
                <a:latin typeface="+mn-lt"/>
              </a:rPr>
              <a:t>- Diarrea en el 23% de los casos </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Una elevada proporción evoluciona a la neumonía en pocos días, la muerte por fallo respiratorio progresivo se produce de un 3 a 10% de los casos. </a:t>
            </a:r>
          </a:p>
        </p:txBody>
      </p:sp>
      <p:sp>
        <p:nvSpPr>
          <p:cNvPr id="35844" name="7 Rectángulo"/>
          <p:cNvSpPr>
            <a:spLocks noChangeArrowheads="1"/>
          </p:cNvSpPr>
          <p:nvPr/>
        </p:nvSpPr>
        <p:spPr bwMode="auto">
          <a:xfrm>
            <a:off x="357188" y="500063"/>
            <a:ext cx="6143625" cy="369887"/>
          </a:xfrm>
          <a:prstGeom prst="rect">
            <a:avLst/>
          </a:prstGeom>
          <a:solidFill>
            <a:schemeClr val="bg1"/>
          </a:solidFill>
          <a:ln w="9525">
            <a:noFill/>
            <a:miter lim="800000"/>
            <a:headEnd/>
            <a:tailEnd/>
          </a:ln>
        </p:spPr>
        <p:txBody>
          <a:bodyPr>
            <a:spAutoFit/>
          </a:bodyPr>
          <a:lstStyle/>
          <a:p>
            <a:pPr algn="ctr"/>
            <a:r>
              <a:rPr lang="es-ES" b="1">
                <a:latin typeface="Verdana" pitchFamily="34" charset="0"/>
              </a:rPr>
              <a:t>Síndrome Respiratorio Agudo Severo (SRAS)</a:t>
            </a:r>
          </a:p>
        </p:txBody>
      </p:sp>
      <p:pic>
        <p:nvPicPr>
          <p:cNvPr id="35845" name="Picture 2" descr="Resultado de imagen para Síndrome Respiratorio Agudo Severo"/>
          <p:cNvPicPr>
            <a:picLocks noChangeAspect="1" noChangeArrowheads="1"/>
          </p:cNvPicPr>
          <p:nvPr/>
        </p:nvPicPr>
        <p:blipFill>
          <a:blip r:embed="rId2"/>
          <a:srcRect/>
          <a:stretch>
            <a:fillRect/>
          </a:stretch>
        </p:blipFill>
        <p:spPr bwMode="auto">
          <a:xfrm>
            <a:off x="468313" y="1357313"/>
            <a:ext cx="4532312" cy="435768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6866"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500063" y="1785938"/>
            <a:ext cx="8143875" cy="3416300"/>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Agente infeccioso: </a:t>
            </a:r>
            <a:r>
              <a:rPr lang="es-ES" dirty="0">
                <a:latin typeface="+mn-lt"/>
              </a:rPr>
              <a:t>nuevo virus del género coronavirus. </a:t>
            </a:r>
          </a:p>
          <a:p>
            <a:pPr fontAlgn="auto">
              <a:spcBef>
                <a:spcPts val="0"/>
              </a:spcBef>
              <a:spcAft>
                <a:spcPts val="0"/>
              </a:spcAft>
              <a:defRPr/>
            </a:pPr>
            <a:r>
              <a:rPr lang="es-ES" b="1" dirty="0">
                <a:latin typeface="+mn-lt"/>
              </a:rPr>
              <a:t>Reservorio: </a:t>
            </a:r>
            <a:r>
              <a:rPr lang="es-ES" dirty="0">
                <a:latin typeface="+mn-lt"/>
              </a:rPr>
              <a:t>ser humano. Siendo capaz de infectar al hombre por una mutación, la evidencia de ello, es que los primeros casos aparecieron en trabajadores de mercados de animales salvajes. </a:t>
            </a:r>
          </a:p>
          <a:p>
            <a:pPr fontAlgn="auto">
              <a:spcBef>
                <a:spcPts val="0"/>
              </a:spcBef>
              <a:spcAft>
                <a:spcPts val="0"/>
              </a:spcAft>
              <a:defRPr/>
            </a:pPr>
            <a:r>
              <a:rPr lang="es-ES" b="1" dirty="0" err="1">
                <a:latin typeface="+mn-lt"/>
              </a:rPr>
              <a:t>Via</a:t>
            </a:r>
            <a:r>
              <a:rPr lang="es-ES" b="1" dirty="0">
                <a:latin typeface="+mn-lt"/>
              </a:rPr>
              <a:t> de trasmisión</a:t>
            </a:r>
            <a:r>
              <a:rPr lang="es-ES" dirty="0">
                <a:latin typeface="+mn-lt"/>
              </a:rPr>
              <a:t>: vía aérea. También se han encontrado partículas virales en las heces de pacientes convalecientes, lo que apoya junto a otras evidencias la posibilidad de trasmisión fecal oral. </a:t>
            </a:r>
          </a:p>
          <a:p>
            <a:pPr fontAlgn="auto">
              <a:spcBef>
                <a:spcPts val="0"/>
              </a:spcBef>
              <a:spcAft>
                <a:spcPts val="0"/>
              </a:spcAft>
              <a:defRPr/>
            </a:pPr>
            <a:r>
              <a:rPr lang="es-ES" b="1" dirty="0">
                <a:latin typeface="+mn-lt"/>
              </a:rPr>
              <a:t>Periodo de incubación: </a:t>
            </a:r>
            <a:r>
              <a:rPr lang="es-ES" dirty="0">
                <a:latin typeface="+mn-lt"/>
              </a:rPr>
              <a:t>de 3 a 10 días el paciente comienza a presentar los síntomas</a:t>
            </a:r>
          </a:p>
          <a:p>
            <a:pPr fontAlgn="auto">
              <a:spcBef>
                <a:spcPts val="0"/>
              </a:spcBef>
              <a:spcAft>
                <a:spcPts val="0"/>
              </a:spcAft>
              <a:defRPr/>
            </a:pPr>
            <a:r>
              <a:rPr lang="es-ES" dirty="0">
                <a:latin typeface="+mn-lt"/>
              </a:rPr>
              <a:t> </a:t>
            </a:r>
            <a:r>
              <a:rPr lang="es-ES" b="1" dirty="0">
                <a:latin typeface="+mn-lt"/>
              </a:rPr>
              <a:t>Periodo de trasmisión: </a:t>
            </a:r>
            <a:r>
              <a:rPr lang="es-ES" dirty="0">
                <a:latin typeface="+mn-lt"/>
              </a:rPr>
              <a:t>no se conoce </a:t>
            </a:r>
          </a:p>
          <a:p>
            <a:pPr fontAlgn="auto">
              <a:spcBef>
                <a:spcPts val="0"/>
              </a:spcBef>
              <a:spcAft>
                <a:spcPts val="0"/>
              </a:spcAft>
              <a:defRPr/>
            </a:pPr>
            <a:r>
              <a:rPr lang="es-ES" b="1" dirty="0">
                <a:latin typeface="+mn-lt"/>
              </a:rPr>
              <a:t>Susceptibilidad</a:t>
            </a:r>
            <a:r>
              <a:rPr lang="es-ES" dirty="0">
                <a:latin typeface="+mn-lt"/>
              </a:rPr>
              <a:t>: se desconoce pero se piensa que es universal, las personas de mayor riesgo son los trabajadores sanitarios.</a:t>
            </a:r>
          </a:p>
        </p:txBody>
      </p:sp>
      <p:sp>
        <p:nvSpPr>
          <p:cNvPr id="36868" name="6 Rectángulo"/>
          <p:cNvSpPr>
            <a:spLocks noChangeArrowheads="1"/>
          </p:cNvSpPr>
          <p:nvPr/>
        </p:nvSpPr>
        <p:spPr bwMode="auto">
          <a:xfrm>
            <a:off x="357188" y="500063"/>
            <a:ext cx="6143625" cy="369887"/>
          </a:xfrm>
          <a:prstGeom prst="rect">
            <a:avLst/>
          </a:prstGeom>
          <a:solidFill>
            <a:schemeClr val="bg1"/>
          </a:solidFill>
          <a:ln w="9525">
            <a:noFill/>
            <a:miter lim="800000"/>
            <a:headEnd/>
            <a:tailEnd/>
          </a:ln>
        </p:spPr>
        <p:txBody>
          <a:bodyPr>
            <a:spAutoFit/>
          </a:bodyPr>
          <a:lstStyle/>
          <a:p>
            <a:pPr algn="ctr"/>
            <a:r>
              <a:rPr lang="es-ES" b="1">
                <a:latin typeface="Verdana" pitchFamily="34" charset="0"/>
              </a:rPr>
              <a:t>Síndrome Respiratorio Agudo Severo (SRAS)</a:t>
            </a:r>
          </a:p>
        </p:txBody>
      </p:sp>
      <p:sp>
        <p:nvSpPr>
          <p:cNvPr id="36869" name="7 Rectángulo"/>
          <p:cNvSpPr>
            <a:spLocks noChangeArrowheads="1"/>
          </p:cNvSpPr>
          <p:nvPr/>
        </p:nvSpPr>
        <p:spPr bwMode="auto">
          <a:xfrm>
            <a:off x="5857875" y="1058863"/>
            <a:ext cx="2940050" cy="369887"/>
          </a:xfrm>
          <a:prstGeom prst="rect">
            <a:avLst/>
          </a:prstGeom>
          <a:noFill/>
          <a:ln w="9525">
            <a:noFill/>
            <a:miter lim="800000"/>
            <a:headEnd/>
            <a:tailEnd/>
          </a:ln>
        </p:spPr>
        <p:txBody>
          <a:bodyPr wrap="none">
            <a:spAutoFit/>
          </a:bodyPr>
          <a:lstStyle/>
          <a:p>
            <a:r>
              <a:rPr lang="es-ES">
                <a:latin typeface="Verdana" pitchFamily="34" charset="0"/>
              </a:rPr>
              <a:t>Cadena epidemiológica </a:t>
            </a:r>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Resultado de imagen para Síndrome Respiratorio Agudo Severo"/>
          <p:cNvPicPr>
            <a:picLocks noChangeAspect="1" noChangeArrowheads="1"/>
          </p:cNvPicPr>
          <p:nvPr/>
        </p:nvPicPr>
        <p:blipFill>
          <a:blip r:embed="rId2"/>
          <a:srcRect t="20605" b="13461"/>
          <a:stretch>
            <a:fillRect/>
          </a:stretch>
        </p:blipFill>
        <p:spPr bwMode="auto">
          <a:xfrm>
            <a:off x="1214438" y="2786063"/>
            <a:ext cx="6934200" cy="3429000"/>
          </a:xfrm>
          <a:prstGeom prst="rect">
            <a:avLst/>
          </a:prstGeom>
          <a:noFill/>
          <a:ln w="9525">
            <a:noFill/>
            <a:miter lim="800000"/>
            <a:headEnd/>
            <a:tailEnd/>
          </a:ln>
        </p:spPr>
      </p:pic>
      <p:sp>
        <p:nvSpPr>
          <p:cNvPr id="37890"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7891"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7892" name="11 Rectángulo"/>
          <p:cNvSpPr>
            <a:spLocks noChangeArrowheads="1"/>
          </p:cNvSpPr>
          <p:nvPr/>
        </p:nvSpPr>
        <p:spPr bwMode="auto">
          <a:xfrm>
            <a:off x="571500" y="928688"/>
            <a:ext cx="6643688" cy="1754187"/>
          </a:xfrm>
          <a:prstGeom prst="rect">
            <a:avLst/>
          </a:prstGeom>
          <a:noFill/>
          <a:ln w="9525">
            <a:noFill/>
            <a:miter lim="800000"/>
            <a:headEnd/>
            <a:tailEnd/>
          </a:ln>
        </p:spPr>
        <p:txBody>
          <a:bodyPr>
            <a:spAutoFit/>
          </a:bodyPr>
          <a:lstStyle/>
          <a:p>
            <a:r>
              <a:rPr lang="es-ES" b="1">
                <a:latin typeface="Verdana" pitchFamily="34" charset="0"/>
              </a:rPr>
              <a:t>Medidas de Control</a:t>
            </a:r>
          </a:p>
          <a:p>
            <a:r>
              <a:rPr lang="es-ES" b="1">
                <a:latin typeface="Verdana" pitchFamily="34" charset="0"/>
              </a:rPr>
              <a:t> Basada en 3 pilares fundamentales:</a:t>
            </a:r>
          </a:p>
          <a:p>
            <a:r>
              <a:rPr lang="es-ES" b="1">
                <a:latin typeface="Verdana" pitchFamily="34" charset="0"/>
              </a:rPr>
              <a:t> </a:t>
            </a:r>
          </a:p>
          <a:p>
            <a:r>
              <a:rPr lang="es-ES">
                <a:latin typeface="Verdana" pitchFamily="34" charset="0"/>
              </a:rPr>
              <a:t>1. Detección temprana del caso </a:t>
            </a:r>
          </a:p>
          <a:p>
            <a:r>
              <a:rPr lang="es-ES">
                <a:latin typeface="Verdana" pitchFamily="34" charset="0"/>
              </a:rPr>
              <a:t>2. Aislamiento </a:t>
            </a:r>
          </a:p>
          <a:p>
            <a:r>
              <a:rPr lang="es-ES">
                <a:latin typeface="Verdana" pitchFamily="34" charset="0"/>
              </a:rPr>
              <a:t>3. Manejo de los contactos. </a:t>
            </a:r>
          </a:p>
        </p:txBody>
      </p:sp>
      <p:sp>
        <p:nvSpPr>
          <p:cNvPr id="37893" name="6 Rectángulo"/>
          <p:cNvSpPr>
            <a:spLocks noChangeArrowheads="1"/>
          </p:cNvSpPr>
          <p:nvPr/>
        </p:nvSpPr>
        <p:spPr bwMode="auto">
          <a:xfrm>
            <a:off x="357188" y="500063"/>
            <a:ext cx="6143625" cy="369887"/>
          </a:xfrm>
          <a:prstGeom prst="rect">
            <a:avLst/>
          </a:prstGeom>
          <a:solidFill>
            <a:schemeClr val="bg1"/>
          </a:solidFill>
          <a:ln w="9525">
            <a:noFill/>
            <a:miter lim="800000"/>
            <a:headEnd/>
            <a:tailEnd/>
          </a:ln>
        </p:spPr>
        <p:txBody>
          <a:bodyPr>
            <a:spAutoFit/>
          </a:bodyPr>
          <a:lstStyle/>
          <a:p>
            <a:pPr algn="ctr"/>
            <a:r>
              <a:rPr lang="es-ES" b="1">
                <a:latin typeface="Verdana" pitchFamily="34" charset="0"/>
              </a:rPr>
              <a:t>Síndrome Respiratorio Agudo Severo (SRAS)</a:t>
            </a:r>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38914" name="AutoShape 4" descr="Resultado de imagen para leptospirosis bacteria"/>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s-ES">
              <a:latin typeface="Verdana" pitchFamily="34" charset="0"/>
            </a:endParaRPr>
          </a:p>
        </p:txBody>
      </p:sp>
      <p:sp>
        <p:nvSpPr>
          <p:cNvPr id="12" name="11 Rectángulo"/>
          <p:cNvSpPr/>
          <p:nvPr/>
        </p:nvSpPr>
        <p:spPr>
          <a:xfrm>
            <a:off x="500063" y="928688"/>
            <a:ext cx="8143875" cy="2586037"/>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Medidas de Control</a:t>
            </a:r>
          </a:p>
          <a:p>
            <a:pPr algn="ctr" fontAlgn="auto">
              <a:spcBef>
                <a:spcPts val="0"/>
              </a:spcBef>
              <a:spcAft>
                <a:spcPts val="0"/>
              </a:spcAft>
              <a:defRPr/>
            </a:pPr>
            <a:r>
              <a:rPr lang="es-ES" dirty="0">
                <a:latin typeface="+mn-lt"/>
              </a:rPr>
              <a:t>El paciente debe ser aislado en un ambiente adecuado y debe usar una mascarilla que filtre el aire expirado, el personal de salud que lo atienda debe usar mascarillas, lentes protectores y debe lavarse las manos antes y después de atender al paciente. Debe recordarse que el estetoscopio y otras herramientas son potenciales rutas de trasmisión, el uso de desinfectantes debe estar disponible a concentraciones adecuadas. La detección y control de los contactos es una de las medidas más efectivas. </a:t>
            </a:r>
          </a:p>
        </p:txBody>
      </p:sp>
      <p:sp>
        <p:nvSpPr>
          <p:cNvPr id="38916" name="6 Rectángulo"/>
          <p:cNvSpPr>
            <a:spLocks noChangeArrowheads="1"/>
          </p:cNvSpPr>
          <p:nvPr/>
        </p:nvSpPr>
        <p:spPr bwMode="auto">
          <a:xfrm>
            <a:off x="357188" y="500063"/>
            <a:ext cx="6143625" cy="369887"/>
          </a:xfrm>
          <a:prstGeom prst="rect">
            <a:avLst/>
          </a:prstGeom>
          <a:solidFill>
            <a:schemeClr val="bg1"/>
          </a:solidFill>
          <a:ln w="9525">
            <a:noFill/>
            <a:miter lim="800000"/>
            <a:headEnd/>
            <a:tailEnd/>
          </a:ln>
        </p:spPr>
        <p:txBody>
          <a:bodyPr>
            <a:spAutoFit/>
          </a:bodyPr>
          <a:lstStyle/>
          <a:p>
            <a:pPr algn="ctr"/>
            <a:r>
              <a:rPr lang="es-ES" b="1">
                <a:latin typeface="Verdana" pitchFamily="34" charset="0"/>
              </a:rPr>
              <a:t>Síndrome Respiratorio Agudo Severo (SRAS)</a:t>
            </a:r>
          </a:p>
        </p:txBody>
      </p:sp>
      <p:pic>
        <p:nvPicPr>
          <p:cNvPr id="38917" name="Picture 4" descr="Resultado de imagen para control Síndrome Respiratorio Agudo Severo"/>
          <p:cNvPicPr>
            <a:picLocks noChangeAspect="1" noChangeArrowheads="1"/>
          </p:cNvPicPr>
          <p:nvPr/>
        </p:nvPicPr>
        <p:blipFill>
          <a:blip r:embed="rId2"/>
          <a:srcRect t="13451" b="16611"/>
          <a:stretch>
            <a:fillRect/>
          </a:stretch>
        </p:blipFill>
        <p:spPr bwMode="auto">
          <a:xfrm>
            <a:off x="1033463" y="3643313"/>
            <a:ext cx="7253287" cy="28575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Resultado de imagen para frases sobre prevencion de enfermedades"/>
          <p:cNvPicPr>
            <a:picLocks noChangeAspect="1" noChangeArrowheads="1"/>
          </p:cNvPicPr>
          <p:nvPr/>
        </p:nvPicPr>
        <p:blipFill>
          <a:blip r:embed="rId2"/>
          <a:srcRect r="52187"/>
          <a:stretch>
            <a:fillRect/>
          </a:stretch>
        </p:blipFill>
        <p:spPr bwMode="auto">
          <a:xfrm>
            <a:off x="500063" y="1000125"/>
            <a:ext cx="5143500" cy="4303713"/>
          </a:xfrm>
          <a:prstGeom prst="rect">
            <a:avLst/>
          </a:prstGeom>
          <a:noFill/>
          <a:ln w="9525">
            <a:noFill/>
            <a:miter lim="800000"/>
            <a:headEnd/>
            <a:tailEnd/>
          </a:ln>
        </p:spPr>
      </p:pic>
      <p:sp>
        <p:nvSpPr>
          <p:cNvPr id="39938" name="4 CuadroTexto"/>
          <p:cNvSpPr txBox="1">
            <a:spLocks noChangeArrowheads="1"/>
          </p:cNvSpPr>
          <p:nvPr/>
        </p:nvSpPr>
        <p:spPr bwMode="auto">
          <a:xfrm>
            <a:off x="5643563" y="2714625"/>
            <a:ext cx="2928937" cy="1754188"/>
          </a:xfrm>
          <a:prstGeom prst="rect">
            <a:avLst/>
          </a:prstGeom>
          <a:noFill/>
          <a:ln w="9525">
            <a:noFill/>
            <a:miter lim="800000"/>
            <a:headEnd/>
            <a:tailEnd/>
          </a:ln>
        </p:spPr>
        <p:txBody>
          <a:bodyPr>
            <a:spAutoFit/>
          </a:bodyPr>
          <a:lstStyle/>
          <a:p>
            <a:r>
              <a:rPr lang="es-ES" b="1" i="1">
                <a:latin typeface="Verdana" pitchFamily="34" charset="0"/>
              </a:rPr>
              <a:t>“Si buscas resultados distintos,</a:t>
            </a:r>
          </a:p>
          <a:p>
            <a:r>
              <a:rPr lang="es-ES" b="1" i="1">
                <a:latin typeface="Verdana" pitchFamily="34" charset="0"/>
              </a:rPr>
              <a:t> no hagas siempre lo mismo”</a:t>
            </a:r>
          </a:p>
          <a:p>
            <a:endParaRPr lang="es-ES" b="1" i="1">
              <a:latin typeface="Verdana" pitchFamily="34" charset="0"/>
            </a:endParaRPr>
          </a:p>
          <a:p>
            <a:pPr algn="r"/>
            <a:r>
              <a:rPr lang="es-ES" i="1">
                <a:latin typeface="Verdana" pitchFamily="34" charset="0"/>
              </a:rPr>
              <a:t>Albert Einstein</a:t>
            </a:r>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714375" y="1643063"/>
            <a:ext cx="3424238" cy="3140075"/>
          </a:xfrm>
          <a:prstGeom prst="rect">
            <a:avLst/>
          </a:prstGeom>
          <a:noFill/>
          <a:ln w="9525">
            <a:noFill/>
            <a:miter lim="800000"/>
            <a:headEnd/>
            <a:tailEnd/>
          </a:ln>
        </p:spPr>
        <p:txBody>
          <a:bodyPr>
            <a:spAutoFit/>
          </a:bodyPr>
          <a:lstStyle/>
          <a:p>
            <a:r>
              <a:rPr lang="es-ES" b="1">
                <a:latin typeface="Verdana" pitchFamily="34" charset="0"/>
              </a:rPr>
              <a:t>Enfermedades emergentes </a:t>
            </a:r>
          </a:p>
          <a:p>
            <a:endParaRPr lang="es-ES" b="1">
              <a:latin typeface="Verdana" pitchFamily="34" charset="0"/>
            </a:endParaRPr>
          </a:p>
          <a:p>
            <a:r>
              <a:rPr lang="es-ES">
                <a:latin typeface="Verdana" pitchFamily="34" charset="0"/>
              </a:rPr>
              <a:t>Cuando son infecciones nuevas aparecidas en una población dada a partir de los últimos 20 años del pasado siglo y aun continúan siendo un problema de salud a nivel mundial,</a:t>
            </a:r>
          </a:p>
        </p:txBody>
      </p:sp>
      <p:sp>
        <p:nvSpPr>
          <p:cNvPr id="5" name="4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6" name="5 Rectángulo"/>
          <p:cNvSpPr>
            <a:spLocks noChangeArrowheads="1"/>
          </p:cNvSpPr>
          <p:nvPr/>
        </p:nvSpPr>
        <p:spPr bwMode="auto">
          <a:xfrm>
            <a:off x="4643438" y="1214438"/>
            <a:ext cx="4000500" cy="4246562"/>
          </a:xfrm>
          <a:prstGeom prst="rect">
            <a:avLst/>
          </a:prstGeom>
          <a:noFill/>
          <a:ln w="9525">
            <a:noFill/>
            <a:miter lim="800000"/>
            <a:headEnd/>
            <a:tailEnd/>
          </a:ln>
        </p:spPr>
        <p:txBody>
          <a:bodyPr>
            <a:spAutoFit/>
          </a:bodyPr>
          <a:lstStyle/>
          <a:p>
            <a:r>
              <a:rPr lang="es-ES" b="1">
                <a:latin typeface="Verdana" pitchFamily="34" charset="0"/>
              </a:rPr>
              <a:t>Enfermedades reemergentes </a:t>
            </a:r>
          </a:p>
          <a:p>
            <a:endParaRPr lang="es-ES">
              <a:latin typeface="Verdana" pitchFamily="34" charset="0"/>
            </a:endParaRPr>
          </a:p>
          <a:p>
            <a:r>
              <a:rPr lang="es-ES">
                <a:latin typeface="Verdana" pitchFamily="34" charset="0"/>
              </a:rPr>
              <a:t>Enfermedades infecciosas que existieron con anterioridad y que se presumía que habían desaparecido o disminuido su incidencia y en los últimos tiempos comienzan a elevar su frecuencia o aparecen en número mayor de zonas geográficas: enfermedades provocadas por estafilococos, neumococos, gonococos, tuberculosis, malaria, virus del dengue.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Resultado de imagen para enfermedades emergentes"/>
          <p:cNvPicPr>
            <a:picLocks noChangeAspect="1" noChangeArrowheads="1"/>
          </p:cNvPicPr>
          <p:nvPr/>
        </p:nvPicPr>
        <p:blipFill>
          <a:blip r:embed="rId2"/>
          <a:srcRect b="8524"/>
          <a:stretch>
            <a:fillRect/>
          </a:stretch>
        </p:blipFill>
        <p:spPr bwMode="auto">
          <a:xfrm>
            <a:off x="1357313" y="2524125"/>
            <a:ext cx="6286500" cy="3833813"/>
          </a:xfrm>
          <a:prstGeom prst="rect">
            <a:avLst/>
          </a:prstGeom>
          <a:noFill/>
          <a:ln w="9525">
            <a:noFill/>
            <a:miter lim="800000"/>
            <a:headEnd/>
            <a:tailEnd/>
          </a:ln>
        </p:spPr>
      </p:pic>
      <p:sp>
        <p:nvSpPr>
          <p:cNvPr id="9" name="8 Rectángulo"/>
          <p:cNvSpPr>
            <a:spLocks noChangeArrowheads="1"/>
          </p:cNvSpPr>
          <p:nvPr/>
        </p:nvSpPr>
        <p:spPr bwMode="auto">
          <a:xfrm>
            <a:off x="357188" y="914400"/>
            <a:ext cx="8501062" cy="2309813"/>
          </a:xfrm>
          <a:prstGeom prst="rect">
            <a:avLst/>
          </a:prstGeom>
          <a:solidFill>
            <a:schemeClr val="bg2"/>
          </a:solidFill>
          <a:ln w="9525">
            <a:noFill/>
            <a:miter lim="800000"/>
            <a:headEnd/>
            <a:tailEnd/>
          </a:ln>
        </p:spPr>
        <p:txBody>
          <a:bodyPr>
            <a:spAutoFit/>
          </a:bodyPr>
          <a:lstStyle/>
          <a:p>
            <a:r>
              <a:rPr lang="es-ES" b="1">
                <a:latin typeface="Verdana" pitchFamily="34" charset="0"/>
              </a:rPr>
              <a:t>Situación actual e importancia sanitaria</a:t>
            </a:r>
          </a:p>
          <a:p>
            <a:endParaRPr lang="es-ES" b="1">
              <a:latin typeface="Verdana" pitchFamily="34" charset="0"/>
            </a:endParaRPr>
          </a:p>
          <a:p>
            <a:r>
              <a:rPr lang="es-ES">
                <a:latin typeface="Verdana" pitchFamily="34" charset="0"/>
              </a:rPr>
              <a:t>	Estas enfermedades constituyen uno de los problemas de salud que más interés han despertado en el mundo dada su elevada morbilidad y mortalidad que hacen considerarlas catástrofes nacionales, otro elemento de interés es el costo económico para estos países por los gastos sanitarios directos y la dependencia económica de sectores de la población.</a:t>
            </a:r>
          </a:p>
        </p:txBody>
      </p:sp>
      <p:sp>
        <p:nvSpPr>
          <p:cNvPr id="5" name="4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Resultado de imagen para refugiados"/>
          <p:cNvPicPr>
            <a:picLocks noChangeAspect="1" noChangeArrowheads="1"/>
          </p:cNvPicPr>
          <p:nvPr/>
        </p:nvPicPr>
        <p:blipFill>
          <a:blip r:embed="rId2"/>
          <a:srcRect/>
          <a:stretch>
            <a:fillRect/>
          </a:stretch>
        </p:blipFill>
        <p:spPr bwMode="auto">
          <a:xfrm>
            <a:off x="1643063" y="2881313"/>
            <a:ext cx="6096000" cy="3619500"/>
          </a:xfrm>
          <a:prstGeom prst="rect">
            <a:avLst/>
          </a:prstGeom>
          <a:noFill/>
          <a:ln w="9525">
            <a:noFill/>
            <a:miter lim="800000"/>
            <a:headEnd/>
            <a:tailEnd/>
          </a:ln>
        </p:spPr>
      </p:pic>
      <p:sp>
        <p:nvSpPr>
          <p:cNvPr id="17410" name="22 Rectángulo"/>
          <p:cNvSpPr>
            <a:spLocks noChangeArrowheads="1"/>
          </p:cNvSpPr>
          <p:nvPr/>
        </p:nvSpPr>
        <p:spPr bwMode="auto">
          <a:xfrm>
            <a:off x="428625" y="714375"/>
            <a:ext cx="8501063" cy="2862263"/>
          </a:xfrm>
          <a:prstGeom prst="rect">
            <a:avLst/>
          </a:prstGeom>
          <a:noFill/>
          <a:ln w="9525">
            <a:noFill/>
            <a:miter lim="800000"/>
            <a:headEnd/>
            <a:tailEnd/>
          </a:ln>
        </p:spPr>
        <p:txBody>
          <a:bodyPr>
            <a:spAutoFit/>
          </a:bodyPr>
          <a:lstStyle/>
          <a:p>
            <a:r>
              <a:rPr lang="es-ES" b="1">
                <a:latin typeface="Verdana" pitchFamily="34" charset="0"/>
              </a:rPr>
              <a:t>Poblaciones de riego:</a:t>
            </a:r>
          </a:p>
          <a:p>
            <a:endParaRPr lang="es-ES" b="1">
              <a:latin typeface="Verdana" pitchFamily="34" charset="0"/>
            </a:endParaRPr>
          </a:p>
          <a:p>
            <a:r>
              <a:rPr lang="es-ES">
                <a:latin typeface="Verdana" pitchFamily="34" charset="0"/>
              </a:rPr>
              <a:t>1 Personas con inmunidad disminuida de cualquier etiología </a:t>
            </a:r>
          </a:p>
          <a:p>
            <a:r>
              <a:rPr lang="es-ES">
                <a:latin typeface="Verdana" pitchFamily="34" charset="0"/>
              </a:rPr>
              <a:t>2 Ancianos </a:t>
            </a:r>
          </a:p>
          <a:p>
            <a:r>
              <a:rPr lang="es-ES">
                <a:latin typeface="Verdana" pitchFamily="34" charset="0"/>
              </a:rPr>
              <a:t>3 Alto numero de institucionalizados en hospitales y residencias de asistencia social </a:t>
            </a:r>
          </a:p>
          <a:p>
            <a:r>
              <a:rPr lang="es-ES">
                <a:latin typeface="Verdana" pitchFamily="34" charset="0"/>
              </a:rPr>
              <a:t>4 Personas privadas o con poco acceso a los servicios de salud </a:t>
            </a:r>
          </a:p>
          <a:p>
            <a:r>
              <a:rPr lang="es-ES">
                <a:latin typeface="Verdana" pitchFamily="34" charset="0"/>
              </a:rPr>
              <a:t>5 Niños atendidos en instituciones infantiles </a:t>
            </a:r>
          </a:p>
          <a:p>
            <a:r>
              <a:rPr lang="es-ES">
                <a:latin typeface="Verdana" pitchFamily="34" charset="0"/>
              </a:rPr>
              <a:t>6 Deficiencia en la calidad de cobertura del suministro de agua </a:t>
            </a:r>
          </a:p>
          <a:p>
            <a:r>
              <a:rPr lang="es-ES">
                <a:latin typeface="Verdana" pitchFamily="34" charset="0"/>
              </a:rPr>
              <a:t>7 Inmigrantes q pueden transmitir enfermedades </a:t>
            </a:r>
          </a:p>
        </p:txBody>
      </p:sp>
      <p:sp>
        <p:nvSpPr>
          <p:cNvPr id="6" name="5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2 Rectángulo"/>
          <p:cNvSpPr>
            <a:spLocks noChangeArrowheads="1"/>
          </p:cNvSpPr>
          <p:nvPr/>
        </p:nvSpPr>
        <p:spPr bwMode="auto">
          <a:xfrm>
            <a:off x="500063" y="1000125"/>
            <a:ext cx="8143875" cy="5324475"/>
          </a:xfrm>
          <a:prstGeom prst="rect">
            <a:avLst/>
          </a:prstGeom>
          <a:solidFill>
            <a:schemeClr val="bg1"/>
          </a:solidFill>
          <a:ln w="9525">
            <a:noFill/>
            <a:miter lim="800000"/>
            <a:headEnd/>
            <a:tailEnd/>
          </a:ln>
        </p:spPr>
        <p:txBody>
          <a:bodyPr>
            <a:spAutoFit/>
          </a:bodyPr>
          <a:lstStyle/>
          <a:p>
            <a:r>
              <a:rPr lang="es-ES" sz="2000" b="1">
                <a:latin typeface="Verdana" pitchFamily="34" charset="0"/>
              </a:rPr>
              <a:t>Factores relacionados con la emergencia y reemergencia de las enfermedades transmisibles. </a:t>
            </a:r>
          </a:p>
          <a:p>
            <a:endParaRPr lang="es-ES" sz="2000" b="1">
              <a:latin typeface="Verdana" pitchFamily="34" charset="0"/>
            </a:endParaRPr>
          </a:p>
          <a:p>
            <a:r>
              <a:rPr lang="es-ES" sz="2000">
                <a:latin typeface="Verdana" pitchFamily="34" charset="0"/>
              </a:rPr>
              <a:t>1 Cambios ecológicos derivados de la contaminación del agua, los suelos y la deforestación. </a:t>
            </a:r>
          </a:p>
          <a:p>
            <a:r>
              <a:rPr lang="es-ES" sz="2000">
                <a:latin typeface="Verdana" pitchFamily="34" charset="0"/>
              </a:rPr>
              <a:t>2 Desarrollo agrícola con uso indiscriminado de plaguicidas </a:t>
            </a:r>
          </a:p>
          <a:p>
            <a:r>
              <a:rPr lang="es-ES" sz="2000">
                <a:latin typeface="Verdana" pitchFamily="34" charset="0"/>
              </a:rPr>
              <a:t>3 Cambios demográficos por crecimientos y migraciones poblacionales </a:t>
            </a:r>
          </a:p>
          <a:p>
            <a:r>
              <a:rPr lang="es-ES" sz="2000">
                <a:latin typeface="Verdana" pitchFamily="34" charset="0"/>
              </a:rPr>
              <a:t>4 Incremento de viajes nacionales e internacionales con fines comerciales o de recreo. </a:t>
            </a:r>
          </a:p>
          <a:p>
            <a:r>
              <a:rPr lang="es-ES" sz="2000">
                <a:latin typeface="Verdana" pitchFamily="34" charset="0"/>
              </a:rPr>
              <a:t>5 Desarrollo tecnológico e industrial dado por la globalización de suministro de alimentos, transportes de tejido y órganos así como la producción de drogas q producen inmunosupresión. </a:t>
            </a:r>
          </a:p>
          <a:p>
            <a:r>
              <a:rPr lang="es-ES" sz="2000">
                <a:latin typeface="Verdana" pitchFamily="34" charset="0"/>
              </a:rPr>
              <a:t>6 Adaptación microbiana a cambios ambientales por amplio uso de antibióticos </a:t>
            </a:r>
          </a:p>
          <a:p>
            <a:r>
              <a:rPr lang="es-ES" sz="2000">
                <a:latin typeface="Verdana" pitchFamily="34" charset="0"/>
              </a:rPr>
              <a:t>7 Fracaso de las intervenciones </a:t>
            </a:r>
          </a:p>
        </p:txBody>
      </p:sp>
      <p:sp>
        <p:nvSpPr>
          <p:cNvPr id="6" name="5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Resultado de imagen para ebola"/>
          <p:cNvPicPr>
            <a:picLocks noChangeAspect="1" noChangeArrowheads="1"/>
          </p:cNvPicPr>
          <p:nvPr/>
        </p:nvPicPr>
        <p:blipFill>
          <a:blip r:embed="rId2"/>
          <a:srcRect/>
          <a:stretch>
            <a:fillRect/>
          </a:stretch>
        </p:blipFill>
        <p:spPr bwMode="auto">
          <a:xfrm>
            <a:off x="3692525" y="1357313"/>
            <a:ext cx="5141913" cy="2900362"/>
          </a:xfrm>
          <a:prstGeom prst="rect">
            <a:avLst/>
          </a:prstGeom>
          <a:noFill/>
          <a:ln w="9525">
            <a:noFill/>
            <a:miter lim="800000"/>
            <a:headEnd/>
            <a:tailEnd/>
          </a:ln>
        </p:spPr>
      </p:pic>
      <p:sp>
        <p:nvSpPr>
          <p:cNvPr id="19458" name="10 Rectángulo"/>
          <p:cNvSpPr>
            <a:spLocks noChangeArrowheads="1"/>
          </p:cNvSpPr>
          <p:nvPr/>
        </p:nvSpPr>
        <p:spPr bwMode="auto">
          <a:xfrm>
            <a:off x="285750" y="928688"/>
            <a:ext cx="8572500" cy="5078412"/>
          </a:xfrm>
          <a:prstGeom prst="rect">
            <a:avLst/>
          </a:prstGeom>
          <a:noFill/>
          <a:ln w="9525">
            <a:noFill/>
            <a:miter lim="800000"/>
            <a:headEnd/>
            <a:tailEnd/>
          </a:ln>
        </p:spPr>
        <p:txBody>
          <a:bodyPr>
            <a:spAutoFit/>
          </a:bodyPr>
          <a:lstStyle/>
          <a:p>
            <a:r>
              <a:rPr lang="es-ES">
                <a:latin typeface="Verdana" pitchFamily="34" charset="0"/>
              </a:rPr>
              <a:t>Entre sus síntomas y signos se incluyen: </a:t>
            </a:r>
          </a:p>
          <a:p>
            <a:r>
              <a:rPr lang="es-ES">
                <a:latin typeface="Verdana" pitchFamily="34" charset="0"/>
              </a:rPr>
              <a:t> Fiebre alta </a:t>
            </a:r>
          </a:p>
          <a:p>
            <a:r>
              <a:rPr lang="es-ES">
                <a:latin typeface="Verdana" pitchFamily="34" charset="0"/>
              </a:rPr>
              <a:t> Cefalea </a:t>
            </a:r>
          </a:p>
          <a:p>
            <a:r>
              <a:rPr lang="es-ES">
                <a:latin typeface="Verdana" pitchFamily="34" charset="0"/>
              </a:rPr>
              <a:t> Dolores musculares </a:t>
            </a:r>
          </a:p>
          <a:p>
            <a:r>
              <a:rPr lang="es-ES">
                <a:latin typeface="Verdana" pitchFamily="34" charset="0"/>
              </a:rPr>
              <a:t> Perdida de apetito </a:t>
            </a:r>
          </a:p>
          <a:p>
            <a:endParaRPr lang="es-ES">
              <a:latin typeface="Verdana" pitchFamily="34" charset="0"/>
            </a:endParaRPr>
          </a:p>
          <a:p>
            <a:r>
              <a:rPr lang="es-ES">
                <a:latin typeface="Verdana" pitchFamily="34" charset="0"/>
              </a:rPr>
              <a:t>Apareciendo de forma progresiva: </a:t>
            </a:r>
          </a:p>
          <a:p>
            <a:r>
              <a:rPr lang="es-ES">
                <a:latin typeface="Verdana" pitchFamily="34" charset="0"/>
              </a:rPr>
              <a:t> Diarreas </a:t>
            </a:r>
          </a:p>
          <a:p>
            <a:r>
              <a:rPr lang="es-ES">
                <a:latin typeface="Verdana" pitchFamily="34" charset="0"/>
              </a:rPr>
              <a:t> Vómitos </a:t>
            </a:r>
          </a:p>
          <a:p>
            <a:r>
              <a:rPr lang="es-ES">
                <a:latin typeface="Verdana" pitchFamily="34" charset="0"/>
              </a:rPr>
              <a:t> Dolores abdominales </a:t>
            </a:r>
          </a:p>
          <a:p>
            <a:r>
              <a:rPr lang="es-ES">
                <a:latin typeface="Verdana" pitchFamily="34" charset="0"/>
              </a:rPr>
              <a:t> Disfunción renal </a:t>
            </a:r>
          </a:p>
          <a:p>
            <a:endParaRPr lang="es-ES">
              <a:latin typeface="Verdana" pitchFamily="34" charset="0"/>
            </a:endParaRPr>
          </a:p>
          <a:p>
            <a:r>
              <a:rPr lang="es-ES">
                <a:latin typeface="Verdana" pitchFamily="34" charset="0"/>
              </a:rPr>
              <a:t> hemorrágias: con petequias o púrpura </a:t>
            </a:r>
          </a:p>
          <a:p>
            <a:r>
              <a:rPr lang="es-ES">
                <a:latin typeface="Verdana" pitchFamily="34" charset="0"/>
              </a:rPr>
              <a:t> Hemorragia nasal, piel, membranas, mucosas y órganos internos incluyendo la cavidades estomacales e intestinales </a:t>
            </a:r>
          </a:p>
          <a:p>
            <a:r>
              <a:rPr lang="es-ES">
                <a:latin typeface="Verdana" pitchFamily="34" charset="0"/>
              </a:rPr>
              <a:t> Afectación de nódulos linfáticos y cerebro </a:t>
            </a:r>
          </a:p>
          <a:p>
            <a:r>
              <a:rPr lang="es-ES">
                <a:latin typeface="Verdana" pitchFamily="34" charset="0"/>
              </a:rPr>
              <a:t> Vómitos de sangre </a:t>
            </a:r>
          </a:p>
          <a:p>
            <a:r>
              <a:rPr lang="es-ES">
                <a:latin typeface="Verdana" pitchFamily="34" charset="0"/>
              </a:rPr>
              <a:t> shock y muerte por trombocitopenia, leucopenia y toxicidad notable. </a:t>
            </a:r>
          </a:p>
        </p:txBody>
      </p:sp>
      <p:sp>
        <p:nvSpPr>
          <p:cNvPr id="8" name="7 CuadroTexto"/>
          <p:cNvSpPr txBox="1"/>
          <p:nvPr/>
        </p:nvSpPr>
        <p:spPr>
          <a:xfrm>
            <a:off x="684213" y="571500"/>
            <a:ext cx="1601787"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b="1" dirty="0">
                <a:latin typeface="+mn-lt"/>
              </a:rPr>
              <a:t>EBOLA</a:t>
            </a:r>
            <a:endParaRPr lang="es-ES" b="1" dirty="0">
              <a:latin typeface="+mn-lt"/>
            </a:endParaRPr>
          </a:p>
        </p:txBody>
      </p:sp>
      <p:sp>
        <p:nvSpPr>
          <p:cNvPr id="7" name="6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Resultado de imagen para ebola"/>
          <p:cNvPicPr>
            <a:picLocks noChangeAspect="1" noChangeArrowheads="1"/>
          </p:cNvPicPr>
          <p:nvPr/>
        </p:nvPicPr>
        <p:blipFill>
          <a:blip r:embed="rId2"/>
          <a:srcRect l="20724" r="35855"/>
          <a:stretch>
            <a:fillRect/>
          </a:stretch>
        </p:blipFill>
        <p:spPr bwMode="auto">
          <a:xfrm>
            <a:off x="5500688" y="1666875"/>
            <a:ext cx="3143250" cy="3619500"/>
          </a:xfrm>
          <a:prstGeom prst="rect">
            <a:avLst/>
          </a:prstGeom>
          <a:noFill/>
          <a:ln w="9525">
            <a:noFill/>
            <a:miter lim="800000"/>
            <a:headEnd/>
            <a:tailEnd/>
          </a:ln>
        </p:spPr>
      </p:pic>
      <p:sp>
        <p:nvSpPr>
          <p:cNvPr id="20482" name="8 CuadroTexto"/>
          <p:cNvSpPr txBox="1">
            <a:spLocks noChangeArrowheads="1"/>
          </p:cNvSpPr>
          <p:nvPr/>
        </p:nvSpPr>
        <p:spPr bwMode="auto">
          <a:xfrm>
            <a:off x="5429250" y="785813"/>
            <a:ext cx="3313113" cy="369887"/>
          </a:xfrm>
          <a:prstGeom prst="rect">
            <a:avLst/>
          </a:prstGeom>
          <a:noFill/>
          <a:ln w="9525">
            <a:noFill/>
            <a:miter lim="800000"/>
            <a:headEnd/>
            <a:tailEnd/>
          </a:ln>
        </p:spPr>
        <p:txBody>
          <a:bodyPr>
            <a:spAutoFit/>
          </a:bodyPr>
          <a:lstStyle/>
          <a:p>
            <a:r>
              <a:rPr lang="es-ES">
                <a:latin typeface="Verdana" pitchFamily="34" charset="0"/>
              </a:rPr>
              <a:t>CADENA EPIDEMIOLOGICA</a:t>
            </a:r>
          </a:p>
        </p:txBody>
      </p:sp>
      <p:sp>
        <p:nvSpPr>
          <p:cNvPr id="12" name="11 Rectángulo"/>
          <p:cNvSpPr/>
          <p:nvPr/>
        </p:nvSpPr>
        <p:spPr>
          <a:xfrm>
            <a:off x="357188" y="1214438"/>
            <a:ext cx="5072062" cy="4524375"/>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Agente causal</a:t>
            </a:r>
            <a:r>
              <a:rPr lang="es-ES" dirty="0">
                <a:latin typeface="+mn-lt"/>
              </a:rPr>
              <a:t>: virus del </a:t>
            </a:r>
            <a:r>
              <a:rPr lang="es-ES" dirty="0" err="1">
                <a:latin typeface="+mn-lt"/>
              </a:rPr>
              <a:t>Ébola</a:t>
            </a:r>
            <a:r>
              <a:rPr lang="es-ES" dirty="0">
                <a:latin typeface="+mn-lt"/>
              </a:rPr>
              <a:t>. Familia de los </a:t>
            </a:r>
            <a:r>
              <a:rPr lang="es-ES" dirty="0" err="1">
                <a:latin typeface="+mn-lt"/>
              </a:rPr>
              <a:t>filovirus</a:t>
            </a:r>
            <a:r>
              <a:rPr lang="es-ES" dirty="0">
                <a:latin typeface="+mn-lt"/>
              </a:rPr>
              <a:t> descubierto en 1976 en Zaire África. Cepas: </a:t>
            </a:r>
            <a:r>
              <a:rPr lang="es-ES" dirty="0" err="1">
                <a:latin typeface="+mn-lt"/>
              </a:rPr>
              <a:t>Ébola</a:t>
            </a:r>
            <a:r>
              <a:rPr lang="es-ES" dirty="0">
                <a:latin typeface="+mn-lt"/>
              </a:rPr>
              <a:t> </a:t>
            </a:r>
            <a:r>
              <a:rPr lang="es-ES" dirty="0" err="1">
                <a:latin typeface="+mn-lt"/>
              </a:rPr>
              <a:t>zaire</a:t>
            </a:r>
            <a:r>
              <a:rPr lang="es-ES" dirty="0">
                <a:latin typeface="+mn-lt"/>
              </a:rPr>
              <a:t>, </a:t>
            </a:r>
            <a:r>
              <a:rPr lang="es-ES" dirty="0" err="1">
                <a:latin typeface="+mn-lt"/>
              </a:rPr>
              <a:t>Ébola</a:t>
            </a:r>
            <a:r>
              <a:rPr lang="es-ES" dirty="0">
                <a:latin typeface="+mn-lt"/>
              </a:rPr>
              <a:t> sudan, </a:t>
            </a:r>
            <a:r>
              <a:rPr lang="es-ES" dirty="0" err="1">
                <a:latin typeface="+mn-lt"/>
              </a:rPr>
              <a:t>Ébola</a:t>
            </a:r>
            <a:r>
              <a:rPr lang="es-ES" dirty="0">
                <a:latin typeface="+mn-lt"/>
              </a:rPr>
              <a:t> </a:t>
            </a:r>
            <a:r>
              <a:rPr lang="es-ES" dirty="0" err="1">
                <a:latin typeface="+mn-lt"/>
              </a:rPr>
              <a:t>reston</a:t>
            </a:r>
            <a:r>
              <a:rPr lang="es-ES" dirty="0">
                <a:latin typeface="+mn-lt"/>
              </a:rPr>
              <a:t>, </a:t>
            </a:r>
            <a:r>
              <a:rPr lang="es-ES" dirty="0" err="1">
                <a:latin typeface="+mn-lt"/>
              </a:rPr>
              <a:t>Ébola</a:t>
            </a:r>
            <a:r>
              <a:rPr lang="es-ES" dirty="0">
                <a:latin typeface="+mn-lt"/>
              </a:rPr>
              <a:t> </a:t>
            </a:r>
            <a:r>
              <a:rPr lang="es-ES" dirty="0" err="1">
                <a:latin typeface="+mn-lt"/>
              </a:rPr>
              <a:t>tai</a:t>
            </a:r>
            <a:r>
              <a:rPr lang="es-ES" dirty="0">
                <a:latin typeface="+mn-lt"/>
              </a:rPr>
              <a:t> </a:t>
            </a:r>
            <a:r>
              <a:rPr lang="es-ES" dirty="0" err="1">
                <a:latin typeface="+mn-lt"/>
              </a:rPr>
              <a:t>forest</a:t>
            </a:r>
            <a:r>
              <a:rPr lang="es-ES" dirty="0">
                <a:latin typeface="+mn-lt"/>
              </a:rPr>
              <a:t> </a:t>
            </a:r>
          </a:p>
          <a:p>
            <a:pPr fontAlgn="auto">
              <a:spcBef>
                <a:spcPts val="0"/>
              </a:spcBef>
              <a:spcAft>
                <a:spcPts val="0"/>
              </a:spcAft>
              <a:defRPr/>
            </a:pPr>
            <a:r>
              <a:rPr lang="es-ES" b="1" dirty="0">
                <a:latin typeface="+mn-lt"/>
              </a:rPr>
              <a:t>Reservorio</a:t>
            </a:r>
            <a:r>
              <a:rPr lang="es-ES" dirty="0">
                <a:latin typeface="+mn-lt"/>
              </a:rPr>
              <a:t>: es el hombre enfermo </a:t>
            </a:r>
          </a:p>
          <a:p>
            <a:pPr fontAlgn="auto">
              <a:spcBef>
                <a:spcPts val="0"/>
              </a:spcBef>
              <a:spcAft>
                <a:spcPts val="0"/>
              </a:spcAft>
              <a:defRPr/>
            </a:pPr>
            <a:r>
              <a:rPr lang="es-ES" b="1" dirty="0">
                <a:latin typeface="+mn-lt"/>
              </a:rPr>
              <a:t>Vías de transmisión: </a:t>
            </a:r>
          </a:p>
          <a:p>
            <a:pPr fontAlgn="auto">
              <a:spcBef>
                <a:spcPts val="0"/>
              </a:spcBef>
              <a:spcAft>
                <a:spcPts val="0"/>
              </a:spcAft>
              <a:defRPr/>
            </a:pPr>
            <a:r>
              <a:rPr lang="es-ES" dirty="0">
                <a:latin typeface="+mn-lt"/>
              </a:rPr>
              <a:t>- Manipulación e ingesta de animales que se encuentran muertos en la selva hospedan el virus. </a:t>
            </a:r>
          </a:p>
          <a:p>
            <a:pPr fontAlgn="auto">
              <a:spcBef>
                <a:spcPts val="0"/>
              </a:spcBef>
              <a:spcAft>
                <a:spcPts val="0"/>
              </a:spcAft>
              <a:defRPr/>
            </a:pPr>
            <a:r>
              <a:rPr lang="es-ES" dirty="0">
                <a:latin typeface="+mn-lt"/>
              </a:rPr>
              <a:t>- De hombre ahombre: contacto directo con la sangre, secreciones, órganos o semen de personas infectadas. </a:t>
            </a:r>
          </a:p>
          <a:p>
            <a:pPr fontAlgn="auto">
              <a:spcBef>
                <a:spcPts val="0"/>
              </a:spcBef>
              <a:spcAft>
                <a:spcPts val="0"/>
              </a:spcAft>
              <a:defRPr/>
            </a:pPr>
            <a:r>
              <a:rPr lang="es-ES" dirty="0">
                <a:latin typeface="+mn-lt"/>
              </a:rPr>
              <a:t>- Atención al paciente enfermo o fallecido. </a:t>
            </a:r>
          </a:p>
          <a:p>
            <a:pPr fontAlgn="auto">
              <a:spcBef>
                <a:spcPts val="0"/>
              </a:spcBef>
              <a:spcAft>
                <a:spcPts val="0"/>
              </a:spcAft>
              <a:buFontTx/>
              <a:buChar char="-"/>
              <a:defRPr/>
            </a:pPr>
            <a:r>
              <a:rPr lang="es-ES" dirty="0">
                <a:latin typeface="+mn-lt"/>
              </a:rPr>
              <a:t>Por medio de agujas infectadas </a:t>
            </a:r>
          </a:p>
          <a:p>
            <a:pPr fontAlgn="auto">
              <a:spcBef>
                <a:spcPts val="0"/>
              </a:spcBef>
              <a:spcAft>
                <a:spcPts val="0"/>
              </a:spcAft>
              <a:buFontTx/>
              <a:buChar char="-"/>
              <a:defRPr/>
            </a:pPr>
            <a:r>
              <a:rPr lang="es-ES" b="1" dirty="0">
                <a:latin typeface="+mn-lt"/>
              </a:rPr>
              <a:t>Huésped susceptible</a:t>
            </a:r>
            <a:r>
              <a:rPr lang="es-ES" dirty="0">
                <a:latin typeface="+mn-lt"/>
              </a:rPr>
              <a:t>: todos los primates incluso el hombre</a:t>
            </a:r>
            <a:r>
              <a:rPr lang="es-ES" b="1" dirty="0">
                <a:latin typeface="+mn-lt"/>
              </a:rPr>
              <a:t>.</a:t>
            </a:r>
            <a:endParaRPr lang="es-ES" dirty="0">
              <a:latin typeface="+mn-lt"/>
            </a:endParaRPr>
          </a:p>
        </p:txBody>
      </p:sp>
      <p:sp>
        <p:nvSpPr>
          <p:cNvPr id="13" name="12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14" name="13 CuadroTexto"/>
          <p:cNvSpPr txBox="1"/>
          <p:nvPr/>
        </p:nvSpPr>
        <p:spPr>
          <a:xfrm>
            <a:off x="684213" y="428625"/>
            <a:ext cx="1601787"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b="1" dirty="0">
                <a:latin typeface="+mn-lt"/>
              </a:rPr>
              <a:t>EBOLA</a:t>
            </a:r>
            <a:endParaRPr lang="es-ES" b="1" dirty="0">
              <a:latin typeface="+mn-lt"/>
            </a:endParaRPr>
          </a:p>
        </p:txBody>
      </p:sp>
      <p:sp>
        <p:nvSpPr>
          <p:cNvPr id="15" name="14 Rectángulo"/>
          <p:cNvSpPr/>
          <p:nvPr/>
        </p:nvSpPr>
        <p:spPr>
          <a:xfrm>
            <a:off x="428625" y="5715000"/>
            <a:ext cx="8072438" cy="369888"/>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Periodo de incubación y transmisibilidad</a:t>
            </a:r>
            <a:r>
              <a:rPr lang="es-ES" dirty="0">
                <a:latin typeface="+mn-lt"/>
              </a:rPr>
              <a:t>: No esta precisado </a:t>
            </a:r>
            <a:endParaRPr lang="es-ES" dirty="0">
              <a:latin typeface="+mn-lt"/>
            </a:endParaRPr>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625" y="1643063"/>
            <a:ext cx="3929063" cy="3416300"/>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s-ES" b="1" dirty="0">
                <a:latin typeface="+mn-lt"/>
              </a:rPr>
              <a:t>Medidas de control </a:t>
            </a:r>
          </a:p>
          <a:p>
            <a:pPr fontAlgn="auto">
              <a:spcBef>
                <a:spcPts val="0"/>
              </a:spcBef>
              <a:spcAft>
                <a:spcPts val="0"/>
              </a:spcAft>
              <a:defRPr/>
            </a:pPr>
            <a:r>
              <a:rPr lang="es-ES" dirty="0">
                <a:latin typeface="+mn-lt"/>
              </a:rPr>
              <a:t>- Imprecisas </a:t>
            </a:r>
          </a:p>
          <a:p>
            <a:pPr fontAlgn="auto">
              <a:spcBef>
                <a:spcPts val="0"/>
              </a:spcBef>
              <a:spcAft>
                <a:spcPts val="0"/>
              </a:spcAft>
              <a:defRPr/>
            </a:pPr>
            <a:r>
              <a:rPr lang="es-ES" dirty="0">
                <a:latin typeface="+mn-lt"/>
              </a:rPr>
              <a:t>- No existe tratamiento específico. </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Se recomienda: </a:t>
            </a:r>
          </a:p>
          <a:p>
            <a:pPr fontAlgn="auto">
              <a:spcBef>
                <a:spcPts val="0"/>
              </a:spcBef>
              <a:spcAft>
                <a:spcPts val="0"/>
              </a:spcAft>
              <a:defRPr/>
            </a:pPr>
            <a:r>
              <a:rPr lang="es-ES" dirty="0">
                <a:latin typeface="+mn-lt"/>
              </a:rPr>
              <a:t>1. Aislamiento de los enfermos </a:t>
            </a:r>
          </a:p>
          <a:p>
            <a:pPr fontAlgn="auto">
              <a:spcBef>
                <a:spcPts val="0"/>
              </a:spcBef>
              <a:spcAft>
                <a:spcPts val="0"/>
              </a:spcAft>
              <a:defRPr/>
            </a:pPr>
            <a:r>
              <a:rPr lang="es-ES" dirty="0">
                <a:latin typeface="+mn-lt"/>
              </a:rPr>
              <a:t>2. Reposición de líquidos y electrolitos </a:t>
            </a:r>
          </a:p>
          <a:p>
            <a:pPr fontAlgn="auto">
              <a:spcBef>
                <a:spcPts val="0"/>
              </a:spcBef>
              <a:spcAft>
                <a:spcPts val="0"/>
              </a:spcAft>
              <a:defRPr/>
            </a:pPr>
            <a:r>
              <a:rPr lang="es-ES" dirty="0">
                <a:latin typeface="+mn-lt"/>
              </a:rPr>
              <a:t>3. Mantener la tensión sanguínea estable </a:t>
            </a:r>
          </a:p>
          <a:p>
            <a:pPr fontAlgn="auto">
              <a:spcBef>
                <a:spcPts val="0"/>
              </a:spcBef>
              <a:spcAft>
                <a:spcPts val="0"/>
              </a:spcAft>
              <a:defRPr/>
            </a:pPr>
            <a:r>
              <a:rPr lang="es-ES" dirty="0">
                <a:latin typeface="+mn-lt"/>
              </a:rPr>
              <a:t>4. Adecuado aporte de oxigeno </a:t>
            </a:r>
          </a:p>
        </p:txBody>
      </p:sp>
      <p:sp>
        <p:nvSpPr>
          <p:cNvPr id="9" name="8 Rectángulo"/>
          <p:cNvSpPr/>
          <p:nvPr/>
        </p:nvSpPr>
        <p:spPr>
          <a:xfrm>
            <a:off x="2857500" y="428625"/>
            <a:ext cx="5903913"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dirty="0">
                <a:latin typeface="+mn-lt"/>
              </a:rPr>
              <a:t>Enfermedades Emergentes y Reemergentes</a:t>
            </a:r>
            <a:endParaRPr lang="es-ES" dirty="0">
              <a:latin typeface="+mn-lt"/>
            </a:endParaRPr>
          </a:p>
        </p:txBody>
      </p:sp>
      <p:sp>
        <p:nvSpPr>
          <p:cNvPr id="11" name="10 CuadroTexto"/>
          <p:cNvSpPr txBox="1"/>
          <p:nvPr/>
        </p:nvSpPr>
        <p:spPr>
          <a:xfrm>
            <a:off x="684213" y="428625"/>
            <a:ext cx="1601787" cy="36988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s-ES" b="1" dirty="0">
                <a:latin typeface="+mn-lt"/>
              </a:rPr>
              <a:t>EBOLA</a:t>
            </a:r>
            <a:endParaRPr lang="es-ES" b="1" dirty="0">
              <a:latin typeface="+mn-lt"/>
            </a:endParaRPr>
          </a:p>
        </p:txBody>
      </p:sp>
      <p:pic>
        <p:nvPicPr>
          <p:cNvPr id="21508" name="Picture 2" descr="Resultado de imagen para ebola"/>
          <p:cNvPicPr>
            <a:picLocks noChangeAspect="1" noChangeArrowheads="1"/>
          </p:cNvPicPr>
          <p:nvPr/>
        </p:nvPicPr>
        <p:blipFill>
          <a:blip r:embed="rId2"/>
          <a:srcRect/>
          <a:stretch>
            <a:fillRect/>
          </a:stretch>
        </p:blipFill>
        <p:spPr bwMode="auto">
          <a:xfrm>
            <a:off x="4178300" y="1785938"/>
            <a:ext cx="4611688" cy="307181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1661</TotalTime>
  <Words>1763</Words>
  <Application>Microsoft Office PowerPoint</Application>
  <PresentationFormat>Presentación en pantalla (4:3)</PresentationFormat>
  <Paragraphs>219</Paragraphs>
  <Slides>27</Slides>
  <Notes>0</Notes>
  <HiddenSlides>0</HiddenSlides>
  <MMClips>0</MMClips>
  <ScaleCrop>false</ScaleCrop>
  <HeadingPairs>
    <vt:vector size="6" baseType="variant">
      <vt:variant>
        <vt:lpstr>Fuentes usadas</vt:lpstr>
      </vt:variant>
      <vt:variant>
        <vt:i4>4</vt:i4>
      </vt:variant>
      <vt:variant>
        <vt:lpstr>Plantilla de diseño</vt:lpstr>
      </vt:variant>
      <vt:variant>
        <vt:i4>5</vt:i4>
      </vt:variant>
      <vt:variant>
        <vt:lpstr>Títulos de diapositiva</vt:lpstr>
      </vt:variant>
      <vt:variant>
        <vt:i4>27</vt:i4>
      </vt:variant>
    </vt:vector>
  </HeadingPairs>
  <TitlesOfParts>
    <vt:vector size="36" baseType="lpstr">
      <vt:lpstr>Verdana</vt:lpstr>
      <vt:lpstr>Arial</vt:lpstr>
      <vt:lpstr>Wingdings 2</vt:lpstr>
      <vt:lpstr>Calibri</vt:lpstr>
      <vt:lpstr>Aspecto</vt:lpstr>
      <vt:lpstr>Aspecto</vt:lpstr>
      <vt:lpstr>Aspecto</vt:lpstr>
      <vt:lpstr>Aspecto</vt:lpstr>
      <vt:lpstr>Aspecto</vt:lpstr>
      <vt:lpstr>ENFERMEDADES EMERGENTES Y REEMERGENTES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MIC</cp:lastModifiedBy>
  <cp:revision>1354</cp:revision>
  <dcterms:created xsi:type="dcterms:W3CDTF">2016-06-10T09:42:30Z</dcterms:created>
  <dcterms:modified xsi:type="dcterms:W3CDTF">2016-09-22T17:33:53Z</dcterms:modified>
</cp:coreProperties>
</file>