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6" r:id="rId20"/>
    <p:sldId id="277" r:id="rId21"/>
    <p:sldId id="278" r:id="rId22"/>
    <p:sldId id="280" r:id="rId23"/>
    <p:sldId id="282" r:id="rId24"/>
    <p:sldId id="283" r:id="rId25"/>
    <p:sldId id="284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B3DF9E-F45C-4A4E-96D4-61CA95C1F41E}" type="datetimeFigureOut">
              <a:rPr lang="es-ES" smtClean="0"/>
              <a:pPr/>
              <a:t>26/07/2016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r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2428868"/>
            <a:ext cx="7772400" cy="1357322"/>
          </a:xfrm>
        </p:spPr>
        <p:txBody>
          <a:bodyPr>
            <a:normAutofit fontScale="90000"/>
          </a:bodyPr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INMUNIDAD E INMUNIZACIONES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5429256" y="4643446"/>
            <a:ext cx="300039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Dr. Douglas Tenorio</a:t>
            </a:r>
            <a:endParaRPr lang="es-ES" dirty="0"/>
          </a:p>
        </p:txBody>
      </p:sp>
      <p:sp>
        <p:nvSpPr>
          <p:cNvPr id="25602" name="AutoShape 2" descr="data:image/jpeg;base64,/9j/4AAQSkZJRgABAQAAAQABAAD/2wCEAAkGBxMSEhUQDxIWEBAVFRAPEBcVEA8QFg8VFRUWFhUSFhUYHSggGBolHRUVITEhJSkrLi4uFx8zODMtNygtLisBCgoKDg0OGhAQGi0fHR0tLS0tLS8tLS0tLS0tLSstLS0vLS0tLS0tLS0tLS0tLS0tLS0uLS0tLS0tLS0tLS0tLf/AABEIAJ8BPQMBIgACEQEDEQH/xAAcAAABBQEBAQAAAAAAAAAAAAAEAAECAwUGBwj/xAA+EAABAwIEBAUBBAoABgMAAAABAAIDBBEFEiExQVFhcQYTIjKBkUJSobEHFCMzQ2JygsHRRFNzkuHwFSQ0/8QAGQEAAwEBAQAAAAAAAAAAAAAAAAECAwQF/8QAKBEAAgICAgEDAwUBAAAAAAAAAAECEQMhEjFBBDJRE2GRUnGBofAi/9oADAMBAAIRAxEAPwD2lJJJaHIJJNdK6AGKSSSYCSSUboAkSopXTIASiVIlRuqQmMVWQpuVbgmiQPE6ny4y6xOrGm3AONiVrRBoYA22W31QohDg5rhcEahXNj0HYJSaei4tro84/SNhhIM8YlY5vpy/vIi08bcCvKalxub6drj819MyRrKqMOid7omO7xsP+F1Y8uqZFnz3FFK9r3REjIAXE2NgeAHNbnhfwvNVtc/P5UYID3HVzieV16/HQRNuGxMaDvZjRf8ABTZGBo0ADkBYfRauXwHI5GTDpqWldBSgubrlzalrjvJfj2W34Oxb9Zpg9xu9h8p5O5I4rUkYhMBw5sDXtZ9p7pD1Lih04k2aaHrDZpPREITEz6CpjtoRzdbiNQNI6h8fY5vzWLV4niP2Kz6s1RlXJqgnyrocIvwNNmbPiGKn/imoF8mIuNn1PexK2pHKq6X00VyAofD0kn/6KmR3QOIU5fClOwh1i8j7xvfutumdoE1ULpqEfgXJnbYIy1PGBoMot0RyFwxtoYx/KETdcz7EPdMSkkkAkkkkwIuTJ3JlQCSSSQB0CSSS881EkkkgBJiU6iQgBJkkkAJRKkolNAJMSnUSEySJUSpFRVCLINz2Vw2VEB1PZPJUAacVLWyiT0JIE76m6oe9aRi0S2VvCgQplLKtkSVuUKfipyNPJRp+KrwBaVCSMOFiLqSSSBnP4h4fa72G251XD1OIwMcWOeWkEg3HJemVFYxrrOcACHC/XkvEvEbbyvI2zO/NdEZOrYRRvjEac/xm/ipNrIP+c0/K4MtV0COZpwPScMIkNonZ+Gmq6Sm8Oa3mcLchx6ErB8C1UMMGZ7mtcX7cTyAXe3vrz1+qmc2jMZo0tw2HRSSSWQCSSSQA11CSVo3K020AdHce4oJlO1pyvFuF1MckWNxaM6pxWCP97K1n9TgFQ3xDSE2FRHf+sLkfEH6P2OmdMJPNzOzHNe7G8mjZc67wqYzd4vubNYDlHDXmtlG9oNHr0VQxwuxweObTm/JTEg5j62XAeGMTNK4WzRxtDnyOcAGWGwI69F3lFNFiMbahlP6dQC9xZfqLbhRO4d9DSs6VJJJcBYkkxKe6AEmKWZMSgBkkkkAK6ipJFUBFMSnUXBBJEqBUyokqkIHnly6jQ7LKnrw2+ZpBvpqPUtCtOiAdED7gHd9bLoxpVbJbKGYzHfK67SP5Tb6owVbDs4fVBjCoyLepvYqH/wALY6SEjk5oK1agI0mTsO8rWqxtdA3+MHHbQXUYcKJA/d9/LuVbLgOe2aSw5Ma1l+653KF7f+/BSTKZ8UjJDGku4+38E7YyNxa+qMw/Do4nZY2/XU/VPiJ9fwEKcbqPQ61YGmgpnTOyg5Ym6SGxu8/dCmwXIG3+Ebh1WQPLe3K4EggcuB+UZJNLQQSvYB4g8ORTR2zeW5o93MDmF4Lj742SOYJA+x9waRf4OxX0JixL2loJbz2II6heI+K/BdWJHPjjMzHEkFtj8WWmCUuG2U3Fy0cp5jD9pXwFlxYi/BQfgFQ0+qnkB/6bkZReGKt/tppDfmMv5rVNjdG7BhUkcf6ySzINQAfMcSOAaOK7Dw/4nAigNSTmnc5jW7lhHG/3Vd4dwaWGnZE8RsdclwaLkg8zxKA8Q+HM7XvaQ1zWudCGgjKdyqrlozbO6SWV4ZqXSUsL5BZ5YMw6haqyaoQkySayAK5MXfEPTYjkVl4h44sLSUzj1bZyhiUiwqgrRYIPbWw5Oq8A9b48iH8KQfBWRUeO4T9h4+EdOBxAPwEIYI3bsb9AtKfSY9fBlVPi+J4tkc4cQdk8fjKpyhtP5scY0AYco+i0RRR/cb/2rQpYmgaNA7BTKMn5/oaa+D2ZJDUdayQXjdmto4bOb0LUTdeUXQxCa6kmugCKSldMgBkkkkAJRKldRVAJMnUSgki5VvUyouVoQHW7BBhGVmwQgXRj9pJZGp8VCNWt3TYGlTjREhD0+yIXFLs0XRRH+8+ELiPv+AiYv3h7IXED6z8K4e7+BP2lVP7hdaMjdTz9KzYXAOBOyfEa/KcrCDxJ/wAK5RcpKhJ0iyq7oJzVT+tk8kwqua3jBoktIKYKIqQpCcKqYh7IeSLNflrdGRsDtQQqZWjWxuiMtgyFEwBthoBoiVRTbfKvRLsYkxTqJKQGPidA8+pnqG5C5yoYdbgg9V2878rHOGlh9F534sxuQxOboHMc0tcNDbjfmt4NtC8lczXckO2430XLQeKagGxLXDq1FjxVJ9qNhQppl8GbudGQP0XMM8Rk/wANo+q6rDgHxh+hvvlOypNPoTTXZ6pWYcyQh7SY5Rs9mh+eYVIxCSLSpbmZsJmC4/vbwWgWngnDuB/3deT+5pY8UwcMzSHNOxBuCpBZUuGFpL6V3lPOrmHWOTuOHwqmYtmvFJ/9efax1aerTyKFC+g0bZCZA09TIDlkZewvmbqCOaubVtO17dtu43CHBoKYQkmDwdAQTvunupAZyZOVG6oQ6YhOoFMkZyg5TKrsqQAlahAjK0hB9l0Q9pJYxWtVTFY3dEgNWnGivsh4BoiAuOXZoiiAesoOu95+EZT+9yDrPefhaQ938CftBX7IGoc4DM212gkgi+boEfLsgl1QIZgy4kQfbZxOjdRp2VjMQB0cC0/ULYlp2v8Ac0HkSNR8qh2CwnXKQehK35okzX1g4E/AJsrKfFADrE+UdGuC0IMJDD6Hub8grThwfMPVLJY7gWF1E8sUtjSAI/EsWzoHR8rluv0U6apdUHKyLKO1gOvVadN4cp2EOyZ3c3kuRdO0eYQNLDQBcv1YK+K/JfHZlCDJdt72KkpzH1O7lQWibe2SJVSPDdT8WF7q1X4fTuMgfcBreFtXIlLirGlboBqMMmkhLm3a/gw29Q7ryLxoXRl4c0g7EEW1vsvoOSUDU6Lxv9LGKZmCORkcrC4lp1a9tuN+KPT5ZzTTWjSUYxao8spNQXdbK1zU75Y2sb5TXg65w4gg9jwUXVB+6rVFlsbCt7CcQliZljOhNys7CvKc8CaQsabXyx5yusnwqiZYETv0+8WW7haRiZydHtTXqwqDo+Sjey87sRK9lmYpRMfd0jbj7zfczuOIWqHXSLU1KnY0clQ10kDiGnPHezSb6hdHSVcc+tsjhx2PwUJW4Xc5o7Di5vDuFlMu0G2hv+K6nGGVWtM1TN+pyZrWvI2wzjQn+XTdXsY9pzPu4chw7hYtDVlrg462012vxPdb9FiDXi3tPI8VzZYSgutFabI1NKJReOQsdzafzCzpKmaD9+zzGf8AMYL2/qb/AKW1JAL3HpdzH+RxTF5HvFxzGo+QsozrXaFKCf2A6epa8ZmODm9PyU7oerwVpPmU7vJk39Ptd3ahf190Zy1LfLPB41YfngtElL2/jyYyi49miUyYOuLjUHYjYpwgRheJ6ry2Nfe3AFcg/wAYuj0cxrwOIdlK7nHqNs0JjeMzTz/3wXiniPw5JE42zAXOW93D6rsxP/gmlZ39F4yDxrA4dQ5pCMj8UsuP2bx9Fw2AV5bE2F/lueDlaLWcRzJWqXONRCSBZr26AXz/AMthutFFPdA1s9Xo3ksDgDYi/BEFx3tdWRi4BIymwNuSaadgPqOvDQrynK30dCxpeTPw98j3uc5mQA5Rcgk9bDZDzGz3Bx1vf4RNRMY3OfG3MXADewFuJ5rlqszl5OUuublwGnYLqww5O3pGMqSo3JNQSNuKDso4XM4skDwQfTa6sYt0qbRm+hBWsCqVzUSBE2jVatPsspq1afZc+bouIQhKaK8rnbC1u6LJWfhdSS6XiAb/ADyWCT4to0VWrBJm2c4dSoJy69yeJJTLsXRiIb27LUdS29QP/hZ9MPW2/MLbn2+Vhlk00jSEbTZh1kjr7rGxTCYahuWojEg3F9LditqttdBldOP2mZxmN+Aad8VqZogkbctOpD/5XLmqL9G1Q4XkkZF01cQvV1EqxqTODwf9HbYpGySzZw03ADctz3XYOgBJJ/wiyFGytaFJtnU5VBzVamsvKNQaxCk2RWuahKhitbEWOmBQFXQB93DR34FVlxBVjaj/ANut1Fx3EEzPLbNAI537qyF1wAdLcVfJY316qllKL7rbkmtlWaVBXkGxOdo48QtdkocNNVz2cRjT8OKtpKjMS722XLkw3tAsjRsmG2rDbpwKg8tcCyRu+ljqD2UIqv731V+jhbcLnaa7NU0+jFnwZ8RzUj7DcxuN2ntyVcWJC+WVpif19p7FbgaW+3Ucjv8ABUZYmSiz2g9CNQtVl/Vv7+SJY140zNqdh+CxauIHRwzDstSrwt8dzA67dzGdR/byWZHVNecpBY7i1zS0/iuvC14dmEk12Ys+DtJu1jSeoCVDRWkbeJt2kFpudD0W+I7KTIhdbuaJOihiJALib211U3wADbXXmUoHaDsrHP0XkO7OpOLWwainbICNCQbEJSuANlRStALyBa6yqqpIcbreOLlJ0YyloJxJwsCOt1mskUp6i7UEyVduODUaMmGZ1a16B81WskVOIBjJFrwO0CwYXC63ac6BcudFRey95NiqsPhDWOtuSXHqrXHRUwGzXfK510zROnZludqe5Suh86Qeu7iZ2GU7gHAnmicarxGA0al2vVZzH6/VZ9bUEOa9zc7W8OICn6XKab8D5UqJfrF+JUvMWVPiDMxyXG51O3QJU9e1+gOvHgulRRBrh/VO09UBI+3FM2dHEDTB+VLyTyQdLMwuAc8N7my3Y44yNJW2/qBWOSXApKzUuldRSXnGo5Vb2KaSaAz54UK9nJa7moSWNbwmSZsrL68tlVJOBYE2d33RUzVnVdFm14rpjTJZcGF+hdY8L7fVWsgcCQyxLdwDfLfiRxJQFO1zd9lcIv2gmieY5gA03vlkbxa4cUZE10CNWGV2xB/0ObkZHnHqboOXNVsmDuTXfZ5E/wCUQHke4E9efXoFxyf2LRfBVg6H0nqhqxonDo7kMtYua4tP9rguT/Snjf6rQPfGbySkQMI+zm9xHwvPvCfjmaERUzT58Z1e17jma3jlcdUQw8la7Lc5VTPY6eSaHK0XqIRcOeT+1bbjb7f5q+opoKtl75rbEEtc0/mEFgXiOCpFongOG7Hel4+OK0ZKJrjnaTHJ95uh+RsVErT3piUrVPZzdVTyUrrPvJBf0u3LehRcNnephzN6a2WyJnD0TtD2nTOBcH+pvBBVOBtJ8ymd5bt7A+kreOe9S19/Anj/AEmhTv0HZWPOiyIqmRhtNGTbdwRkdW14u111lLG07JvwPCbXWPiGpK1GTNANzZZlS4E6LfCqlZMgJ/tKBcDfRX4rM2OPM5wbyJ2K5t/iqJhs4Ejm0tcF2RIo3BdERkrnm+MKXi5w7sK1Ycbgda0g1FxdrgqCmalOdV0NOdAuXocRjc4BjwT0uV1EWg2/NcnqOyootkOhQtO79m/5V807QDmNhbros+kqmujkDTm0NlzxWvwU+zKDlJrlBqkvRMy9jt+yp4lWxDc9FTxUrsbBKzC2SD0/s3c28e4WbLgcg1jLfndbwKkn0I539Rn2e0kcwbokYey38bMt26m0pOTGc67w+XfuonuPHO4ABGU3hSpt+8ZHyFybfRdZRbItc0/UTTpFpIkkkkuQsV0kxCdADFQexTJTpgZs0apLFoSsVLo1tGZm0BSQA7IN9NlJK18qrkjBWsclCAKapLfS7ZaVPVngczeXJZ9RByQuVzdb6q3CM0NM5z9L+V4pQNGZpC4cBYcQvNaLDszpZI/cAGMtt3XrHjOH9YgaSBnjcD/adDfouHpsOfDJJGBY+l4I2sf8KscKSTK5aM6jdLGR5npcPa4EhzflekeF/F8gAZUHzWaWcPe3v95cfSVjHu8qduV23R3YrcpcEA9TDpyutJQjJUyG9nqFFWslbmjcHNPLh3HBWmEDVhynfoe4XI4Hh72nzMxjaNTwzdLcV0AkMnRvErz8mHi9PRan8hctUCMpbmdtYarOljyjRoZ23RrANmaNG5WZV1NzZu3NPFHdIJSb7KXhvHUqcZYdkM5ubuh3gtP4911qNrsyDp4GOBzAEcQQCuSxnwJTzXfD+wk39OrT3aurjkzC/wAKl0ZDtNkkvA02jxbGcOmoX5Z49/Y9pvn7X/JdZh9RHlbZz3DLmIs246rp/GmHielBLGvcxwcMwJHXZc3h8LTpIxjfTkGU8O5TimXyTQX4Dq2uq3hvmBuwc0WLf6tNV6xSROF8zy7XTMGg2+F5r4PwOKOV8rZJIX3sP2mcP7gL0iGp0sLuPPQXXL6pOzXHKIRJGCPULjiucxSqhp2P8uxc/RttQBxWnV1jm6OAIO25WPJhfm7+kG4J2sOg4KcMK3J6FkmnpHNQYiDsbjujIqy6Pb4SiYPQ4hVSYA5vtcCu6OaD8mDQZh8oLJOeUW66obimp4jGCHCxNgE9+KaW215BiThNdSCoRNqsjVbVZHuoYGzSjREkKimOgV2ZefLs0RNJNdIlSWPdMmSQAkkkkCGsqy1WpimmJg7gq3NRJCqc1WmIHcxUSQXRrmqhwWkZCMqpitwvwWRVUYBD7XsC0jm3lfouncwLl/EjHuBDDlGy6scrJZymLUDDKHwkEHcHdp5ELd8OB4eGnVo1IXFzRSxOLgbm/Ndt4MxHz8125XsABPO6u9MbR2jpc9r+lg2CUs50DdGcuaHlNmDqbJF2gXNwQi6SZ2XK3bj1Q7W33V8DwdOKm6MHohPjoYPkT/iFPLbdJVYFTIA326jkeClINQnCnfmixUDTMBjII4rEqcFY77PVb8zbN+VVZaQloQH4dw1rXgEcbrtGxAbBYGHMGcEc10IK4/UyuRrAz8ZByXbu0hwWUMVcB6hZblcLtIXO18ItZX6dJxpomXYRDizTxRIqWnVcfO0tUoalw4roeFeCbN7En7cUAHpMqiWm6HzrSEaVCCc6kyRDAqYVUAV5ivp36oNiKpRcqJqkBvwHQKxVRbBXXXnPs0XR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5604" name="AutoShape 4" descr="data:image/jpeg;base64,/9j/4AAQSkZJRgABAQAAAQABAAD/2wCEAAkGBxMSEhUQDxIWEBAVFRAPEBcVEA8QFg8VFRUWFhUSFhUYHSggGBolHRUVITEhJSkrLi4uFx8zODMtNygtLisBCgoKDg0OGhAQGi0fHR0tLS0tLS8tLS0tLS0tLSstLS0vLS0tLS0tLS0tLS0tLS0tLS0uLS0tLS0tLS0tLS0tLf/AABEIAJ8BPQMBIgACEQEDEQH/xAAcAAABBQEBAQAAAAAAAAAAAAAEAAECAwUGBwj/xAA+EAABAwIEBAUBBAoABgMAAAABAAIDBBEFEiExQVFhcQYTIjKBkUJSobEHFCMzQ2JygsHRRFNzkuHwFSQ0/8QAGQEAAwEBAQAAAAAAAAAAAAAAAAECAwQF/8QAKBEAAgICAgEDAwUBAAAAAAAAAAECEQMhEjFBBDJRE2GRUnGBofAi/9oADAMBAAIRAxEAPwD2lJJJaHIJJNdK6AGKSSSYCSSUboAkSopXTIASiVIlRuqQmMVWQpuVbgmiQPE6ny4y6xOrGm3AONiVrRBoYA22W31QohDg5rhcEahXNj0HYJSaei4tro84/SNhhIM8YlY5vpy/vIi08bcCvKalxub6drj819MyRrKqMOid7omO7xsP+F1Y8uqZFnz3FFK9r3REjIAXE2NgeAHNbnhfwvNVtc/P5UYID3HVzieV16/HQRNuGxMaDvZjRf8ABTZGBo0ADkBYfRauXwHI5GTDpqWldBSgubrlzalrjvJfj2W34Oxb9Zpg9xu9h8p5O5I4rUkYhMBw5sDXtZ9p7pD1Lih04k2aaHrDZpPREITEz6CpjtoRzdbiNQNI6h8fY5vzWLV4niP2Kz6s1RlXJqgnyrocIvwNNmbPiGKn/imoF8mIuNn1PexK2pHKq6X00VyAofD0kn/6KmR3QOIU5fClOwh1i8j7xvfutumdoE1ULpqEfgXJnbYIy1PGBoMot0RyFwxtoYx/KETdcz7EPdMSkkkAkkkkwIuTJ3JlQCSSSQB0CSSS881EkkkgBJiU6iQgBJkkkAJRKkolNAJMSnUSEySJUSpFRVCLINz2Vw2VEB1PZPJUAacVLWyiT0JIE76m6oe9aRi0S2VvCgQplLKtkSVuUKfipyNPJRp+KrwBaVCSMOFiLqSSSBnP4h4fa72G251XD1OIwMcWOeWkEg3HJemVFYxrrOcACHC/XkvEvEbbyvI2zO/NdEZOrYRRvjEac/xm/ipNrIP+c0/K4MtV0COZpwPScMIkNonZ+Gmq6Sm8Oa3mcLchx6ErB8C1UMMGZ7mtcX7cTyAXe3vrz1+qmc2jMZo0tw2HRSSSWQCSSSQA11CSVo3K020AdHce4oJlO1pyvFuF1MckWNxaM6pxWCP97K1n9TgFQ3xDSE2FRHf+sLkfEH6P2OmdMJPNzOzHNe7G8mjZc67wqYzd4vubNYDlHDXmtlG9oNHr0VQxwuxweObTm/JTEg5j62XAeGMTNK4WzRxtDnyOcAGWGwI69F3lFNFiMbahlP6dQC9xZfqLbhRO4d9DSs6VJJJcBYkkxKe6AEmKWZMSgBkkkkAK6ipJFUBFMSnUXBBJEqBUyokqkIHnly6jQ7LKnrw2+ZpBvpqPUtCtOiAdED7gHd9bLoxpVbJbKGYzHfK67SP5Tb6owVbDs4fVBjCoyLepvYqH/wALY6SEjk5oK1agI0mTsO8rWqxtdA3+MHHbQXUYcKJA/d9/LuVbLgOe2aSw5Ma1l+653KF7f+/BSTKZ8UjJDGku4+38E7YyNxa+qMw/Do4nZY2/XU/VPiJ9fwEKcbqPQ61YGmgpnTOyg5Ym6SGxu8/dCmwXIG3+Ebh1WQPLe3K4EggcuB+UZJNLQQSvYB4g8ORTR2zeW5o93MDmF4Lj742SOYJA+x9waRf4OxX0JixL2loJbz2II6heI+K/BdWJHPjjMzHEkFtj8WWmCUuG2U3Fy0cp5jD9pXwFlxYi/BQfgFQ0+qnkB/6bkZReGKt/tppDfmMv5rVNjdG7BhUkcf6ySzINQAfMcSOAaOK7Dw/4nAigNSTmnc5jW7lhHG/3Vd4dwaWGnZE8RsdclwaLkg8zxKA8Q+HM7XvaQ1zWudCGgjKdyqrlozbO6SWV4ZqXSUsL5BZ5YMw6haqyaoQkySayAK5MXfEPTYjkVl4h44sLSUzj1bZyhiUiwqgrRYIPbWw5Oq8A9b48iH8KQfBWRUeO4T9h4+EdOBxAPwEIYI3bsb9AtKfSY9fBlVPi+J4tkc4cQdk8fjKpyhtP5scY0AYco+i0RRR/cb/2rQpYmgaNA7BTKMn5/oaa+D2ZJDUdayQXjdmto4bOb0LUTdeUXQxCa6kmugCKSldMgBkkkkAJRKldRVAJMnUSgki5VvUyouVoQHW7BBhGVmwQgXRj9pJZGp8VCNWt3TYGlTjREhD0+yIXFLs0XRRH+8+ELiPv+AiYv3h7IXED6z8K4e7+BP2lVP7hdaMjdTz9KzYXAOBOyfEa/KcrCDxJ/wAK5RcpKhJ0iyq7oJzVT+tk8kwqua3jBoktIKYKIqQpCcKqYh7IeSLNflrdGRsDtQQqZWjWxuiMtgyFEwBthoBoiVRTbfKvRLsYkxTqJKQGPidA8+pnqG5C5yoYdbgg9V2878rHOGlh9F534sxuQxOboHMc0tcNDbjfmt4NtC8lczXckO2430XLQeKagGxLXDq1FjxVJ9qNhQppl8GbudGQP0XMM8Rk/wANo+q6rDgHxh+hvvlOypNPoTTXZ6pWYcyQh7SY5Rs9mh+eYVIxCSLSpbmZsJmC4/vbwWgWngnDuB/3deT+5pY8UwcMzSHNOxBuCpBZUuGFpL6V3lPOrmHWOTuOHwqmYtmvFJ/9efax1aerTyKFC+g0bZCZA09TIDlkZewvmbqCOaubVtO17dtu43CHBoKYQkmDwdAQTvunupAZyZOVG6oQ6YhOoFMkZyg5TKrsqQAlahAjK0hB9l0Q9pJYxWtVTFY3dEgNWnGivsh4BoiAuOXZoiiAesoOu95+EZT+9yDrPefhaQ938CftBX7IGoc4DM212gkgi+boEfLsgl1QIZgy4kQfbZxOjdRp2VjMQB0cC0/ULYlp2v8Ac0HkSNR8qh2CwnXKQehK35okzX1g4E/AJsrKfFADrE+UdGuC0IMJDD6Hub8grThwfMPVLJY7gWF1E8sUtjSAI/EsWzoHR8rluv0U6apdUHKyLKO1gOvVadN4cp2EOyZ3c3kuRdO0eYQNLDQBcv1YK+K/JfHZlCDJdt72KkpzH1O7lQWibe2SJVSPDdT8WF7q1X4fTuMgfcBreFtXIlLirGlboBqMMmkhLm3a/gw29Q7ryLxoXRl4c0g7EEW1vsvoOSUDU6Lxv9LGKZmCORkcrC4lp1a9tuN+KPT5ZzTTWjSUYxao8spNQXdbK1zU75Y2sb5TXg65w4gg9jwUXVB+6rVFlsbCt7CcQliZljOhNys7CvKc8CaQsabXyx5yusnwqiZYETv0+8WW7haRiZydHtTXqwqDo+Sjey87sRK9lmYpRMfd0jbj7zfczuOIWqHXSLU1KnY0clQ10kDiGnPHezSb6hdHSVcc+tsjhx2PwUJW4Xc5o7Di5vDuFlMu0G2hv+K6nGGVWtM1TN+pyZrWvI2wzjQn+XTdXsY9pzPu4chw7hYtDVlrg462012vxPdb9FiDXi3tPI8VzZYSgutFabI1NKJReOQsdzafzCzpKmaD9+zzGf8AMYL2/qb/AKW1JAL3HpdzH+RxTF5HvFxzGo+QsozrXaFKCf2A6epa8ZmODm9PyU7oerwVpPmU7vJk39Ptd3ahf190Zy1LfLPB41YfngtElL2/jyYyi49miUyYOuLjUHYjYpwgRheJ6ry2Nfe3AFcg/wAYuj0cxrwOIdlK7nHqNs0JjeMzTz/3wXiniPw5JE42zAXOW93D6rsxP/gmlZ39F4yDxrA4dQ5pCMj8UsuP2bx9Fw2AV5bE2F/lueDlaLWcRzJWqXONRCSBZr26AXz/AMthutFFPdA1s9Xo3ksDgDYi/BEFx3tdWRi4BIymwNuSaadgPqOvDQrynK30dCxpeTPw98j3uc5mQA5Rcgk9bDZDzGz3Bx1vf4RNRMY3OfG3MXADewFuJ5rlqszl5OUuublwGnYLqww5O3pGMqSo3JNQSNuKDso4XM4skDwQfTa6sYt0qbRm+hBWsCqVzUSBE2jVatPsspq1afZc+bouIQhKaK8rnbC1u6LJWfhdSS6XiAb/ADyWCT4to0VWrBJm2c4dSoJy69yeJJTLsXRiIb27LUdS29QP/hZ9MPW2/MLbn2+Vhlk00jSEbTZh1kjr7rGxTCYahuWojEg3F9LditqttdBldOP2mZxmN+Aad8VqZogkbctOpD/5XLmqL9G1Q4XkkZF01cQvV1EqxqTODwf9HbYpGySzZw03ADctz3XYOgBJJ/wiyFGytaFJtnU5VBzVamsvKNQaxCk2RWuahKhitbEWOmBQFXQB93DR34FVlxBVjaj/ANut1Fx3EEzPLbNAI537qyF1wAdLcVfJY316qllKL7rbkmtlWaVBXkGxOdo48QtdkocNNVz2cRjT8OKtpKjMS722XLkw3tAsjRsmG2rDbpwKg8tcCyRu+ljqD2UIqv731V+jhbcLnaa7NU0+jFnwZ8RzUj7DcxuN2ntyVcWJC+WVpif19p7FbgaW+3Ucjv8ABUZYmSiz2g9CNQtVl/Vv7+SJY140zNqdh+CxauIHRwzDstSrwt8dzA67dzGdR/byWZHVNecpBY7i1zS0/iuvC14dmEk12Ys+DtJu1jSeoCVDRWkbeJt2kFpudD0W+I7KTIhdbuaJOihiJALib211U3wADbXXmUoHaDsrHP0XkO7OpOLWwainbICNCQbEJSuANlRStALyBa6yqqpIcbreOLlJ0YyloJxJwsCOt1mskUp6i7UEyVduODUaMmGZ1a16B81WskVOIBjJFrwO0CwYXC63ac6BcudFRey95NiqsPhDWOtuSXHqrXHRUwGzXfK510zROnZludqe5Suh86Qeu7iZ2GU7gHAnmicarxGA0al2vVZzH6/VZ9bUEOa9zc7W8OICn6XKab8D5UqJfrF+JUvMWVPiDMxyXG51O3QJU9e1+gOvHgulRRBrh/VO09UBI+3FM2dHEDTB+VLyTyQdLMwuAc8N7my3Y44yNJW2/qBWOSXApKzUuldRSXnGo5Vb2KaSaAz54UK9nJa7moSWNbwmSZsrL68tlVJOBYE2d33RUzVnVdFm14rpjTJZcGF+hdY8L7fVWsgcCQyxLdwDfLfiRxJQFO1zd9lcIv2gmieY5gA03vlkbxa4cUZE10CNWGV2xB/0ObkZHnHqboOXNVsmDuTXfZ5E/wCUQHke4E9efXoFxyf2LRfBVg6H0nqhqxonDo7kMtYua4tP9rguT/Snjf6rQPfGbySkQMI+zm9xHwvPvCfjmaERUzT58Z1e17jma3jlcdUQw8la7Lc5VTPY6eSaHK0XqIRcOeT+1bbjb7f5q+opoKtl75rbEEtc0/mEFgXiOCpFongOG7Hel4+OK0ZKJrjnaTHJ95uh+RsVErT3piUrVPZzdVTyUrrPvJBf0u3LehRcNnephzN6a2WyJnD0TtD2nTOBcH+pvBBVOBtJ8ymd5bt7A+kreOe9S19/Anj/AEmhTv0HZWPOiyIqmRhtNGTbdwRkdW14u111lLG07JvwPCbXWPiGpK1GTNANzZZlS4E6LfCqlZMgJ/tKBcDfRX4rM2OPM5wbyJ2K5t/iqJhs4Ejm0tcF2RIo3BdERkrnm+MKXi5w7sK1Ycbgda0g1FxdrgqCmalOdV0NOdAuXocRjc4BjwT0uV1EWg2/NcnqOyootkOhQtO79m/5V807QDmNhbros+kqmujkDTm0NlzxWvwU+zKDlJrlBqkvRMy9jt+yp4lWxDc9FTxUrsbBKzC2SD0/s3c28e4WbLgcg1jLfndbwKkn0I539Rn2e0kcwbokYey38bMt26m0pOTGc67w+XfuonuPHO4ABGU3hSpt+8ZHyFybfRdZRbItc0/UTTpFpIkkkkuQsV0kxCdADFQexTJTpgZs0apLFoSsVLo1tGZm0BSQA7IN9NlJK18qrkjBWsclCAKapLfS7ZaVPVngczeXJZ9RByQuVzdb6q3CM0NM5z9L+V4pQNGZpC4cBYcQvNaLDszpZI/cAGMtt3XrHjOH9YgaSBnjcD/adDfouHpsOfDJJGBY+l4I2sf8KscKSTK5aM6jdLGR5npcPa4EhzflekeF/F8gAZUHzWaWcPe3v95cfSVjHu8qduV23R3YrcpcEA9TDpyutJQjJUyG9nqFFWslbmjcHNPLh3HBWmEDVhynfoe4XI4Hh72nzMxjaNTwzdLcV0AkMnRvErz8mHi9PRan8hctUCMpbmdtYarOljyjRoZ23RrANmaNG5WZV1NzZu3NPFHdIJSb7KXhvHUqcZYdkM5ubuh3gtP4911qNrsyDp4GOBzAEcQQCuSxnwJTzXfD+wk39OrT3aurjkzC/wAKl0ZDtNkkvA02jxbGcOmoX5Z49/Y9pvn7X/JdZh9RHlbZz3DLmIs246rp/GmHielBLGvcxwcMwJHXZc3h8LTpIxjfTkGU8O5TimXyTQX4Dq2uq3hvmBuwc0WLf6tNV6xSROF8zy7XTMGg2+F5r4PwOKOV8rZJIX3sP2mcP7gL0iGp0sLuPPQXXL6pOzXHKIRJGCPULjiucxSqhp2P8uxc/RttQBxWnV1jm6OAIO25WPJhfm7+kG4J2sOg4KcMK3J6FkmnpHNQYiDsbjujIqy6Pb4SiYPQ4hVSYA5vtcCu6OaD8mDQZh8oLJOeUW66obimp4jGCHCxNgE9+KaW215BiThNdSCoRNqsjVbVZHuoYGzSjREkKimOgV2ZefLs0RNJNdIlSWPdMmSQAkkkkCGsqy1WpimmJg7gq3NRJCqc1WmIHcxUSQXRrmqhwWkZCMqpitwvwWRVUYBD7XsC0jm3lfouncwLl/EjHuBDDlGy6scrJZymLUDDKHwkEHcHdp5ELd8OB4eGnVo1IXFzRSxOLgbm/Ndt4MxHz8125XsABPO6u9MbR2jpc9r+lg2CUs50DdGcuaHlNmDqbJF2gXNwQi6SZ2XK3bj1Q7W33V8DwdOKm6MHohPjoYPkT/iFPLbdJVYFTIA326jkeClINQnCnfmixUDTMBjII4rEqcFY77PVb8zbN+VVZaQloQH4dw1rXgEcbrtGxAbBYGHMGcEc10IK4/UyuRrAz8ZByXbu0hwWUMVcB6hZblcLtIXO18ItZX6dJxpomXYRDizTxRIqWnVcfO0tUoalw4roeFeCbN7En7cUAHpMqiWm6HzrSEaVCCc6kyRDAqYVUAV5ivp36oNiKpRcqJqkBvwHQKxVRbBXXXnPs0XR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5606" name="AutoShape 6" descr="data:image/jpeg;base64,/9j/4AAQSkZJRgABAQAAAQABAAD/2wCEAAkGBxMSEhUQDxIWEBAVFRAPEBcVEA8QFg8VFRUWFhUSFhUYHSggGBolHRUVITEhJSkrLi4uFx8zODMtNygtLisBCgoKDg0OGhAQGi0fHR0tLS0tLS8tLS0tLS0tLSstLS0vLS0tLS0tLS0tLS0tLS0tLS0uLS0tLS0tLS0tLS0tLf/AABEIAJ8BPQMBIgACEQEDEQH/xAAcAAABBQEBAQAAAAAAAAAAAAAEAAECAwUGBwj/xAA+EAABAwIEBAUBBAoABgMAAAABAAIDBBEFEiExQVFhcQYTIjKBkUJSobEHFCMzQ2JygsHRRFNzkuHwFSQ0/8QAGQEAAwEBAQAAAAAAAAAAAAAAAAECAwQF/8QAKBEAAgICAgEDAwUBAAAAAAAAAAECEQMhEjFBBDJRE2GRUnGBofAi/9oADAMBAAIRAxEAPwD2lJJJaHIJJNdK6AGKSSSYCSSUboAkSopXTIASiVIlRuqQmMVWQpuVbgmiQPE6ny4y6xOrGm3AONiVrRBoYA22W31QohDg5rhcEahXNj0HYJSaei4tro84/SNhhIM8YlY5vpy/vIi08bcCvKalxub6drj819MyRrKqMOid7omO7xsP+F1Y8uqZFnz3FFK9r3REjIAXE2NgeAHNbnhfwvNVtc/P5UYID3HVzieV16/HQRNuGxMaDvZjRf8ABTZGBo0ADkBYfRauXwHI5GTDpqWldBSgubrlzalrjvJfj2W34Oxb9Zpg9xu9h8p5O5I4rUkYhMBw5sDXtZ9p7pD1Lih04k2aaHrDZpPREITEz6CpjtoRzdbiNQNI6h8fY5vzWLV4niP2Kz6s1RlXJqgnyrocIvwNNmbPiGKn/imoF8mIuNn1PexK2pHKq6X00VyAofD0kn/6KmR3QOIU5fClOwh1i8j7xvfutumdoE1ULpqEfgXJnbYIy1PGBoMot0RyFwxtoYx/KETdcz7EPdMSkkkAkkkkwIuTJ3JlQCSSSQB0CSSS881EkkkgBJiU6iQgBJkkkAJRKkolNAJMSnUSEySJUSpFRVCLINz2Vw2VEB1PZPJUAacVLWyiT0JIE76m6oe9aRi0S2VvCgQplLKtkSVuUKfipyNPJRp+KrwBaVCSMOFiLqSSSBnP4h4fa72G251XD1OIwMcWOeWkEg3HJemVFYxrrOcACHC/XkvEvEbbyvI2zO/NdEZOrYRRvjEac/xm/ipNrIP+c0/K4MtV0COZpwPScMIkNonZ+Gmq6Sm8Oa3mcLchx6ErB8C1UMMGZ7mtcX7cTyAXe3vrz1+qmc2jMZo0tw2HRSSSWQCSSSQA11CSVo3K020AdHce4oJlO1pyvFuF1MckWNxaM6pxWCP97K1n9TgFQ3xDSE2FRHf+sLkfEH6P2OmdMJPNzOzHNe7G8mjZc67wqYzd4vubNYDlHDXmtlG9oNHr0VQxwuxweObTm/JTEg5j62XAeGMTNK4WzRxtDnyOcAGWGwI69F3lFNFiMbahlP6dQC9xZfqLbhRO4d9DSs6VJJJcBYkkxKe6AEmKWZMSgBkkkkAK6ipJFUBFMSnUXBBJEqBUyokqkIHnly6jQ7LKnrw2+ZpBvpqPUtCtOiAdED7gHd9bLoxpVbJbKGYzHfK67SP5Tb6owVbDs4fVBjCoyLepvYqH/wALY6SEjk5oK1agI0mTsO8rWqxtdA3+MHHbQXUYcKJA/d9/LuVbLgOe2aSw5Ma1l+653KF7f+/BSTKZ8UjJDGku4+38E7YyNxa+qMw/Do4nZY2/XU/VPiJ9fwEKcbqPQ61YGmgpnTOyg5Ym6SGxu8/dCmwXIG3+Ebh1WQPLe3K4EggcuB+UZJNLQQSvYB4g8ORTR2zeW5o93MDmF4Lj742SOYJA+x9waRf4OxX0JixL2loJbz2II6heI+K/BdWJHPjjMzHEkFtj8WWmCUuG2U3Fy0cp5jD9pXwFlxYi/BQfgFQ0+qnkB/6bkZReGKt/tppDfmMv5rVNjdG7BhUkcf6ySzINQAfMcSOAaOK7Dw/4nAigNSTmnc5jW7lhHG/3Vd4dwaWGnZE8RsdclwaLkg8zxKA8Q+HM7XvaQ1zWudCGgjKdyqrlozbO6SWV4ZqXSUsL5BZ5YMw6haqyaoQkySayAK5MXfEPTYjkVl4h44sLSUzj1bZyhiUiwqgrRYIPbWw5Oq8A9b48iH8KQfBWRUeO4T9h4+EdOBxAPwEIYI3bsb9AtKfSY9fBlVPi+J4tkc4cQdk8fjKpyhtP5scY0AYco+i0RRR/cb/2rQpYmgaNA7BTKMn5/oaa+D2ZJDUdayQXjdmto4bOb0LUTdeUXQxCa6kmugCKSldMgBkkkkAJRKldRVAJMnUSgki5VvUyouVoQHW7BBhGVmwQgXRj9pJZGp8VCNWt3TYGlTjREhD0+yIXFLs0XRRH+8+ELiPv+AiYv3h7IXED6z8K4e7+BP2lVP7hdaMjdTz9KzYXAOBOyfEa/KcrCDxJ/wAK5RcpKhJ0iyq7oJzVT+tk8kwqua3jBoktIKYKIqQpCcKqYh7IeSLNflrdGRsDtQQqZWjWxuiMtgyFEwBthoBoiVRTbfKvRLsYkxTqJKQGPidA8+pnqG5C5yoYdbgg9V2878rHOGlh9F534sxuQxOboHMc0tcNDbjfmt4NtC8lczXckO2430XLQeKagGxLXDq1FjxVJ9qNhQppl8GbudGQP0XMM8Rk/wANo+q6rDgHxh+hvvlOypNPoTTXZ6pWYcyQh7SY5Rs9mh+eYVIxCSLSpbmZsJmC4/vbwWgWngnDuB/3deT+5pY8UwcMzSHNOxBuCpBZUuGFpL6V3lPOrmHWOTuOHwqmYtmvFJ/9efax1aerTyKFC+g0bZCZA09TIDlkZewvmbqCOaubVtO17dtu43CHBoKYQkmDwdAQTvunupAZyZOVG6oQ6YhOoFMkZyg5TKrsqQAlahAjK0hB9l0Q9pJYxWtVTFY3dEgNWnGivsh4BoiAuOXZoiiAesoOu95+EZT+9yDrPefhaQ938CftBX7IGoc4DM212gkgi+boEfLsgl1QIZgy4kQfbZxOjdRp2VjMQB0cC0/ULYlp2v8Ac0HkSNR8qh2CwnXKQehK35okzX1g4E/AJsrKfFADrE+UdGuC0IMJDD6Hub8grThwfMPVLJY7gWF1E8sUtjSAI/EsWzoHR8rluv0U6apdUHKyLKO1gOvVadN4cp2EOyZ3c3kuRdO0eYQNLDQBcv1YK+K/JfHZlCDJdt72KkpzH1O7lQWibe2SJVSPDdT8WF7q1X4fTuMgfcBreFtXIlLirGlboBqMMmkhLm3a/gw29Q7ryLxoXRl4c0g7EEW1vsvoOSUDU6Lxv9LGKZmCORkcrC4lp1a9tuN+KPT5ZzTTWjSUYxao8spNQXdbK1zU75Y2sb5TXg65w4gg9jwUXVB+6rVFlsbCt7CcQliZljOhNys7CvKc8CaQsabXyx5yusnwqiZYETv0+8WW7haRiZydHtTXqwqDo+Sjey87sRK9lmYpRMfd0jbj7zfczuOIWqHXSLU1KnY0clQ10kDiGnPHezSb6hdHSVcc+tsjhx2PwUJW4Xc5o7Di5vDuFlMu0G2hv+K6nGGVWtM1TN+pyZrWvI2wzjQn+XTdXsY9pzPu4chw7hYtDVlrg462012vxPdb9FiDXi3tPI8VzZYSgutFabI1NKJReOQsdzafzCzpKmaD9+zzGf8AMYL2/qb/AKW1JAL3HpdzH+RxTF5HvFxzGo+QsozrXaFKCf2A6epa8ZmODm9PyU7oerwVpPmU7vJk39Ptd3ahf190Zy1LfLPB41YfngtElL2/jyYyi49miUyYOuLjUHYjYpwgRheJ6ry2Nfe3AFcg/wAYuj0cxrwOIdlK7nHqNs0JjeMzTz/3wXiniPw5JE42zAXOW93D6rsxP/gmlZ39F4yDxrA4dQ5pCMj8UsuP2bx9Fw2AV5bE2F/lueDlaLWcRzJWqXONRCSBZr26AXz/AMthutFFPdA1s9Xo3ksDgDYi/BEFx3tdWRi4BIymwNuSaadgPqOvDQrynK30dCxpeTPw98j3uc5mQA5Rcgk9bDZDzGz3Bx1vf4RNRMY3OfG3MXADewFuJ5rlqszl5OUuublwGnYLqww5O3pGMqSo3JNQSNuKDso4XM4skDwQfTa6sYt0qbRm+hBWsCqVzUSBE2jVatPsspq1afZc+bouIQhKaK8rnbC1u6LJWfhdSS6XiAb/ADyWCT4to0VWrBJm2c4dSoJy69yeJJTLsXRiIb27LUdS29QP/hZ9MPW2/MLbn2+Vhlk00jSEbTZh1kjr7rGxTCYahuWojEg3F9LditqttdBldOP2mZxmN+Aad8VqZogkbctOpD/5XLmqL9G1Q4XkkZF01cQvV1EqxqTODwf9HbYpGySzZw03ADctz3XYOgBJJ/wiyFGytaFJtnU5VBzVamsvKNQaxCk2RWuahKhitbEWOmBQFXQB93DR34FVlxBVjaj/ANut1Fx3EEzPLbNAI537qyF1wAdLcVfJY316qllKL7rbkmtlWaVBXkGxOdo48QtdkocNNVz2cRjT8OKtpKjMS722XLkw3tAsjRsmG2rDbpwKg8tcCyRu+ljqD2UIqv731V+jhbcLnaa7NU0+jFnwZ8RzUj7DcxuN2ntyVcWJC+WVpif19p7FbgaW+3Ucjv8ABUZYmSiz2g9CNQtVl/Vv7+SJY140zNqdh+CxauIHRwzDstSrwt8dzA67dzGdR/byWZHVNecpBY7i1zS0/iuvC14dmEk12Ys+DtJu1jSeoCVDRWkbeJt2kFpudD0W+I7KTIhdbuaJOihiJALib211U3wADbXXmUoHaDsrHP0XkO7OpOLWwainbICNCQbEJSuANlRStALyBa6yqqpIcbreOLlJ0YyloJxJwsCOt1mskUp6i7UEyVduODUaMmGZ1a16B81WskVOIBjJFrwO0CwYXC63ac6BcudFRey95NiqsPhDWOtuSXHqrXHRUwGzXfK510zROnZludqe5Suh86Qeu7iZ2GU7gHAnmicarxGA0al2vVZzH6/VZ9bUEOa9zc7W8OICn6XKab8D5UqJfrF+JUvMWVPiDMxyXG51O3QJU9e1+gOvHgulRRBrh/VO09UBI+3FM2dHEDTB+VLyTyQdLMwuAc8N7my3Y44yNJW2/qBWOSXApKzUuldRSXnGo5Vb2KaSaAz54UK9nJa7moSWNbwmSZsrL68tlVJOBYE2d33RUzVnVdFm14rpjTJZcGF+hdY8L7fVWsgcCQyxLdwDfLfiRxJQFO1zd9lcIv2gmieY5gA03vlkbxa4cUZE10CNWGV2xB/0ObkZHnHqboOXNVsmDuTXfZ5E/wCUQHke4E9efXoFxyf2LRfBVg6H0nqhqxonDo7kMtYua4tP9rguT/Snjf6rQPfGbySkQMI+zm9xHwvPvCfjmaERUzT58Z1e17jma3jlcdUQw8la7Lc5VTPY6eSaHK0XqIRcOeT+1bbjb7f5q+opoKtl75rbEEtc0/mEFgXiOCpFongOG7Hel4+OK0ZKJrjnaTHJ95uh+RsVErT3piUrVPZzdVTyUrrPvJBf0u3LehRcNnephzN6a2WyJnD0TtD2nTOBcH+pvBBVOBtJ8ymd5bt7A+kreOe9S19/Anj/AEmhTv0HZWPOiyIqmRhtNGTbdwRkdW14u111lLG07JvwPCbXWPiGpK1GTNANzZZlS4E6LfCqlZMgJ/tKBcDfRX4rM2OPM5wbyJ2K5t/iqJhs4Ejm0tcF2RIo3BdERkrnm+MKXi5w7sK1Ycbgda0g1FxdrgqCmalOdV0NOdAuXocRjc4BjwT0uV1EWg2/NcnqOyootkOhQtO79m/5V807QDmNhbros+kqmujkDTm0NlzxWvwU+zKDlJrlBqkvRMy9jt+yp4lWxDc9FTxUrsbBKzC2SD0/s3c28e4WbLgcg1jLfndbwKkn0I539Rn2e0kcwbokYey38bMt26m0pOTGc67w+XfuonuPHO4ABGU3hSpt+8ZHyFybfRdZRbItc0/UTTpFpIkkkkuQsV0kxCdADFQexTJTpgZs0apLFoSsVLo1tGZm0BSQA7IN9NlJK18qrkjBWsclCAKapLfS7ZaVPVngczeXJZ9RByQuVzdb6q3CM0NM5z9L+V4pQNGZpC4cBYcQvNaLDszpZI/cAGMtt3XrHjOH9YgaSBnjcD/adDfouHpsOfDJJGBY+l4I2sf8KscKSTK5aM6jdLGR5npcPa4EhzflekeF/F8gAZUHzWaWcPe3v95cfSVjHu8qduV23R3YrcpcEA9TDpyutJQjJUyG9nqFFWslbmjcHNPLh3HBWmEDVhynfoe4XI4Hh72nzMxjaNTwzdLcV0AkMnRvErz8mHi9PRan8hctUCMpbmdtYarOljyjRoZ23RrANmaNG5WZV1NzZu3NPFHdIJSb7KXhvHUqcZYdkM5ubuh3gtP4911qNrsyDp4GOBzAEcQQCuSxnwJTzXfD+wk39OrT3aurjkzC/wAKl0ZDtNkkvA02jxbGcOmoX5Z49/Y9pvn7X/JdZh9RHlbZz3DLmIs246rp/GmHielBLGvcxwcMwJHXZc3h8LTpIxjfTkGU8O5TimXyTQX4Dq2uq3hvmBuwc0WLf6tNV6xSROF8zy7XTMGg2+F5r4PwOKOV8rZJIX3sP2mcP7gL0iGp0sLuPPQXXL6pOzXHKIRJGCPULjiucxSqhp2P8uxc/RttQBxWnV1jm6OAIO25WPJhfm7+kG4J2sOg4KcMK3J6FkmnpHNQYiDsbjujIqy6Pb4SiYPQ4hVSYA5vtcCu6OaD8mDQZh8oLJOeUW66obimp4jGCHCxNgE9+KaW215BiThNdSCoRNqsjVbVZHuoYGzSjREkKimOgV2ZefLs0RNJNdIlSWPdMmSQAkkkkCGsqy1WpimmJg7gq3NRJCqc1WmIHcxUSQXRrmqhwWkZCMqpitwvwWRVUYBD7XsC0jm3lfouncwLl/EjHuBDDlGy6scrJZymLUDDKHwkEHcHdp5ELd8OB4eGnVo1IXFzRSxOLgbm/Ndt4MxHz8125XsABPO6u9MbR2jpc9r+lg2CUs50DdGcuaHlNmDqbJF2gXNwQi6SZ2XK3bj1Q7W33V8DwdOKm6MHohPjoYPkT/iFPLbdJVYFTIA326jkeClINQnCnfmixUDTMBjII4rEqcFY77PVb8zbN+VVZaQloQH4dw1rXgEcbrtGxAbBYGHMGcEc10IK4/UyuRrAz8ZByXbu0hwWUMVcB6hZblcLtIXO18ItZX6dJxpomXYRDizTxRIqWnVcfO0tUoalw4roeFeCbN7En7cUAHpMqiWm6HzrSEaVCCc6kyRDAqYVUAV5ivp36oNiKpRcqJqkBvwHQKxVRbBXXXnPs0XR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5608" name="Picture 8" descr="http://www1.comfenalcovalle.com.co/sites/default/files/imagecache/cuatro_columnas/vacu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928934"/>
            <a:ext cx="4429156" cy="2952771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1285852" y="1571612"/>
            <a:ext cx="69294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 Según la forma de preparación y el tipo de antígeno que la forman:</a:t>
            </a:r>
          </a:p>
          <a:p>
            <a:endParaRPr lang="es-ES" b="1" dirty="0" smtClean="0"/>
          </a:p>
          <a:p>
            <a:pPr>
              <a:buFontTx/>
              <a:buChar char="-"/>
            </a:pPr>
            <a:r>
              <a:rPr lang="es-ES" b="1" dirty="0" smtClean="0"/>
              <a:t>De antígenos vivos atenuados</a:t>
            </a:r>
            <a:r>
              <a:rPr lang="es-ES" dirty="0" smtClean="0"/>
              <a:t>: los agentes biológicos se atenúan mediante métodos físicos, químicos o biológicos. Como ejemplo tenemos las vacunas; B.C.G, </a:t>
            </a:r>
            <a:r>
              <a:rPr lang="es-ES" dirty="0" err="1" smtClean="0"/>
              <a:t>antipoliomielíticas</a:t>
            </a:r>
            <a:r>
              <a:rPr lang="es-ES" dirty="0" smtClean="0"/>
              <a:t>, </a:t>
            </a:r>
            <a:r>
              <a:rPr lang="es-ES" dirty="0" err="1" smtClean="0"/>
              <a:t>antiamarílica</a:t>
            </a:r>
            <a:r>
              <a:rPr lang="es-ES" dirty="0" smtClean="0"/>
              <a:t>, </a:t>
            </a:r>
            <a:r>
              <a:rPr lang="es-ES" dirty="0" err="1" smtClean="0"/>
              <a:t>antivariolica</a:t>
            </a:r>
            <a:r>
              <a:rPr lang="es-ES" dirty="0" smtClean="0"/>
              <a:t>, </a:t>
            </a:r>
            <a:r>
              <a:rPr lang="es-ES" dirty="0" err="1" smtClean="0"/>
              <a:t>antisarampionosa</a:t>
            </a:r>
            <a:r>
              <a:rPr lang="es-ES" dirty="0" smtClean="0"/>
              <a:t> y antirrábica. </a:t>
            </a:r>
          </a:p>
          <a:p>
            <a:endParaRPr lang="es-ES" dirty="0" smtClean="0"/>
          </a:p>
          <a:p>
            <a:r>
              <a:rPr lang="es-ES" dirty="0" smtClean="0"/>
              <a:t>- </a:t>
            </a:r>
            <a:r>
              <a:rPr lang="es-ES" b="1" dirty="0" smtClean="0"/>
              <a:t>De antígenos muertos</a:t>
            </a:r>
            <a:r>
              <a:rPr lang="es-ES" dirty="0" smtClean="0"/>
              <a:t>: utilizan los gérmenes muertos procesados por métodos físicos y químicos. Como ejemplo tenemos las vacunas; </a:t>
            </a:r>
            <a:r>
              <a:rPr lang="es-ES" dirty="0" err="1" smtClean="0"/>
              <a:t>antipertussis</a:t>
            </a:r>
            <a:r>
              <a:rPr lang="es-ES" dirty="0" smtClean="0"/>
              <a:t>, </a:t>
            </a:r>
            <a:r>
              <a:rPr lang="es-ES" dirty="0" err="1" smtClean="0"/>
              <a:t>antitifoídica</a:t>
            </a:r>
            <a:r>
              <a:rPr lang="es-ES" dirty="0" smtClean="0"/>
              <a:t>, anticolérica. 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642910" y="857232"/>
            <a:ext cx="2515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Tipos de Vacunas </a:t>
            </a:r>
          </a:p>
        </p:txBody>
      </p:sp>
      <p:sp>
        <p:nvSpPr>
          <p:cNvPr id="16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0034" y="714356"/>
            <a:ext cx="81439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r>
              <a:rPr lang="es-ES" b="1" dirty="0" smtClean="0"/>
              <a:t>Otros Tipos de Vacunas </a:t>
            </a:r>
          </a:p>
          <a:p>
            <a:endParaRPr lang="es-ES" b="1" dirty="0" smtClean="0"/>
          </a:p>
          <a:p>
            <a:pPr>
              <a:buFontTx/>
              <a:buChar char="-"/>
            </a:pPr>
            <a:r>
              <a:rPr lang="es-ES" b="1" dirty="0" smtClean="0"/>
              <a:t>Toxinas modificadas</a:t>
            </a:r>
            <a:r>
              <a:rPr lang="es-ES" dirty="0" smtClean="0"/>
              <a:t>: los agentes biológicos elaboran exotoxinas y endotoxinas que provocan enfermedades y mediante métodos físicos y químicos se pueden modificar sus propiedades antigénicas y convertirse en toxoides que actúan como vacunas. </a:t>
            </a:r>
            <a:r>
              <a:rPr lang="es-ES" dirty="0" err="1" smtClean="0"/>
              <a:t>Ej</a:t>
            </a:r>
            <a:r>
              <a:rPr lang="es-ES" dirty="0" smtClean="0"/>
              <a:t>: toxoide tetánico y toxoide diftérico. </a:t>
            </a:r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r>
              <a:rPr lang="es-ES" b="1" dirty="0" smtClean="0"/>
              <a:t>Vacunas de subunidad</a:t>
            </a:r>
            <a:r>
              <a:rPr lang="es-ES" dirty="0" smtClean="0"/>
              <a:t>: están compuestas de pequeños fragmentos de organismos causantes de enfermedad. </a:t>
            </a:r>
            <a:r>
              <a:rPr lang="es-ES" dirty="0" err="1" smtClean="0"/>
              <a:t>Ej</a:t>
            </a:r>
            <a:r>
              <a:rPr lang="es-ES" dirty="0" smtClean="0"/>
              <a:t>: vacuna </a:t>
            </a:r>
            <a:r>
              <a:rPr lang="es-ES" dirty="0" err="1" smtClean="0"/>
              <a:t>antihepatitis</a:t>
            </a:r>
            <a:r>
              <a:rPr lang="es-ES" dirty="0" smtClean="0"/>
              <a:t> B. </a:t>
            </a:r>
          </a:p>
          <a:p>
            <a:pPr>
              <a:buFontTx/>
              <a:buChar char="-"/>
            </a:pPr>
            <a:endParaRPr lang="es-ES" dirty="0" smtClean="0"/>
          </a:p>
          <a:p>
            <a:r>
              <a:rPr lang="es-ES" dirty="0" smtClean="0"/>
              <a:t>- </a:t>
            </a:r>
            <a:r>
              <a:rPr lang="es-ES" b="1" dirty="0" smtClean="0"/>
              <a:t>Antígenos </a:t>
            </a:r>
            <a:r>
              <a:rPr lang="es-ES" b="1" dirty="0" err="1" smtClean="0"/>
              <a:t>vacunales</a:t>
            </a:r>
            <a:r>
              <a:rPr lang="es-ES" b="1" dirty="0" smtClean="0"/>
              <a:t> múltiples</a:t>
            </a:r>
            <a:r>
              <a:rPr lang="es-ES" dirty="0" smtClean="0"/>
              <a:t>: resultado del desarrollo tecnológico, donde se han obtenido vacunas con 2, 3 o más antígenos que se mezclan y utilizan simultáneamente. </a:t>
            </a:r>
            <a:r>
              <a:rPr lang="es-ES" dirty="0" err="1" smtClean="0"/>
              <a:t>Ej</a:t>
            </a:r>
            <a:r>
              <a:rPr lang="es-ES" dirty="0" smtClean="0"/>
              <a:t>: la vacuna triple viral: previene la parotiditis, rubéola y el sarampión.  Triple bacteriana: previene la difteria, tosferina y el tétano.</a:t>
            </a:r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milenio.com/region/Jurisdiccion_Sanitaria_Seis_de_Torreon-vacuna_pentavalente-IMSS-ISSSTE_MILIMA20150420_0238_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19578" y="1434100"/>
            <a:ext cx="4552950" cy="3086101"/>
          </a:xfrm>
          <a:prstGeom prst="rect">
            <a:avLst/>
          </a:prstGeom>
          <a:noFill/>
        </p:spPr>
      </p:pic>
      <p:sp>
        <p:nvSpPr>
          <p:cNvPr id="14" name="13 Rectángulo"/>
          <p:cNvSpPr/>
          <p:nvPr/>
        </p:nvSpPr>
        <p:spPr>
          <a:xfrm>
            <a:off x="785786" y="2594614"/>
            <a:ext cx="58579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-</a:t>
            </a:r>
            <a:r>
              <a:rPr lang="es-ES" dirty="0" err="1" smtClean="0"/>
              <a:t>Corynebacterium</a:t>
            </a:r>
            <a:r>
              <a:rPr lang="es-ES" dirty="0" smtClean="0"/>
              <a:t> </a:t>
            </a:r>
            <a:r>
              <a:rPr lang="es-ES" dirty="0" err="1" smtClean="0"/>
              <a:t>diphtheriae</a:t>
            </a:r>
            <a:r>
              <a:rPr lang="es-ES" dirty="0" smtClean="0"/>
              <a:t> </a:t>
            </a:r>
          </a:p>
          <a:p>
            <a:r>
              <a:rPr lang="es-ES" dirty="0" smtClean="0"/>
              <a:t>-</a:t>
            </a:r>
            <a:r>
              <a:rPr lang="es-ES" dirty="0" err="1" smtClean="0"/>
              <a:t>Clostridium</a:t>
            </a:r>
            <a:r>
              <a:rPr lang="es-ES" dirty="0" smtClean="0"/>
              <a:t> </a:t>
            </a:r>
            <a:r>
              <a:rPr lang="es-ES" dirty="0" err="1" smtClean="0"/>
              <a:t>tetani</a:t>
            </a:r>
            <a:endParaRPr lang="es-ES" dirty="0" smtClean="0"/>
          </a:p>
          <a:p>
            <a:r>
              <a:rPr lang="es-ES" dirty="0" smtClean="0"/>
              <a:t>-</a:t>
            </a:r>
            <a:r>
              <a:rPr lang="es-ES" dirty="0" err="1" smtClean="0"/>
              <a:t>Bordetella</a:t>
            </a:r>
            <a:r>
              <a:rPr lang="es-ES" dirty="0" smtClean="0"/>
              <a:t> </a:t>
            </a:r>
            <a:r>
              <a:rPr lang="es-ES" dirty="0" err="1" smtClean="0"/>
              <a:t>pertussis</a:t>
            </a:r>
            <a:endParaRPr lang="es-ES" dirty="0" smtClean="0"/>
          </a:p>
          <a:p>
            <a:r>
              <a:rPr lang="es-ES" dirty="0" smtClean="0"/>
              <a:t>-</a:t>
            </a:r>
            <a:r>
              <a:rPr lang="es-ES" dirty="0" err="1" smtClean="0"/>
              <a:t>Haemophilus</a:t>
            </a:r>
            <a:r>
              <a:rPr lang="es-ES" dirty="0" smtClean="0"/>
              <a:t> </a:t>
            </a:r>
            <a:r>
              <a:rPr lang="es-ES" dirty="0" err="1" smtClean="0"/>
              <a:t>influenzae</a:t>
            </a:r>
            <a:r>
              <a:rPr lang="es-ES" dirty="0" smtClean="0"/>
              <a:t> tipo B</a:t>
            </a:r>
          </a:p>
          <a:p>
            <a:r>
              <a:rPr lang="es-ES" dirty="0" smtClean="0"/>
              <a:t>-virus de la Hepatitis B  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85786" y="1538575"/>
            <a:ext cx="285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/>
              <a:t>Pentavalente</a:t>
            </a:r>
            <a:endParaRPr lang="es-ES" sz="2400" b="1" dirty="0"/>
          </a:p>
        </p:txBody>
      </p:sp>
      <p:sp>
        <p:nvSpPr>
          <p:cNvPr id="18" name="17 Rectángulo"/>
          <p:cNvSpPr/>
          <p:nvPr/>
        </p:nvSpPr>
        <p:spPr>
          <a:xfrm>
            <a:off x="3948140" y="464881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Se administra intramuscular profunda a los 2,4 y 6 meses de edad, con refuerzo a los 18 meses.</a:t>
            </a:r>
            <a:endParaRPr lang="es-ES" dirty="0"/>
          </a:p>
        </p:txBody>
      </p:sp>
      <p:sp>
        <p:nvSpPr>
          <p:cNvPr id="21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715008" y="1500174"/>
            <a:ext cx="2643206" cy="424731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Oral </a:t>
            </a:r>
          </a:p>
          <a:p>
            <a:pPr algn="ctr"/>
            <a:r>
              <a:rPr lang="es-ES" dirty="0" smtClean="0"/>
              <a:t>- </a:t>
            </a:r>
            <a:r>
              <a:rPr lang="es-ES" dirty="0" err="1" smtClean="0"/>
              <a:t>Antipliomielítica</a:t>
            </a:r>
            <a:r>
              <a:rPr lang="es-ES" dirty="0" smtClean="0"/>
              <a:t> </a:t>
            </a:r>
          </a:p>
          <a:p>
            <a:pPr algn="ctr"/>
            <a:r>
              <a:rPr lang="es-ES" dirty="0" smtClean="0"/>
              <a:t>- Anticolérica </a:t>
            </a:r>
          </a:p>
          <a:p>
            <a:pPr algn="ctr">
              <a:buFontTx/>
              <a:buChar char="-"/>
            </a:pPr>
            <a:r>
              <a:rPr lang="es-ES" dirty="0" err="1" smtClean="0"/>
              <a:t>Antifoídica</a:t>
            </a:r>
            <a:r>
              <a:rPr lang="es-ES" dirty="0" smtClean="0"/>
              <a:t> </a:t>
            </a:r>
          </a:p>
          <a:p>
            <a:pPr algn="ctr"/>
            <a:r>
              <a:rPr lang="es-ES" b="1" dirty="0" smtClean="0"/>
              <a:t>Subcutánea </a:t>
            </a:r>
          </a:p>
          <a:p>
            <a:pPr algn="ctr"/>
            <a:r>
              <a:rPr lang="es-ES" dirty="0" smtClean="0"/>
              <a:t>- </a:t>
            </a:r>
            <a:r>
              <a:rPr lang="es-ES" dirty="0" err="1" smtClean="0"/>
              <a:t>Antitifoídica</a:t>
            </a:r>
            <a:r>
              <a:rPr lang="es-ES" dirty="0" smtClean="0"/>
              <a:t> </a:t>
            </a:r>
          </a:p>
          <a:p>
            <a:pPr algn="ctr"/>
            <a:r>
              <a:rPr lang="es-ES" dirty="0" smtClean="0"/>
              <a:t>- Antirrábica </a:t>
            </a:r>
          </a:p>
          <a:p>
            <a:pPr algn="ctr"/>
            <a:r>
              <a:rPr lang="es-ES" dirty="0" smtClean="0"/>
              <a:t>- </a:t>
            </a:r>
            <a:r>
              <a:rPr lang="es-ES" dirty="0" err="1" smtClean="0"/>
              <a:t>Antiamarílica</a:t>
            </a:r>
            <a:r>
              <a:rPr lang="es-ES" dirty="0" smtClean="0"/>
              <a:t> </a:t>
            </a:r>
          </a:p>
          <a:p>
            <a:pPr algn="ctr">
              <a:buFontTx/>
              <a:buChar char="-"/>
            </a:pPr>
            <a:r>
              <a:rPr lang="es-ES" dirty="0" err="1" smtClean="0"/>
              <a:t>Antisarampionosa</a:t>
            </a:r>
            <a:r>
              <a:rPr lang="es-ES" dirty="0" smtClean="0"/>
              <a:t> </a:t>
            </a:r>
          </a:p>
          <a:p>
            <a:pPr algn="ctr"/>
            <a:r>
              <a:rPr lang="es-ES" b="1" dirty="0" smtClean="0"/>
              <a:t>Intradérmica </a:t>
            </a:r>
          </a:p>
          <a:p>
            <a:pPr algn="ctr">
              <a:buFontTx/>
              <a:buChar char="-"/>
            </a:pPr>
            <a:r>
              <a:rPr lang="es-ES" dirty="0" smtClean="0"/>
              <a:t>B.C.G. </a:t>
            </a:r>
          </a:p>
          <a:p>
            <a:pPr algn="ctr"/>
            <a:r>
              <a:rPr lang="es-ES" b="1" dirty="0" smtClean="0"/>
              <a:t>Intramuscular</a:t>
            </a:r>
            <a:endParaRPr lang="es-ES" dirty="0" smtClean="0"/>
          </a:p>
          <a:p>
            <a:pPr algn="ctr"/>
            <a:r>
              <a:rPr lang="es-ES" dirty="0" smtClean="0"/>
              <a:t>- Toxoide tetánico </a:t>
            </a:r>
          </a:p>
          <a:p>
            <a:pPr algn="ctr"/>
            <a:r>
              <a:rPr lang="es-ES" dirty="0" smtClean="0"/>
              <a:t>- Toxoide diftérico </a:t>
            </a:r>
          </a:p>
          <a:p>
            <a:pPr algn="ctr"/>
            <a:r>
              <a:rPr lang="es-ES" dirty="0" smtClean="0"/>
              <a:t>- </a:t>
            </a:r>
            <a:r>
              <a:rPr lang="es-ES" dirty="0" err="1" smtClean="0"/>
              <a:t>Antipertussis</a:t>
            </a:r>
            <a:r>
              <a:rPr lang="es-ES" dirty="0" smtClean="0"/>
              <a:t>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00034" y="1071546"/>
            <a:ext cx="5500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Vías de Administración de las Vacunas </a:t>
            </a: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pic>
        <p:nvPicPr>
          <p:cNvPr id="13314" name="Picture 2" descr="http://www.drvaladezginecobstetricia.com.mx/portal/imagenes/vacunas/vacunas1.jpg"/>
          <p:cNvPicPr>
            <a:picLocks noChangeAspect="1" noChangeArrowheads="1"/>
          </p:cNvPicPr>
          <p:nvPr/>
        </p:nvPicPr>
        <p:blipFill>
          <a:blip r:embed="rId2" cstate="print"/>
          <a:srcRect r="18749"/>
          <a:stretch>
            <a:fillRect/>
          </a:stretch>
        </p:blipFill>
        <p:spPr bwMode="auto">
          <a:xfrm>
            <a:off x="785786" y="2195523"/>
            <a:ext cx="4643470" cy="2876551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15" name="14 Rectángulo"/>
          <p:cNvSpPr/>
          <p:nvPr/>
        </p:nvSpPr>
        <p:spPr>
          <a:xfrm>
            <a:off x="1214414" y="1071546"/>
            <a:ext cx="6858048" cy="175432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 Aunque el objetivo final es el mismo existen dos enfoques en la utilización de las vacunas:</a:t>
            </a:r>
          </a:p>
          <a:p>
            <a:r>
              <a:rPr lang="es-ES" b="1" dirty="0" smtClean="0"/>
              <a:t>el enfoque personal y el comunitario o poblacional</a:t>
            </a:r>
            <a:r>
              <a:rPr lang="es-ES" dirty="0" smtClean="0"/>
              <a:t>, la vacunación es una estrategia de prevención primaria de gran efectividad pues actúa antes de que la categoría del agente infeccioso responsable afecte a la persona. </a:t>
            </a:r>
            <a:endParaRPr lang="es-ES" dirty="0"/>
          </a:p>
        </p:txBody>
      </p:sp>
      <p:pic>
        <p:nvPicPr>
          <p:cNvPr id="12290" name="Picture 2" descr="https://image.jimcdn.com/app/cms/image/transf/dimension=300x10000:format=jpg/path/sa8997fa348524cbd/image/i03b8e45345b1c389/version/1374081828/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000372"/>
            <a:ext cx="3357586" cy="2988251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500562" y="4000504"/>
            <a:ext cx="355097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" b="1" dirty="0" smtClean="0"/>
              <a:t>Utilización de las Vacunas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2.bp.blogspot.com/_fStC-tC_bdU/TTeUQ1LlrKI/AAAAAAAADsY/Bw6Z6MM4cog/s1600/z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5053010" cy="4492553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5214942" y="928670"/>
            <a:ext cx="3357586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El Enfoque Personal de la Vacunación</a:t>
            </a:r>
          </a:p>
          <a:p>
            <a:pPr algn="ctr"/>
            <a:r>
              <a:rPr lang="es-ES" b="1" dirty="0" smtClean="0"/>
              <a:t> </a:t>
            </a:r>
            <a:r>
              <a:rPr lang="es-ES" dirty="0" smtClean="0"/>
              <a:t>Consiste en que cuando la vacuna es aplicada a una PERSONA puede evitarle la enfermedad, pero aisladamente carece de utilidad para la comunidad a la que pertenece. 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5072066" y="3714752"/>
            <a:ext cx="3500462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El Enfoque Poblacional de la Vacunación</a:t>
            </a:r>
          </a:p>
          <a:p>
            <a:pPr algn="ctr"/>
            <a:r>
              <a:rPr lang="es-ES" b="1" dirty="0" smtClean="0"/>
              <a:t> </a:t>
            </a:r>
            <a:r>
              <a:rPr lang="es-ES" dirty="0" smtClean="0"/>
              <a:t>La vacuna es aplicada a la mayor parte de la población inmunizándola contra agentes infecciosos, aparecen importantes beneficios sanitarios. </a:t>
            </a:r>
            <a:endParaRPr lang="es-ES" dirty="0"/>
          </a:p>
        </p:txBody>
      </p:sp>
      <p:sp>
        <p:nvSpPr>
          <p:cNvPr id="12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4286248" y="1928802"/>
            <a:ext cx="4286280" cy="397031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La vacunación ante todo es una medida sanitaria de actuación sobre la comunidad que busca la protección o inmunidad colectiva o de grupo entendida como la </a:t>
            </a:r>
            <a:r>
              <a:rPr lang="es-ES" dirty="0" err="1" smtClean="0"/>
              <a:t>inmucompetencia</a:t>
            </a:r>
            <a:r>
              <a:rPr lang="es-ES" dirty="0" smtClean="0"/>
              <a:t> de una población y su capacidad para resistir a una infección.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Este es un concepto que tiene notable importancia para la definición de objetivos y estrategias de los programas de vacunación. 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143240" y="1285860"/>
            <a:ext cx="278608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IMPORTANCIA</a:t>
            </a:r>
            <a:endParaRPr lang="es-ES" b="1" dirty="0"/>
          </a:p>
        </p:txBody>
      </p:sp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pic>
        <p:nvPicPr>
          <p:cNvPr id="10242" name="Picture 2" descr="https://thumb7.shutterstock.com/thumb_large/1547252/164853479/stock-vector-body-builder-164853479.jpg"/>
          <p:cNvPicPr>
            <a:picLocks noChangeAspect="1" noChangeArrowheads="1"/>
          </p:cNvPicPr>
          <p:nvPr/>
        </p:nvPicPr>
        <p:blipFill>
          <a:blip r:embed="rId2" cstate="print"/>
          <a:srcRect b="9524"/>
          <a:stretch>
            <a:fillRect/>
          </a:stretch>
        </p:blipFill>
        <p:spPr bwMode="auto">
          <a:xfrm>
            <a:off x="500034" y="2000240"/>
            <a:ext cx="3683093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2000232" y="1214422"/>
            <a:ext cx="5429272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Estrategias generales de la Vacunación </a:t>
            </a:r>
            <a:endParaRPr lang="es-ES" dirty="0"/>
          </a:p>
        </p:txBody>
      </p:sp>
      <p:sp>
        <p:nvSpPr>
          <p:cNvPr id="12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13" name="12 Rectángulo"/>
          <p:cNvSpPr/>
          <p:nvPr/>
        </p:nvSpPr>
        <p:spPr>
          <a:xfrm>
            <a:off x="1000100" y="2000240"/>
            <a:ext cx="17859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 </a:t>
            </a:r>
            <a:r>
              <a:rPr lang="es-ES" b="1" dirty="0" smtClean="0"/>
              <a:t>Vacunación</a:t>
            </a:r>
          </a:p>
          <a:p>
            <a:r>
              <a:rPr lang="es-ES" b="1" dirty="0" smtClean="0"/>
              <a:t> Sistémica 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286116" y="2000240"/>
            <a:ext cx="200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Campañas de Vacunación 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286512" y="2139727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Actuaciones</a:t>
            </a:r>
          </a:p>
          <a:p>
            <a:r>
              <a:rPr lang="es-ES" b="1" dirty="0" smtClean="0"/>
              <a:t> esporádicas 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571472" y="2857496"/>
            <a:ext cx="2286000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Aplicación de diversas vacunas a toda la población, en edades determinadas y con intervalos más o menos fijos </a:t>
            </a:r>
            <a:endParaRPr lang="es-ES" dirty="0"/>
          </a:p>
        </p:txBody>
      </p:sp>
      <p:sp>
        <p:nvSpPr>
          <p:cNvPr id="17" name="16 Rectángulo"/>
          <p:cNvSpPr/>
          <p:nvPr/>
        </p:nvSpPr>
        <p:spPr>
          <a:xfrm>
            <a:off x="3000364" y="3000372"/>
            <a:ext cx="2500314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Vacunación de grupos específicos de población de forma puntual y periódica. </a:t>
            </a: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5643570" y="3071810"/>
            <a:ext cx="3143272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Situaciones epidemiológicas especiales </a:t>
            </a:r>
          </a:p>
          <a:p>
            <a:pPr algn="ctr"/>
            <a:r>
              <a:rPr lang="es-ES" dirty="0" smtClean="0"/>
              <a:t>Viajeros que acudan a países donde existe un alto riesgo de enfermedades que no existen en el territorio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5786446" y="2071678"/>
            <a:ext cx="292895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dada por los resultados o los beneficios a la salud proporcionados por un programa de vacunación en la población. Depende de factores económicos, ambientales, sociales y culturales que regulan su disponibilidad, el acceso, la estabilidad, la manipulación y la aceptabilidad por parte de la vacunación a una vacuna.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357422" y="925281"/>
            <a:ext cx="4572000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b="1" dirty="0" smtClean="0"/>
              <a:t>Factores que influyen en la efectividad de una vacuna </a:t>
            </a:r>
          </a:p>
        </p:txBody>
      </p:sp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16" name="15 Rectángulo"/>
          <p:cNvSpPr/>
          <p:nvPr/>
        </p:nvSpPr>
        <p:spPr>
          <a:xfrm>
            <a:off x="428596" y="2236011"/>
            <a:ext cx="27146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asociada a la resistencia que tenga la vacuna ante posibles degradaciones físicas como son la luz, temperatura, o por el tiempo transcurrido desde su fabricación. Se debe probar que la vacuna mantenga su estabilidad </a:t>
            </a:r>
            <a:r>
              <a:rPr lang="es-ES" dirty="0" err="1" smtClean="0"/>
              <a:t>inmunógena</a:t>
            </a:r>
            <a:r>
              <a:rPr lang="es-ES" dirty="0" smtClean="0"/>
              <a:t>.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143240" y="2504257"/>
            <a:ext cx="250033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asociada con los resultados o beneficios de salud proporcionados a las personas, después de vacunados bajo condiciones ideales, es decir esta en función de su </a:t>
            </a:r>
            <a:r>
              <a:rPr lang="es-ES" dirty="0" err="1" smtClean="0"/>
              <a:t>inmunogenicidad</a:t>
            </a:r>
            <a:r>
              <a:rPr lang="es-ES" dirty="0" smtClean="0"/>
              <a:t>.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1030232" y="1845222"/>
            <a:ext cx="1612942" cy="36933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" b="1" dirty="0" smtClean="0"/>
              <a:t>Estabilidad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857620" y="1988098"/>
            <a:ext cx="1176925" cy="36933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" b="1" dirty="0" smtClean="0"/>
              <a:t>Eficacia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6500826" y="1643050"/>
            <a:ext cx="1620957" cy="36933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" b="1" dirty="0" smtClean="0"/>
              <a:t>Efectividad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bienestar.salud180.com/sites/default/files/styles/medium/public/field/image/2015/05/cuidados_de_una_vacuna.jpg?itok=hGZai-T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8086" y="1462098"/>
            <a:ext cx="7245814" cy="4395794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714348" y="1285860"/>
            <a:ext cx="72152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b="1" dirty="0" smtClean="0"/>
          </a:p>
          <a:p>
            <a:r>
              <a:rPr lang="es-ES" dirty="0" smtClean="0"/>
              <a:t>- Vacuna BCG: para la tuberculosis. </a:t>
            </a:r>
          </a:p>
          <a:p>
            <a:r>
              <a:rPr lang="es-ES" dirty="0" smtClean="0"/>
              <a:t>- Vacuna </a:t>
            </a:r>
            <a:r>
              <a:rPr lang="es-ES" dirty="0" err="1" smtClean="0"/>
              <a:t>antipoliomielítica</a:t>
            </a:r>
            <a:r>
              <a:rPr lang="es-ES" dirty="0" smtClean="0"/>
              <a:t>: contra la poliomielitis. </a:t>
            </a:r>
          </a:p>
          <a:p>
            <a:r>
              <a:rPr lang="pt-BR" dirty="0" smtClean="0"/>
              <a:t>- Vacuna DPT o triple bacteriana: difteria, </a:t>
            </a:r>
            <a:r>
              <a:rPr lang="pt-BR" dirty="0" err="1" smtClean="0"/>
              <a:t>tosferina</a:t>
            </a:r>
            <a:r>
              <a:rPr lang="pt-BR" dirty="0" smtClean="0"/>
              <a:t>, tétano. </a:t>
            </a:r>
            <a:endParaRPr lang="es-ES" dirty="0" smtClean="0"/>
          </a:p>
          <a:p>
            <a:r>
              <a:rPr lang="es-ES" dirty="0" smtClean="0"/>
              <a:t>- Vacuna anti-hepatitis B: hepatitis tipo B. </a:t>
            </a:r>
          </a:p>
          <a:p>
            <a:r>
              <a:rPr lang="es-ES" dirty="0" smtClean="0"/>
              <a:t>- Vacuna PRS o triple viral: parotiditis, rubéola, sarampión. </a:t>
            </a:r>
          </a:p>
          <a:p>
            <a:r>
              <a:rPr lang="es-ES" dirty="0" smtClean="0"/>
              <a:t>- Vacuna toxoide tetánico: contra el tétano. </a:t>
            </a:r>
          </a:p>
          <a:p>
            <a:r>
              <a:rPr lang="es-ES" dirty="0" smtClean="0"/>
              <a:t>- Vacuna </a:t>
            </a:r>
            <a:r>
              <a:rPr lang="es-ES" dirty="0" err="1" smtClean="0"/>
              <a:t>antitifoídica</a:t>
            </a:r>
            <a:r>
              <a:rPr lang="es-ES" dirty="0" smtClean="0"/>
              <a:t>: fiebre tifoidea. </a:t>
            </a:r>
          </a:p>
          <a:p>
            <a:r>
              <a:rPr lang="es-ES" dirty="0" smtClean="0"/>
              <a:t>- Vacuna anti-</a:t>
            </a:r>
            <a:r>
              <a:rPr lang="es-ES" dirty="0" err="1" smtClean="0"/>
              <a:t>haemophilus</a:t>
            </a:r>
            <a:r>
              <a:rPr lang="es-ES" dirty="0" smtClean="0"/>
              <a:t> </a:t>
            </a:r>
            <a:r>
              <a:rPr lang="es-ES" dirty="0" err="1" smtClean="0"/>
              <a:t>influenzae</a:t>
            </a:r>
            <a:r>
              <a:rPr lang="es-ES" dirty="0" smtClean="0"/>
              <a:t> B. </a:t>
            </a:r>
          </a:p>
          <a:p>
            <a:r>
              <a:rPr lang="es-ES" dirty="0" smtClean="0"/>
              <a:t>- Vacuna </a:t>
            </a:r>
            <a:r>
              <a:rPr lang="es-ES" dirty="0" err="1" smtClean="0"/>
              <a:t>antiamarílica</a:t>
            </a:r>
            <a:r>
              <a:rPr lang="es-ES" dirty="0" smtClean="0"/>
              <a:t>: fiebre amarilla.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0034" y="987966"/>
            <a:ext cx="5500726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Las vacunas más usadas a nivel mundial</a:t>
            </a:r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7" name="6 Rectángulo"/>
          <p:cNvSpPr/>
          <p:nvPr/>
        </p:nvSpPr>
        <p:spPr>
          <a:xfrm>
            <a:off x="5857884" y="1090182"/>
            <a:ext cx="164307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600" b="1" dirty="0" smtClean="0"/>
              <a:t>Inmune</a:t>
            </a:r>
            <a:endParaRPr lang="es-ES" sz="1600" b="1" dirty="0"/>
          </a:p>
        </p:txBody>
      </p:sp>
      <p:sp>
        <p:nvSpPr>
          <p:cNvPr id="8" name="7 Rectángulo"/>
          <p:cNvSpPr/>
          <p:nvPr/>
        </p:nvSpPr>
        <p:spPr>
          <a:xfrm>
            <a:off x="5429256" y="1643050"/>
            <a:ext cx="2357707" cy="20621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Persona que habiendo padecido una infección o estando vacunada, mantiene luego defensa contra los gérmenes que la provocaron. </a:t>
            </a:r>
            <a:endParaRPr lang="es-ES" sz="1600" dirty="0"/>
          </a:p>
        </p:txBody>
      </p:sp>
      <p:sp>
        <p:nvSpPr>
          <p:cNvPr id="9" name="8 Rectángulo"/>
          <p:cNvSpPr/>
          <p:nvPr/>
        </p:nvSpPr>
        <p:spPr>
          <a:xfrm>
            <a:off x="1571604" y="1000108"/>
            <a:ext cx="160653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" b="1" dirty="0" smtClean="0"/>
              <a:t>Inmunidad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929190" y="4059800"/>
            <a:ext cx="150019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Tipos</a:t>
            </a:r>
            <a:endParaRPr lang="es-ES" b="1" dirty="0"/>
          </a:p>
        </p:txBody>
      </p:sp>
      <p:pic>
        <p:nvPicPr>
          <p:cNvPr id="24578" name="Picture 2" descr="http://www.farmaciaavellaneda.com.ar/image/45191/inmunizaciones--im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91030"/>
            <a:ext cx="4267200" cy="1781176"/>
          </a:xfrm>
          <a:prstGeom prst="rect">
            <a:avLst/>
          </a:prstGeom>
          <a:noFill/>
        </p:spPr>
      </p:pic>
      <p:sp>
        <p:nvSpPr>
          <p:cNvPr id="10" name="9 Rectángulo"/>
          <p:cNvSpPr/>
          <p:nvPr/>
        </p:nvSpPr>
        <p:spPr>
          <a:xfrm>
            <a:off x="3714744" y="4786322"/>
            <a:ext cx="4929222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 -</a:t>
            </a:r>
            <a:r>
              <a:rPr lang="es-ES" b="1" dirty="0" smtClean="0"/>
              <a:t>Inmunidad innata o genética  </a:t>
            </a:r>
            <a:endParaRPr lang="es-ES" dirty="0" smtClean="0"/>
          </a:p>
          <a:p>
            <a:r>
              <a:rPr lang="es-ES" b="1" dirty="0" smtClean="0"/>
              <a:t> -Inmunidad adquirida o adaptativa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57224" y="1643050"/>
            <a:ext cx="2786082" cy="28007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Capacidad del cuerpo para luchar contra la enfermedad. Estado de resistencia asociado con la presencia de anticuerpos o células que poseen acción especifica sobre el microorganismo responsable de una enfermedad o sobre sus toxinas. </a:t>
            </a:r>
            <a:endParaRPr lang="es-ES" sz="16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0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071538" y="1941506"/>
            <a:ext cx="7000924" cy="34163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Reacción anafiláctica a una dosis previa de la vacuna </a:t>
            </a:r>
          </a:p>
          <a:p>
            <a:endParaRPr lang="es-ES" dirty="0" smtClean="0"/>
          </a:p>
          <a:p>
            <a:r>
              <a:rPr lang="es-ES" dirty="0" smtClean="0"/>
              <a:t>Reacción anafiláctica previa a un componente de la vacuna </a:t>
            </a:r>
          </a:p>
          <a:p>
            <a:endParaRPr lang="es-ES" dirty="0" smtClean="0"/>
          </a:p>
          <a:p>
            <a:r>
              <a:rPr lang="es-ES" dirty="0" smtClean="0"/>
              <a:t>Enfermedad aguda, moderada o grave </a:t>
            </a:r>
          </a:p>
          <a:p>
            <a:endParaRPr lang="es-ES" dirty="0" smtClean="0"/>
          </a:p>
          <a:p>
            <a:r>
              <a:rPr lang="es-ES" dirty="0" smtClean="0"/>
              <a:t>Pacientes con severa inmunosupresión </a:t>
            </a:r>
          </a:p>
          <a:p>
            <a:endParaRPr lang="es-ES" dirty="0" smtClean="0"/>
          </a:p>
          <a:p>
            <a:r>
              <a:rPr lang="es-ES" dirty="0" smtClean="0"/>
              <a:t>Paciente que recibe corticoides a altas dosis por tiempo prolongado </a:t>
            </a:r>
          </a:p>
          <a:p>
            <a:endParaRPr lang="es-ES" dirty="0" smtClean="0"/>
          </a:p>
          <a:p>
            <a:r>
              <a:rPr lang="es-ES" dirty="0" smtClean="0"/>
              <a:t>Vacunas de virus vivos en embarazadas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71472" y="1285860"/>
            <a:ext cx="471490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Contraindicaciones de las Vacunas </a:t>
            </a:r>
          </a:p>
        </p:txBody>
      </p:sp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detenganlavacuna.files.wordpress.com/2009/12/artralgia.jpg?w=400&amp;h=2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2631" y="1928802"/>
            <a:ext cx="4276559" cy="3143272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500034" y="1995438"/>
            <a:ext cx="3857652" cy="28623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Estas reacciones pueden ser locales o sistémicas </a:t>
            </a:r>
          </a:p>
          <a:p>
            <a:endParaRPr lang="es-ES" dirty="0" smtClean="0"/>
          </a:p>
          <a:p>
            <a:r>
              <a:rPr lang="es-ES" dirty="0" smtClean="0"/>
              <a:t>- </a:t>
            </a:r>
            <a:r>
              <a:rPr lang="es-ES" b="1" dirty="0" smtClean="0"/>
              <a:t>Locales</a:t>
            </a:r>
            <a:r>
              <a:rPr lang="es-ES" dirty="0" smtClean="0"/>
              <a:t>: dolor, enrojecimiento, inflamación en el lugar de la inyección. </a:t>
            </a:r>
          </a:p>
          <a:p>
            <a:r>
              <a:rPr lang="es-ES" dirty="0" smtClean="0"/>
              <a:t>- </a:t>
            </a:r>
            <a:r>
              <a:rPr lang="es-ES" b="1" dirty="0" smtClean="0"/>
              <a:t>Sistémica</a:t>
            </a:r>
            <a:r>
              <a:rPr lang="es-ES" dirty="0" smtClean="0"/>
              <a:t>: fiebre que puede presentarse inmediatamente o en un periodo corto de tiempo, somnolencia e irritabilidad. 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214546" y="1214422"/>
            <a:ext cx="528641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Reacciones adversas de las Vacunas 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2071670" y="5282999"/>
            <a:ext cx="5857916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Pueden ser leves o moderadas y son raras las que producen secuelas graves o la muerte. </a:t>
            </a:r>
          </a:p>
        </p:txBody>
      </p:sp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00034" y="2357430"/>
            <a:ext cx="3357586" cy="313932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Los cambios en el comportamiento de las enfermedades </a:t>
            </a:r>
            <a:r>
              <a:rPr lang="es-ES" dirty="0" err="1" smtClean="0"/>
              <a:t>inmunoprevenibles</a:t>
            </a:r>
            <a:r>
              <a:rPr lang="es-ES" dirty="0" smtClean="0"/>
              <a:t> y las nuevas políticas de salud, exigen transformaciones permanentes en los procesos de gestión y vigilancia epidemiológica del programa ampliado de inmunizaciones. </a:t>
            </a:r>
            <a:endParaRPr lang="es-ES" dirty="0"/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pic>
        <p:nvPicPr>
          <p:cNvPr id="4098" name="Picture 2" descr="http://www.eluniversal.com.co/sites/default/files/201510/zika_3.jpg"/>
          <p:cNvPicPr>
            <a:picLocks noChangeAspect="1" noChangeArrowheads="1"/>
          </p:cNvPicPr>
          <p:nvPr/>
        </p:nvPicPr>
        <p:blipFill>
          <a:blip r:embed="rId2" cstate="print"/>
          <a:srcRect b="10641"/>
          <a:stretch>
            <a:fillRect/>
          </a:stretch>
        </p:blipFill>
        <p:spPr bwMode="auto">
          <a:xfrm>
            <a:off x="4118799" y="1285860"/>
            <a:ext cx="4525167" cy="4286280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500034" y="1282471"/>
            <a:ext cx="3286148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Programa ampliado de Inmunizaciones </a:t>
            </a:r>
            <a:endParaRPr lang="es-E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57224" y="2147067"/>
            <a:ext cx="72152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Reducir la morbilidad y la mortalidad por poliomielitis, tosferina, tétanos neonatal, difteria, TB, parotiditis, sarampión, rubéola y meningitis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Sentar las bases que garanticen un apoyo financiero nacional, para la continuidad del programa y el acceso a los servicios de vacunación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Erradicar la circulación del virus de la poliomielitis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 Eliminar el tétanos neonatal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357422" y="1142984"/>
            <a:ext cx="4572000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b="1" dirty="0" smtClean="0"/>
              <a:t>Objetivos del Programa ampliado de Inmunizaciones </a:t>
            </a: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onografias.com/trabajos93/la-enfermeria-comunitaria/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1588898"/>
            <a:ext cx="5715040" cy="4197556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1142976" y="1928802"/>
            <a:ext cx="707236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Consolidar y certificar la erradicación de la poliomielitis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Eliminación del sarampión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Control de la rubéola y la rubéola congénita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Eliminación del tétanos neonatal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Control de la Hepatitis B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Control de tosferina, difteria, TB, parotiditis y meningitis por </a:t>
            </a:r>
            <a:r>
              <a:rPr lang="es-ES" dirty="0" err="1" smtClean="0"/>
              <a:t>haemophilus</a:t>
            </a:r>
            <a:r>
              <a:rPr lang="es-ES" dirty="0" smtClean="0"/>
              <a:t> </a:t>
            </a:r>
            <a:r>
              <a:rPr lang="es-ES" dirty="0" err="1" smtClean="0"/>
              <a:t>influenzae</a:t>
            </a:r>
            <a:r>
              <a:rPr lang="es-ES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785786" y="1142984"/>
            <a:ext cx="3576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Planes Principales del PAI</a:t>
            </a: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1.bp.blogspot.com/-sGqLOXbePkQ/VR87Ojul4hI/AAAAAAAACm0/J6G5quCYgnU/s1600/ESQUENA%2BDE%2BVACUNACI%C3%93N%2B0%2BA%2B6%2BA%C3%91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52"/>
            <a:ext cx="8501090" cy="6375818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571472" y="1071546"/>
            <a:ext cx="28504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s-ES" b="1" dirty="0" smtClean="0"/>
              <a:t>Tipos de Inmunidad </a:t>
            </a:r>
            <a:endParaRPr lang="es-ES" dirty="0"/>
          </a:p>
        </p:txBody>
      </p:sp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pic>
        <p:nvPicPr>
          <p:cNvPr id="23554" name="Picture 2" descr="http://elbibliote.com/resources/Temas/html/imageneshtml/634/634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000108"/>
            <a:ext cx="3810000" cy="5029201"/>
          </a:xfrm>
          <a:prstGeom prst="rect">
            <a:avLst/>
          </a:prstGeom>
          <a:noFill/>
        </p:spPr>
      </p:pic>
      <p:sp>
        <p:nvSpPr>
          <p:cNvPr id="14" name="13 Rectángulo"/>
          <p:cNvSpPr/>
          <p:nvPr/>
        </p:nvSpPr>
        <p:spPr>
          <a:xfrm>
            <a:off x="571472" y="3714752"/>
            <a:ext cx="41434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El reflejo </a:t>
            </a:r>
            <a:r>
              <a:rPr lang="es-ES" dirty="0" err="1" smtClean="0"/>
              <a:t>tusígeno</a:t>
            </a:r>
            <a:r>
              <a:rPr lang="es-ES" dirty="0" smtClean="0"/>
              <a:t>, las encimas en las lagrimas, y en los aceites de la piel el mucus que atrapan bacteria y partículas pequeñas, la piel y el </a:t>
            </a:r>
            <a:r>
              <a:rPr lang="es-ES" dirty="0" err="1" smtClean="0"/>
              <a:t>ph</a:t>
            </a:r>
            <a:r>
              <a:rPr lang="es-ES" dirty="0" smtClean="0"/>
              <a:t> estomacal. 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428596" y="2285992"/>
            <a:ext cx="4429156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Determinada por la genética del ser </a:t>
            </a:r>
            <a:r>
              <a:rPr lang="es-ES" dirty="0" smtClean="0"/>
              <a:t>vivo. </a:t>
            </a:r>
            <a:r>
              <a:rPr lang="es-ES" dirty="0" smtClean="0"/>
              <a:t>Las barreras que impiden el ingreso al cuerpo de materiales dañinos.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0034" y="1643050"/>
            <a:ext cx="428628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1. Inmunidad innata o genética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786050" y="1285860"/>
            <a:ext cx="500066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2. Inmunidad Adquirida o Adaptativa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643042" y="1857364"/>
            <a:ext cx="5786478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Es específica, está dada por la elaboración de anticuerpos por el organismo humano o animal; Pude ser: NATURAL O ARTIFICIAL. 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28596" y="785794"/>
            <a:ext cx="28504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Tipos de Inmunidad </a:t>
            </a:r>
            <a:endParaRPr lang="es-ES" dirty="0"/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pic>
        <p:nvPicPr>
          <p:cNvPr id="22530" name="Picture 2" descr="http://tiposde.info/wp-content/uploads/2014/02/Tipos-de-inmunidad-pasiva-natur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986108"/>
            <a:ext cx="3810000" cy="2857500"/>
          </a:xfrm>
          <a:prstGeom prst="rect">
            <a:avLst/>
          </a:prstGeom>
          <a:noFill/>
        </p:spPr>
      </p:pic>
      <p:pic>
        <p:nvPicPr>
          <p:cNvPr id="22532" name="Picture 4" descr="http://www.quintodeprimaria.sallita.net/05quifile/sist_inmunolog/images/vacun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986108"/>
            <a:ext cx="2809875" cy="2943222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42910" y="2643182"/>
            <a:ext cx="7786742" cy="120032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s-ES" b="1" dirty="0" smtClean="0"/>
              <a:t>Activa Natural</a:t>
            </a:r>
            <a:r>
              <a:rPr lang="es-ES" dirty="0" smtClean="0"/>
              <a:t>: es cuando la persona padece la enfermedad, La persona se ha expuesto a un patógeno vivo y desarrolla una respuesta inmune primaria que lleva a una memoria inmunológica.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4" name="3 Rectángulo"/>
          <p:cNvSpPr/>
          <p:nvPr/>
        </p:nvSpPr>
        <p:spPr>
          <a:xfrm>
            <a:off x="714348" y="4214818"/>
            <a:ext cx="7858180" cy="120032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- </a:t>
            </a:r>
            <a:r>
              <a:rPr lang="es-ES" b="1" dirty="0" smtClean="0"/>
              <a:t>Pasiva Natural</a:t>
            </a:r>
            <a:r>
              <a:rPr lang="es-ES" dirty="0" smtClean="0"/>
              <a:t>: es cuando a través de la placenta y la leche materna pasan los anticuerpos que luchan contra las enfermedades presentes en la sangre de la madre y aportan una inmunidad a corto plazo al recién nacido.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428860" y="1357298"/>
            <a:ext cx="4572000" cy="92333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b="1" dirty="0" smtClean="0"/>
              <a:t>Natural</a:t>
            </a:r>
            <a:r>
              <a:rPr lang="es-ES" dirty="0" smtClean="0"/>
              <a:t>: es la que no es inducida por el hombre y a su vez se divide en activa y pasiva: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e-ducativa.catedu.es/44700165/aula/archivos/repositorio/3250/3414/html/2204391906_35be92f0d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4762500" cy="3571875"/>
          </a:xfrm>
          <a:prstGeom prst="rect">
            <a:avLst/>
          </a:prstGeom>
          <a:noFill/>
        </p:spPr>
      </p:pic>
      <p:sp>
        <p:nvSpPr>
          <p:cNvPr id="9" name="8 Rectángulo"/>
          <p:cNvSpPr/>
          <p:nvPr/>
        </p:nvSpPr>
        <p:spPr>
          <a:xfrm>
            <a:off x="714348" y="3000372"/>
            <a:ext cx="7858180" cy="175432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Pasiva</a:t>
            </a:r>
          </a:p>
          <a:p>
            <a:r>
              <a:rPr lang="es-ES" dirty="0" smtClean="0"/>
              <a:t>El organismo recibe organismo </a:t>
            </a:r>
            <a:r>
              <a:rPr lang="es-ES" dirty="0" err="1" smtClean="0"/>
              <a:t>preelaborados</a:t>
            </a:r>
            <a:r>
              <a:rPr lang="es-ES" dirty="0" smtClean="0"/>
              <a:t> en otro organismo; por transferencia de anticuerpos.</a:t>
            </a:r>
          </a:p>
          <a:p>
            <a:r>
              <a:rPr lang="es-ES" dirty="0" err="1" smtClean="0"/>
              <a:t>Ej</a:t>
            </a:r>
            <a:r>
              <a:rPr lang="es-ES" dirty="0" smtClean="0"/>
              <a:t>: administración de gamma globulina, es una inmunización a corto plazo que se puede administrar de varias formas: con un plasma sanguíneo humano o animal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5429256" y="1428736"/>
            <a:ext cx="1654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/>
              <a:t>Artificial</a:t>
            </a:r>
            <a:endParaRPr lang="es-ES" sz="2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786578" y="1928802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Pasiva </a:t>
            </a:r>
          </a:p>
          <a:p>
            <a:r>
              <a:rPr lang="es-ES" b="1" dirty="0" smtClean="0"/>
              <a:t>Activa</a:t>
            </a:r>
            <a:endParaRPr lang="es-ES" b="1" dirty="0"/>
          </a:p>
        </p:txBody>
      </p:sp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15" name="14 Rectángulo"/>
          <p:cNvSpPr/>
          <p:nvPr/>
        </p:nvSpPr>
        <p:spPr>
          <a:xfrm>
            <a:off x="3929058" y="4929198"/>
            <a:ext cx="4572000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s-ES" dirty="0" smtClean="0"/>
              <a:t>-Profilaxis de inmunodeficiencias      como la </a:t>
            </a:r>
            <a:r>
              <a:rPr lang="es-ES" dirty="0" err="1" smtClean="0"/>
              <a:t>hipogammaglobulinemia</a:t>
            </a:r>
            <a:r>
              <a:rPr lang="es-ES" dirty="0" smtClean="0"/>
              <a:t>. </a:t>
            </a:r>
          </a:p>
          <a:p>
            <a:r>
              <a:rPr lang="es-ES" dirty="0" smtClean="0"/>
              <a:t>- Tratamiento de infecciones agudas. </a:t>
            </a:r>
          </a:p>
          <a:p>
            <a:r>
              <a:rPr lang="es-ES" dirty="0" smtClean="0"/>
              <a:t>- Tratamiento de envenenamiento.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2928926" y="5286388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Usos: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/>
      <p:bldP spid="15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500034" y="1500174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Activa</a:t>
            </a:r>
          </a:p>
          <a:p>
            <a:endParaRPr lang="es-ES" dirty="0" smtClean="0"/>
          </a:p>
          <a:p>
            <a:r>
              <a:rPr lang="es-ES" dirty="0" smtClean="0"/>
              <a:t>Es inducida por la administración de una las vacuna; contienen un antígeno y la persona elabora sus propios anticuerpos.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643042" y="1000108"/>
            <a:ext cx="1654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/>
              <a:t>Artificial</a:t>
            </a:r>
            <a:endParaRPr lang="es-ES" sz="2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571868" y="1000108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Pasiva </a:t>
            </a:r>
          </a:p>
          <a:p>
            <a:r>
              <a:rPr lang="es-ES" b="1" dirty="0" smtClean="0"/>
              <a:t>Activa</a:t>
            </a:r>
            <a:endParaRPr lang="es-ES" b="1" dirty="0"/>
          </a:p>
        </p:txBody>
      </p:sp>
      <p:sp>
        <p:nvSpPr>
          <p:cNvPr id="21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23" name="22 Rectángulo"/>
          <p:cNvSpPr/>
          <p:nvPr/>
        </p:nvSpPr>
        <p:spPr>
          <a:xfrm>
            <a:off x="466696" y="3000372"/>
            <a:ext cx="8215370" cy="28623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Según permanencia de los anticuerpos en el organismo:</a:t>
            </a:r>
          </a:p>
          <a:p>
            <a:endParaRPr lang="es-ES" b="1" dirty="0" smtClean="0"/>
          </a:p>
          <a:p>
            <a:r>
              <a:rPr lang="es-ES" dirty="0" smtClean="0"/>
              <a:t>- </a:t>
            </a:r>
            <a:r>
              <a:rPr lang="es-ES" b="1" dirty="0" smtClean="0"/>
              <a:t>Permanente</a:t>
            </a:r>
            <a:r>
              <a:rPr lang="es-ES" dirty="0" smtClean="0"/>
              <a:t>: el individuo, una vez que padece la enfermedad, permanece inmune de por vida. </a:t>
            </a:r>
            <a:r>
              <a:rPr lang="es-ES" dirty="0" err="1" smtClean="0"/>
              <a:t>Ej</a:t>
            </a:r>
            <a:r>
              <a:rPr lang="es-ES" dirty="0" smtClean="0"/>
              <a:t>: </a:t>
            </a:r>
            <a:r>
              <a:rPr lang="es-ES" dirty="0" err="1" smtClean="0"/>
              <a:t>parotidis</a:t>
            </a:r>
            <a:r>
              <a:rPr lang="es-ES" dirty="0" smtClean="0"/>
              <a:t>, rubéola, sarampión, viruela o cuando se recibe una vacuna de dosis única que no necesita reactivación. </a:t>
            </a:r>
          </a:p>
          <a:p>
            <a:r>
              <a:rPr lang="es-ES" dirty="0" smtClean="0"/>
              <a:t>- </a:t>
            </a:r>
            <a:r>
              <a:rPr lang="es-ES" b="1" dirty="0" smtClean="0"/>
              <a:t>Transitoria</a:t>
            </a:r>
            <a:r>
              <a:rPr lang="es-ES" dirty="0" smtClean="0"/>
              <a:t>: la persona, una vez que padece la enfermedad, se mantiene inmune solo durante un periodo de tiempo. </a:t>
            </a:r>
            <a:r>
              <a:rPr lang="es-ES" dirty="0" err="1" smtClean="0"/>
              <a:t>Ej</a:t>
            </a:r>
            <a:r>
              <a:rPr lang="es-ES" dirty="0" smtClean="0"/>
              <a:t>: hepatitis, fiebre tifoidea, o cuando recibe una vacuna que necesite reactivaciones o dos de refuerzo.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714348" y="1142984"/>
            <a:ext cx="2274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/>
              <a:t>Vacunación </a:t>
            </a:r>
            <a:endParaRPr lang="es-ES" sz="2400" dirty="0"/>
          </a:p>
        </p:txBody>
      </p:sp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sp>
        <p:nvSpPr>
          <p:cNvPr id="17" name="16 Rectángulo"/>
          <p:cNvSpPr/>
          <p:nvPr/>
        </p:nvSpPr>
        <p:spPr>
          <a:xfrm>
            <a:off x="3643306" y="135729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 smtClean="0"/>
              <a:t>Es una técnica de medicina preventiva cuyo objetivo consiste en procurar resistencia inmune frente a un organismo infeccioso. </a:t>
            </a: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3643306" y="257174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 smtClean="0"/>
              <a:t>Se inocula al individuo una forma organismo patógeno que no tiene la capacidad de producir la enfermedad, pero si tiene la capacidad de inducir la producción de anticuerpos. </a:t>
            </a:r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714348" y="4071942"/>
            <a:ext cx="2656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 smtClean="0"/>
              <a:t>Inmunización </a:t>
            </a:r>
            <a:endParaRPr lang="es-ES" sz="2400" dirty="0"/>
          </a:p>
        </p:txBody>
      </p:sp>
      <p:sp>
        <p:nvSpPr>
          <p:cNvPr id="20" name="19 Rectángulo"/>
          <p:cNvSpPr/>
          <p:nvPr/>
        </p:nvSpPr>
        <p:spPr>
          <a:xfrm>
            <a:off x="3428992" y="45720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proceso mediante el cual se induce o transfiere inmunidad artificialmente. </a:t>
            </a:r>
            <a:endParaRPr lang="es-E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928662" y="1928802"/>
            <a:ext cx="3357586" cy="258532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Son preparaciones biológicas que se obtienen por diversos mecanismos de atenuación y modificación de los anfígenos que producen los agentes biológicos causantes de la enfermedad. 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642910" y="1285860"/>
            <a:ext cx="127150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" b="1" dirty="0" smtClean="0"/>
              <a:t>Vacunas</a:t>
            </a:r>
            <a:endParaRPr lang="es-ES" dirty="0"/>
          </a:p>
        </p:txBody>
      </p:sp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3857620" y="357166"/>
            <a:ext cx="5043494" cy="51115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" sz="2000" dirty="0" smtClean="0"/>
              <a:t>INMUNIDAD E INMUNIZACIONES</a:t>
            </a:r>
            <a:endParaRPr lang="es-ES" sz="2000" dirty="0"/>
          </a:p>
        </p:txBody>
      </p:sp>
      <p:pic>
        <p:nvPicPr>
          <p:cNvPr id="17410" name="Picture 2" descr="http://www.jmcprl.net/GIF%20ANI2/VACUN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1147412"/>
            <a:ext cx="4429156" cy="4005603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383</TotalTime>
  <Words>1625</Words>
  <Application>Microsoft Office PowerPoint</Application>
  <PresentationFormat>Presentación en pantalla (4:3)</PresentationFormat>
  <Paragraphs>185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Aspecto</vt:lpstr>
      <vt:lpstr>   INMUNIDAD E INMUNIZACIONES  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INMUNIDAD E INMUNIZACIONES</vt:lpstr>
      <vt:lpstr>Diapositiva 25</vt:lpstr>
    </vt:vector>
  </TitlesOfParts>
  <Company>http://www.centor.mx.gd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 ASIGNATURA ESTRUCTURA  SOCIAL Y SALUD</dc:title>
  <dc:creator>Centor</dc:creator>
  <cp:lastModifiedBy>Centor</cp:lastModifiedBy>
  <cp:revision>357</cp:revision>
  <dcterms:created xsi:type="dcterms:W3CDTF">2016-06-10T09:42:30Z</dcterms:created>
  <dcterms:modified xsi:type="dcterms:W3CDTF">2016-07-26T21:40:58Z</dcterms:modified>
</cp:coreProperties>
</file>